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4" r:id="rId3"/>
    <p:sldId id="266" r:id="rId4"/>
    <p:sldId id="268" r:id="rId5"/>
    <p:sldId id="285" r:id="rId6"/>
    <p:sldId id="286" r:id="rId7"/>
    <p:sldId id="273" r:id="rId8"/>
    <p:sldId id="312" r:id="rId9"/>
    <p:sldId id="274" r:id="rId10"/>
    <p:sldId id="289" r:id="rId11"/>
    <p:sldId id="299" r:id="rId12"/>
    <p:sldId id="314" r:id="rId13"/>
    <p:sldId id="318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D4EF3-BF1B-4305-B1E9-0AB0C489DDEE}" v="11" dt="2026-01-18T14:02:4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Wickes" userId="fe03f715-0160-489a-a6b1-d8da78a54db8" providerId="ADAL" clId="{0C8985F7-028D-41F9-8775-F851BBFB3961}"/>
    <pc:docChg chg="custSel addSld modSld sldOrd">
      <pc:chgData name="Michaela Wickes" userId="fe03f715-0160-489a-a6b1-d8da78a54db8" providerId="ADAL" clId="{0C8985F7-028D-41F9-8775-F851BBFB3961}" dt="2026-01-18T14:29:57.902" v="259" actId="1076"/>
      <pc:docMkLst>
        <pc:docMk/>
      </pc:docMkLst>
      <pc:sldChg chg="modSp add mod ord">
        <pc:chgData name="Michaela Wickes" userId="fe03f715-0160-489a-a6b1-d8da78a54db8" providerId="ADAL" clId="{0C8985F7-028D-41F9-8775-F851BBFB3961}" dt="2026-01-18T14:14:18.960" v="257" actId="20577"/>
        <pc:sldMkLst>
          <pc:docMk/>
          <pc:sldMk cId="3917492974" sldId="258"/>
        </pc:sldMkLst>
        <pc:spChg chg="mod">
          <ac:chgData name="Michaela Wickes" userId="fe03f715-0160-489a-a6b1-d8da78a54db8" providerId="ADAL" clId="{0C8985F7-028D-41F9-8775-F851BBFB3961}" dt="2026-01-18T14:14:18.960" v="257" actId="20577"/>
          <ac:spMkLst>
            <pc:docMk/>
            <pc:sldMk cId="3917492974" sldId="258"/>
            <ac:spMk id="24" creationId="{00000000-0000-0000-0000-000000000000}"/>
          </ac:spMkLst>
        </pc:spChg>
      </pc:sldChg>
      <pc:sldChg chg="modSp mod">
        <pc:chgData name="Michaela Wickes" userId="fe03f715-0160-489a-a6b1-d8da78a54db8" providerId="ADAL" clId="{0C8985F7-028D-41F9-8775-F851BBFB3961}" dt="2026-01-18T08:02:23.226" v="146" actId="20577"/>
        <pc:sldMkLst>
          <pc:docMk/>
          <pc:sldMk cId="2577851174" sldId="264"/>
        </pc:sldMkLst>
        <pc:spChg chg="mod">
          <ac:chgData name="Michaela Wickes" userId="fe03f715-0160-489a-a6b1-d8da78a54db8" providerId="ADAL" clId="{0C8985F7-028D-41F9-8775-F851BBFB3961}" dt="2026-01-18T08:02:23.226" v="146" actId="20577"/>
          <ac:spMkLst>
            <pc:docMk/>
            <pc:sldMk cId="2577851174" sldId="264"/>
            <ac:spMk id="4" creationId="{00000000-0000-0000-0000-000000000000}"/>
          </ac:spMkLst>
        </pc:spChg>
      </pc:sldChg>
      <pc:sldChg chg="modSp mod">
        <pc:chgData name="Michaela Wickes" userId="fe03f715-0160-489a-a6b1-d8da78a54db8" providerId="ADAL" clId="{0C8985F7-028D-41F9-8775-F851BBFB3961}" dt="2026-01-18T14:29:57.902" v="259" actId="1076"/>
        <pc:sldMkLst>
          <pc:docMk/>
          <pc:sldMk cId="4289049955" sldId="266"/>
        </pc:sldMkLst>
        <pc:spChg chg="mod">
          <ac:chgData name="Michaela Wickes" userId="fe03f715-0160-489a-a6b1-d8da78a54db8" providerId="ADAL" clId="{0C8985F7-028D-41F9-8775-F851BBFB3961}" dt="2026-01-18T14:29:57.902" v="259" actId="1076"/>
          <ac:spMkLst>
            <pc:docMk/>
            <pc:sldMk cId="4289049955" sldId="266"/>
            <ac:spMk id="8" creationId="{00000000-0000-0000-0000-000000000000}"/>
          </ac:spMkLst>
        </pc:spChg>
        <pc:spChg chg="mod">
          <ac:chgData name="Michaela Wickes" userId="fe03f715-0160-489a-a6b1-d8da78a54db8" providerId="ADAL" clId="{0C8985F7-028D-41F9-8775-F851BBFB3961}" dt="2026-01-18T08:03:39.858" v="228" actId="1076"/>
          <ac:spMkLst>
            <pc:docMk/>
            <pc:sldMk cId="4289049955" sldId="266"/>
            <ac:spMk id="65" creationId="{00000000-0000-0000-0000-000000000000}"/>
          </ac:spMkLst>
        </pc:spChg>
      </pc:sldChg>
      <pc:sldChg chg="modSp mod">
        <pc:chgData name="Michaela Wickes" userId="fe03f715-0160-489a-a6b1-d8da78a54db8" providerId="ADAL" clId="{0C8985F7-028D-41F9-8775-F851BBFB3961}" dt="2026-01-18T08:04:01.143" v="231" actId="20577"/>
        <pc:sldMkLst>
          <pc:docMk/>
          <pc:sldMk cId="809133589" sldId="268"/>
        </pc:sldMkLst>
        <pc:graphicFrameChg chg="modGraphic">
          <ac:chgData name="Michaela Wickes" userId="fe03f715-0160-489a-a6b1-d8da78a54db8" providerId="ADAL" clId="{0C8985F7-028D-41F9-8775-F851BBFB3961}" dt="2026-01-18T08:04:01.143" v="231" actId="20577"/>
          <ac:graphicFrameMkLst>
            <pc:docMk/>
            <pc:sldMk cId="809133589" sldId="268"/>
            <ac:graphicFrameMk id="6" creationId="{00000000-0000-0000-0000-000000000000}"/>
          </ac:graphicFrameMkLst>
        </pc:graphicFrameChg>
      </pc:sldChg>
      <pc:sldChg chg="modSp add mod ord">
        <pc:chgData name="Michaela Wickes" userId="fe03f715-0160-489a-a6b1-d8da78a54db8" providerId="ADAL" clId="{0C8985F7-028D-41F9-8775-F851BBFB3961}" dt="2026-01-18T08:04:17.986" v="233" actId="20577"/>
        <pc:sldMkLst>
          <pc:docMk/>
          <pc:sldMk cId="2089217014" sldId="273"/>
        </pc:sldMkLst>
        <pc:spChg chg="mod">
          <ac:chgData name="Michaela Wickes" userId="fe03f715-0160-489a-a6b1-d8da78a54db8" providerId="ADAL" clId="{0C8985F7-028D-41F9-8775-F851BBFB3961}" dt="2026-01-18T08:04:17.986" v="233" actId="20577"/>
          <ac:spMkLst>
            <pc:docMk/>
            <pc:sldMk cId="2089217014" sldId="273"/>
            <ac:spMk id="47" creationId="{00000000-0000-0000-0000-000000000000}"/>
          </ac:spMkLst>
        </pc:spChg>
      </pc:sldChg>
      <pc:sldChg chg="modSp add mod">
        <pc:chgData name="Michaela Wickes" userId="fe03f715-0160-489a-a6b1-d8da78a54db8" providerId="ADAL" clId="{0C8985F7-028D-41F9-8775-F851BBFB3961}" dt="2026-01-18T07:59:04.134" v="14" actId="1076"/>
        <pc:sldMkLst>
          <pc:docMk/>
          <pc:sldMk cId="165079179" sldId="274"/>
        </pc:sldMkLst>
        <pc:spChg chg="mod">
          <ac:chgData name="Michaela Wickes" userId="fe03f715-0160-489a-a6b1-d8da78a54db8" providerId="ADAL" clId="{0C8985F7-028D-41F9-8775-F851BBFB3961}" dt="2026-01-18T07:59:04.134" v="14" actId="1076"/>
          <ac:spMkLst>
            <pc:docMk/>
            <pc:sldMk cId="165079179" sldId="274"/>
            <ac:spMk id="15" creationId="{00000000-0000-0000-0000-000000000000}"/>
          </ac:spMkLst>
        </pc:spChg>
      </pc:sldChg>
      <pc:sldChg chg="delSp add mod">
        <pc:chgData name="Michaela Wickes" userId="fe03f715-0160-489a-a6b1-d8da78a54db8" providerId="ADAL" clId="{0C8985F7-028D-41F9-8775-F851BBFB3961}" dt="2026-01-18T07:57:31.768" v="4" actId="478"/>
        <pc:sldMkLst>
          <pc:docMk/>
          <pc:sldMk cId="2948670411" sldId="285"/>
        </pc:sldMkLst>
        <pc:spChg chg="del">
          <ac:chgData name="Michaela Wickes" userId="fe03f715-0160-489a-a6b1-d8da78a54db8" providerId="ADAL" clId="{0C8985F7-028D-41F9-8775-F851BBFB3961}" dt="2026-01-18T07:57:24.578" v="1" actId="478"/>
          <ac:spMkLst>
            <pc:docMk/>
            <pc:sldMk cId="2948670411" sldId="285"/>
            <ac:spMk id="12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7:57:26.960" v="2" actId="478"/>
          <ac:spMkLst>
            <pc:docMk/>
            <pc:sldMk cId="2948670411" sldId="285"/>
            <ac:spMk id="14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7:57:28.879" v="3" actId="478"/>
          <ac:spMkLst>
            <pc:docMk/>
            <pc:sldMk cId="2948670411" sldId="285"/>
            <ac:spMk id="16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7:57:31.768" v="4" actId="478"/>
          <ac:spMkLst>
            <pc:docMk/>
            <pc:sldMk cId="2948670411" sldId="285"/>
            <ac:spMk id="18" creationId="{00000000-0000-0000-0000-000000000000}"/>
          </ac:spMkLst>
        </pc:spChg>
      </pc:sldChg>
      <pc:sldChg chg="add">
        <pc:chgData name="Michaela Wickes" userId="fe03f715-0160-489a-a6b1-d8da78a54db8" providerId="ADAL" clId="{0C8985F7-028D-41F9-8775-F851BBFB3961}" dt="2026-01-18T07:57:50.897" v="5"/>
        <pc:sldMkLst>
          <pc:docMk/>
          <pc:sldMk cId="2556616176" sldId="286"/>
        </pc:sldMkLst>
      </pc:sldChg>
      <pc:sldChg chg="add">
        <pc:chgData name="Michaela Wickes" userId="fe03f715-0160-489a-a6b1-d8da78a54db8" providerId="ADAL" clId="{0C8985F7-028D-41F9-8775-F851BBFB3961}" dt="2026-01-18T07:59:30.175" v="15"/>
        <pc:sldMkLst>
          <pc:docMk/>
          <pc:sldMk cId="1114945922" sldId="289"/>
        </pc:sldMkLst>
      </pc:sldChg>
      <pc:sldChg chg="modSp add mod">
        <pc:chgData name="Michaela Wickes" userId="fe03f715-0160-489a-a6b1-d8da78a54db8" providerId="ADAL" clId="{0C8985F7-028D-41F9-8775-F851BBFB3961}" dt="2026-01-18T08:05:21.568" v="243"/>
        <pc:sldMkLst>
          <pc:docMk/>
          <pc:sldMk cId="2986409829" sldId="299"/>
        </pc:sldMkLst>
        <pc:spChg chg="mod">
          <ac:chgData name="Michaela Wickes" userId="fe03f715-0160-489a-a6b1-d8da78a54db8" providerId="ADAL" clId="{0C8985F7-028D-41F9-8775-F851BBFB3961}" dt="2026-01-18T08:05:21.568" v="243"/>
          <ac:spMkLst>
            <pc:docMk/>
            <pc:sldMk cId="2986409829" sldId="299"/>
            <ac:spMk id="4" creationId="{00000000-0000-0000-0000-000000000000}"/>
          </ac:spMkLst>
        </pc:spChg>
        <pc:spChg chg="mod">
          <ac:chgData name="Michaela Wickes" userId="fe03f715-0160-489a-a6b1-d8da78a54db8" providerId="ADAL" clId="{0C8985F7-028D-41F9-8775-F851BBFB3961}" dt="2026-01-18T08:05:06.409" v="242" actId="1076"/>
          <ac:spMkLst>
            <pc:docMk/>
            <pc:sldMk cId="2986409829" sldId="299"/>
            <ac:spMk id="13" creationId="{00BFA504-78A3-4C9D-8003-BB4BBB4C4133}"/>
          </ac:spMkLst>
        </pc:spChg>
      </pc:sldChg>
      <pc:sldChg chg="add">
        <pc:chgData name="Michaela Wickes" userId="fe03f715-0160-489a-a6b1-d8da78a54db8" providerId="ADAL" clId="{0C8985F7-028D-41F9-8775-F851BBFB3961}" dt="2026-01-18T07:58:36.456" v="7"/>
        <pc:sldMkLst>
          <pc:docMk/>
          <pc:sldMk cId="1490814505" sldId="312"/>
        </pc:sldMkLst>
      </pc:sldChg>
      <pc:sldChg chg="add">
        <pc:chgData name="Michaela Wickes" userId="fe03f715-0160-489a-a6b1-d8da78a54db8" providerId="ADAL" clId="{0C8985F7-028D-41F9-8775-F851BBFB3961}" dt="2026-01-18T08:00:47.569" v="23"/>
        <pc:sldMkLst>
          <pc:docMk/>
          <pc:sldMk cId="2842271404" sldId="313"/>
        </pc:sldMkLst>
      </pc:sldChg>
      <pc:sldChg chg="modSp add mod">
        <pc:chgData name="Michaela Wickes" userId="fe03f715-0160-489a-a6b1-d8da78a54db8" providerId="ADAL" clId="{0C8985F7-028D-41F9-8775-F851BBFB3961}" dt="2026-01-18T08:05:55.862" v="246" actId="1076"/>
        <pc:sldMkLst>
          <pc:docMk/>
          <pc:sldMk cId="1507469001" sldId="314"/>
        </pc:sldMkLst>
        <pc:spChg chg="mod">
          <ac:chgData name="Michaela Wickes" userId="fe03f715-0160-489a-a6b1-d8da78a54db8" providerId="ADAL" clId="{0C8985F7-028D-41F9-8775-F851BBFB3961}" dt="2026-01-18T08:05:55.862" v="246" actId="1076"/>
          <ac:spMkLst>
            <pc:docMk/>
            <pc:sldMk cId="1507469001" sldId="314"/>
            <ac:spMk id="22" creationId="{00000000-0000-0000-0000-000000000000}"/>
          </ac:spMkLst>
        </pc:spChg>
      </pc:sldChg>
      <pc:sldChg chg="delSp add mod">
        <pc:chgData name="Michaela Wickes" userId="fe03f715-0160-489a-a6b1-d8da78a54db8" providerId="ADAL" clId="{0C8985F7-028D-41F9-8775-F851BBFB3961}" dt="2026-01-18T08:00:37.451" v="22" actId="478"/>
        <pc:sldMkLst>
          <pc:docMk/>
          <pc:sldMk cId="3490139533" sldId="318"/>
        </pc:sldMkLst>
        <pc:spChg chg="del">
          <ac:chgData name="Michaela Wickes" userId="fe03f715-0160-489a-a6b1-d8da78a54db8" providerId="ADAL" clId="{0C8985F7-028D-41F9-8775-F851BBFB3961}" dt="2026-01-18T08:00:24.253" v="19" actId="478"/>
          <ac:spMkLst>
            <pc:docMk/>
            <pc:sldMk cId="3490139533" sldId="318"/>
            <ac:spMk id="12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8:00:31.355" v="20" actId="478"/>
          <ac:spMkLst>
            <pc:docMk/>
            <pc:sldMk cId="3490139533" sldId="318"/>
            <ac:spMk id="14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8:00:34.978" v="21" actId="478"/>
          <ac:spMkLst>
            <pc:docMk/>
            <pc:sldMk cId="3490139533" sldId="318"/>
            <ac:spMk id="16" creationId="{00000000-0000-0000-0000-000000000000}"/>
          </ac:spMkLst>
        </pc:spChg>
        <pc:spChg chg="del">
          <ac:chgData name="Michaela Wickes" userId="fe03f715-0160-489a-a6b1-d8da78a54db8" providerId="ADAL" clId="{0C8985F7-028D-41F9-8775-F851BBFB3961}" dt="2026-01-18T08:00:37.451" v="22" actId="478"/>
          <ac:spMkLst>
            <pc:docMk/>
            <pc:sldMk cId="3490139533" sldId="318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227F-2164-4264-B543-2A8895E336B8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512A-BC6C-40A4-87A1-7D4C71634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1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0EFB-ED1C-48B5-8265-EC6D0677C6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phrases</a:t>
            </a:r>
            <a:r>
              <a:rPr lang="en-GB" baseline="0" dirty="0"/>
              <a:t> to help answer question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DB8F1-96B3-4FCF-9A44-6F1047ED152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7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9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6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2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9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C6658-D339-4347-BF81-363C4948BCF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69607-9BC6-4924-8660-93083180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3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39752" y="170080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39752" y="170080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240" y="170080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2060848"/>
            <a:ext cx="18722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Paper 1 50%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2060848"/>
            <a:ext cx="18722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Paper 2 50%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99592" y="2522513"/>
            <a:ext cx="2952328" cy="834479"/>
            <a:chOff x="899592" y="2522513"/>
            <a:chExt cx="2952328" cy="83447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339752" y="2522513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9592" y="2924944"/>
              <a:ext cx="29523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99592" y="2954561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51920" y="2924944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9512" y="3429000"/>
            <a:ext cx="21602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Section A: </a:t>
            </a:r>
          </a:p>
          <a:p>
            <a:pPr algn="ctr"/>
            <a:r>
              <a:rPr lang="en-GB" i="1" dirty="0"/>
              <a:t>Reading </a:t>
            </a:r>
          </a:p>
          <a:p>
            <a:pPr algn="ctr"/>
            <a:r>
              <a:rPr lang="en-GB" dirty="0"/>
              <a:t>1 unseen literary fiction text</a:t>
            </a:r>
          </a:p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483768" y="3429000"/>
            <a:ext cx="216024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Section B: </a:t>
            </a:r>
          </a:p>
          <a:p>
            <a:pPr algn="ctr"/>
            <a:r>
              <a:rPr lang="en-GB" i="1" dirty="0"/>
              <a:t>Writing</a:t>
            </a:r>
          </a:p>
          <a:p>
            <a:pPr algn="ctr"/>
            <a:r>
              <a:rPr lang="en-GB" dirty="0"/>
              <a:t>Descriptive or narrative writing</a:t>
            </a:r>
          </a:p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5229200"/>
            <a:ext cx="36724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Total exam time:  </a:t>
            </a:r>
          </a:p>
          <a:p>
            <a:pPr algn="ctr"/>
            <a:r>
              <a:rPr lang="en-GB" sz="2000" b="1" dirty="0"/>
              <a:t>1 hour and 45 minutes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92080" y="2522513"/>
            <a:ext cx="2952328" cy="834479"/>
            <a:chOff x="899592" y="2522513"/>
            <a:chExt cx="2952328" cy="83447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39752" y="2522513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99592" y="2924944"/>
              <a:ext cx="29523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9592" y="2954561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924944"/>
              <a:ext cx="0" cy="402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716016" y="3429000"/>
            <a:ext cx="216024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Section A: </a:t>
            </a:r>
          </a:p>
          <a:p>
            <a:pPr algn="ctr"/>
            <a:r>
              <a:rPr lang="en-GB" i="1" dirty="0"/>
              <a:t>Reading</a:t>
            </a:r>
          </a:p>
          <a:p>
            <a:pPr algn="ctr"/>
            <a:r>
              <a:rPr lang="en-GB" dirty="0"/>
              <a:t>1 non-fiction and 1 literary non-fiction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3429000"/>
            <a:ext cx="201622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Section B: </a:t>
            </a:r>
          </a:p>
          <a:p>
            <a:pPr algn="ctr"/>
            <a:r>
              <a:rPr lang="en-GB" i="1" dirty="0"/>
              <a:t>Writing</a:t>
            </a:r>
          </a:p>
          <a:p>
            <a:pPr algn="ctr"/>
            <a:r>
              <a:rPr lang="en-GB" dirty="0"/>
              <a:t>Writing to present a viewpoint</a:t>
            </a:r>
          </a:p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220072" y="5229200"/>
            <a:ext cx="36724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Total exam time:  </a:t>
            </a:r>
          </a:p>
          <a:p>
            <a:pPr algn="ctr"/>
            <a:r>
              <a:rPr lang="en-GB" sz="2000" b="1" dirty="0"/>
              <a:t>1 hour and 45 minutes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exams will be at the end of Year 11. You will also sit an English Literature GCSE.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095127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AQA GCSE English Language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008" y="72008"/>
            <a:ext cx="8964488" cy="67413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0" y="3126159"/>
            <a:ext cx="2483768" cy="2103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9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6567" y="1268760"/>
            <a:ext cx="2595553" cy="1537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made a range of clear points about the structural techniques used?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8895" y="1268760"/>
            <a:ext cx="2595553" cy="15375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included a range of quotations?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8894" y="3075696"/>
            <a:ext cx="2595553" cy="15375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tried to develop a range of interpretations of the techniques?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1367" y="3075696"/>
            <a:ext cx="2595553" cy="1537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explained the effect of the structural techniques on the reader?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3528" y="1232756"/>
          <a:ext cx="2592287" cy="528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2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Q3 AO2 Explain &amp; analyse structure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6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4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7-8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detailed, perceptive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Analyses the effects of the writer’s choice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a judicious range of examples . Uses a range of subject terminology appropriately 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3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5-6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clear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Clearly explains the effects of the writer’s choice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a range of relevant examples . Uses subject terminology accurately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09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2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3-4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Attempts to comment on the effect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some relevant examples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subject terminology, not always appropriately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09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1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`1-2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simple awareness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simple comment on the effect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references or examples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mention of subject terminology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49903" y="4794435"/>
          <a:ext cx="4808200" cy="1514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100">
                  <a:extLst>
                    <a:ext uri="{9D8B030D-6E8A-4147-A177-3AD203B41FA5}">
                      <a16:colId xmlns:a16="http://schemas.microsoft.com/office/drawing/2014/main" val="915066010"/>
                    </a:ext>
                  </a:extLst>
                </a:gridCol>
                <a:gridCol w="2404100">
                  <a:extLst>
                    <a:ext uri="{9D8B030D-6E8A-4147-A177-3AD203B41FA5}">
                      <a16:colId xmlns:a16="http://schemas.microsoft.com/office/drawing/2014/main" val="1291215485"/>
                    </a:ext>
                  </a:extLst>
                </a:gridCol>
              </a:tblGrid>
              <a:tr h="1514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Q3 Structure: </a:t>
                      </a:r>
                      <a:r>
                        <a:rPr lang="en-GB" sz="1400" b="0" dirty="0"/>
                        <a:t>write a</a:t>
                      </a:r>
                      <a:r>
                        <a:rPr lang="en-GB" sz="1400" b="0" baseline="0" dirty="0"/>
                        <a:t> paragraph about the beginning/middle/end of the extract. What does the writer show to us at these points and why?</a:t>
                      </a:r>
                      <a:endParaRPr lang="en-GB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Q3</a:t>
                      </a:r>
                      <a:r>
                        <a:rPr lang="en-GB" sz="1400" b="1" baseline="0" dirty="0"/>
                        <a:t> Structure: </a:t>
                      </a:r>
                      <a:r>
                        <a:rPr lang="en-GB" sz="1400" b="0" baseline="0" dirty="0"/>
                        <a:t>consider more sophisticated structural techniques. What is the impact of the difference in perspective on the reader?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1860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2DEE90F7-7496-4E08-ABD1-9E196746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6" t="23124" r="26754" b="19953"/>
          <a:stretch/>
        </p:blipFill>
        <p:spPr>
          <a:xfrm rot="21048107">
            <a:off x="7729419" y="201444"/>
            <a:ext cx="1248012" cy="93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24866-E796-4FC2-9107-F80C7BD06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9022" t="70818" r="25560" b="18330"/>
          <a:stretch/>
        </p:blipFill>
        <p:spPr>
          <a:xfrm>
            <a:off x="1610727" y="284760"/>
            <a:ext cx="5909481" cy="79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50C8F8-5115-4C50-9F37-8CC157E4F5D0}"/>
              </a:ext>
            </a:extLst>
          </p:cNvPr>
          <p:cNvSpPr txBox="1"/>
          <p:nvPr/>
        </p:nvSpPr>
        <p:spPr>
          <a:xfrm rot="21042017">
            <a:off x="171275" y="296971"/>
            <a:ext cx="1287452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6D675-1B78-43CB-BD8B-0AA112978E5A}"/>
              </a:ext>
            </a:extLst>
          </p:cNvPr>
          <p:cNvSpPr txBox="1"/>
          <p:nvPr/>
        </p:nvSpPr>
        <p:spPr>
          <a:xfrm rot="21338380">
            <a:off x="3066693" y="4470919"/>
            <a:ext cx="27053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TARGET BANK: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E7DAD-B7AA-4679-98A4-D00B42F12A09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94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D7B813-6EE1-4777-B458-E2BDD32E9593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71484" r="30548" b="17411"/>
          <a:stretch/>
        </p:blipFill>
        <p:spPr bwMode="auto">
          <a:xfrm>
            <a:off x="2237223" y="332656"/>
            <a:ext cx="4669554" cy="71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7716" y="332656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 Marks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951111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 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615360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this part of your answer on the second half of the Source from line 20 to the end. </a:t>
            </a:r>
          </a:p>
          <a:p>
            <a:endParaRPr lang="en-GB" dirty="0"/>
          </a:p>
          <a:p>
            <a:r>
              <a:rPr lang="en-GB" b="1" dirty="0"/>
              <a:t>A student said, ‘‘The new boy is clearly very different from the rest of the students and the writer suggests that everything about him is better than everybody else.’’</a:t>
            </a:r>
            <a:endParaRPr lang="en-GB" dirty="0"/>
          </a:p>
          <a:p>
            <a:r>
              <a:rPr lang="en-GB" dirty="0"/>
              <a:t>In your response, you could: </a:t>
            </a:r>
          </a:p>
          <a:p>
            <a:endParaRPr lang="en-GB" dirty="0"/>
          </a:p>
          <a:p>
            <a:r>
              <a:rPr lang="en-GB" dirty="0"/>
              <a:t>• consider your impressions of the new boy</a:t>
            </a:r>
          </a:p>
          <a:p>
            <a:r>
              <a:rPr lang="en-GB" dirty="0"/>
              <a:t>• evaluate how the writer presents the new boy as better than everybody else</a:t>
            </a:r>
          </a:p>
          <a:p>
            <a:r>
              <a:rPr lang="en-GB" dirty="0"/>
              <a:t>• support your response with references to the text.</a:t>
            </a:r>
          </a:p>
        </p:txBody>
      </p:sp>
      <p:sp>
        <p:nvSpPr>
          <p:cNvPr id="3" name="TextBox 2"/>
          <p:cNvSpPr txBox="1"/>
          <p:nvPr/>
        </p:nvSpPr>
        <p:spPr>
          <a:xfrm rot="21042017">
            <a:off x="140350" y="269417"/>
            <a:ext cx="2088232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AO4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6F3E83-A9BE-4D75-866A-078D7D992F88}"/>
              </a:ext>
            </a:extLst>
          </p:cNvPr>
          <p:cNvGraphicFramePr>
            <a:graphicFrameLocks noGrp="1"/>
          </p:cNvGraphicFramePr>
          <p:nvPr/>
        </p:nvGraphicFramePr>
        <p:xfrm>
          <a:off x="320842" y="4957266"/>
          <a:ext cx="8560179" cy="169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Marks</a:t>
                      </a: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What’s Written</a:t>
                      </a:r>
                    </a:p>
                  </a:txBody>
                  <a:tcPr marL="91430" marR="9143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How</a:t>
                      </a:r>
                      <a:r>
                        <a:rPr lang="en-GB" sz="1400" b="1" baseline="0" dirty="0"/>
                        <a:t> It’s Written</a:t>
                      </a:r>
                      <a:endParaRPr lang="en-GB" sz="1400" b="1" dirty="0"/>
                    </a:p>
                  </a:txBody>
                  <a:tcPr marL="91430" marR="91430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4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16-20</a:t>
                      </a:r>
                    </a:p>
                    <a:p>
                      <a:pPr algn="ctr"/>
                      <a:r>
                        <a:rPr lang="en-GB" sz="1200" b="1" dirty="0"/>
                        <a:t>Level 4</a:t>
                      </a:r>
                    </a:p>
                  </a:txBody>
                  <a:tcPr marL="91430" marR="91430" marT="45713" marB="4571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In-depth, personal</a:t>
                      </a:r>
                      <a:r>
                        <a:rPr lang="en-GB" sz="1400" baseline="0" dirty="0"/>
                        <a:t> response to the statement, detailed analysis of writer’s choices.</a:t>
                      </a:r>
                      <a:endParaRPr lang="en-GB" sz="1400" dirty="0"/>
                    </a:p>
                  </a:txBody>
                  <a:tcPr marL="91430" marR="91430" marT="45713" marB="4571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Opinions</a:t>
                      </a:r>
                      <a:r>
                        <a:rPr lang="en-GB" sz="1400" baseline="0" dirty="0"/>
                        <a:t> are convincingly explained and fully supported with relevant, useful quotations.</a:t>
                      </a:r>
                      <a:endParaRPr lang="en-GB" sz="1400" dirty="0"/>
                    </a:p>
                  </a:txBody>
                  <a:tcPr marL="91430" marR="91430" marT="45713" marB="4571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4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11=15</a:t>
                      </a:r>
                    </a:p>
                    <a:p>
                      <a:pPr algn="ctr"/>
                      <a:r>
                        <a:rPr lang="en-GB" sz="1200" b="1" dirty="0"/>
                        <a:t>Level 3</a:t>
                      </a:r>
                    </a:p>
                  </a:txBody>
                  <a:tcPr marL="91430" marR="91430" marT="45713" marB="4571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Clearly</a:t>
                      </a:r>
                      <a:r>
                        <a:rPr lang="en-GB" sz="1400" baseline="0" dirty="0"/>
                        <a:t> explained response to the statement that discusses the effects of the writer’s choices.</a:t>
                      </a:r>
                      <a:endParaRPr lang="en-GB" sz="1400" dirty="0"/>
                    </a:p>
                  </a:txBody>
                  <a:tcPr marL="91430" marR="91430" marT="45713" marB="4571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Opinions</a:t>
                      </a:r>
                      <a:r>
                        <a:rPr lang="en-GB" sz="1400" baseline="0" dirty="0"/>
                        <a:t> are clearly expressed and mostly supported with apt quotations.</a:t>
                      </a:r>
                      <a:endParaRPr lang="en-GB" sz="1400" dirty="0"/>
                    </a:p>
                  </a:txBody>
                  <a:tcPr marL="91430" marR="91430" marT="45713" marB="4571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0D1158-62B8-4752-9FBA-E4BB5BC2DD16}"/>
              </a:ext>
            </a:extLst>
          </p:cNvPr>
          <p:cNvCxnSpPr/>
          <p:nvPr/>
        </p:nvCxnSpPr>
        <p:spPr>
          <a:xfrm flipH="1">
            <a:off x="4489301" y="3272130"/>
            <a:ext cx="2148978" cy="499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BFA504-78A3-4C9D-8003-BB4BBB4C4133}"/>
              </a:ext>
            </a:extLst>
          </p:cNvPr>
          <p:cNvSpPr txBox="1"/>
          <p:nvPr/>
        </p:nvSpPr>
        <p:spPr>
          <a:xfrm>
            <a:off x="6710650" y="3059972"/>
            <a:ext cx="19997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You MUST do all of these bullet points!</a:t>
            </a:r>
          </a:p>
        </p:txBody>
      </p:sp>
    </p:spTree>
    <p:extLst>
      <p:ext uri="{BB962C8B-B14F-4D97-AF65-F5344CB8AC3E}">
        <p14:creationId xmlns:p14="http://schemas.microsoft.com/office/powerpoint/2010/main" val="298640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2558">
            <a:off x="5398160" y="2618636"/>
            <a:ext cx="2935856" cy="391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892" y="4265388"/>
            <a:ext cx="42990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Separate the different elements of the statement and then re-read the source to look for relevant evidence.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92" y="5502911"/>
            <a:ext cx="4299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Re-read the source and jot down your quotations as you go. This will become the structure of your argument.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71484" r="30548" b="17411"/>
          <a:stretch/>
        </p:blipFill>
        <p:spPr bwMode="auto">
          <a:xfrm>
            <a:off x="2237223" y="332656"/>
            <a:ext cx="4669554" cy="71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7716" y="332656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 Marks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951111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 Minutes</a:t>
            </a:r>
          </a:p>
        </p:txBody>
      </p:sp>
      <p:sp>
        <p:nvSpPr>
          <p:cNvPr id="11" name="TextBox 10"/>
          <p:cNvSpPr txBox="1"/>
          <p:nvPr/>
        </p:nvSpPr>
        <p:spPr>
          <a:xfrm rot="21042017">
            <a:off x="140350" y="269417"/>
            <a:ext cx="2088232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0646" t="23124" r="26754" b="19953"/>
          <a:stretch/>
        </p:blipFill>
        <p:spPr>
          <a:xfrm rot="21048107">
            <a:off x="7505545" y="2290365"/>
            <a:ext cx="1248012" cy="93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 rot="21219141">
            <a:off x="304049" y="294852"/>
            <a:ext cx="4791683" cy="4322129"/>
            <a:chOff x="-3695215" y="1655073"/>
            <a:chExt cx="3165141" cy="4687696"/>
          </a:xfrm>
        </p:grpSpPr>
        <p:grpSp>
          <p:nvGrpSpPr>
            <p:cNvPr id="14" name="Group 13"/>
            <p:cNvGrpSpPr/>
            <p:nvPr/>
          </p:nvGrpSpPr>
          <p:grpSpPr>
            <a:xfrm>
              <a:off x="-3695215" y="1655073"/>
              <a:ext cx="3165141" cy="4687696"/>
              <a:chOff x="4566383" y="2456743"/>
              <a:chExt cx="3165141" cy="4687696"/>
            </a:xfrm>
          </p:grpSpPr>
          <p:pic>
            <p:nvPicPr>
              <p:cNvPr id="16" name="Picture 2" descr="Post it note by kevi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383" y="2456743"/>
                <a:ext cx="3165141" cy="4687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29022" t="38387" r="49266" b="50046"/>
              <a:stretch/>
            </p:blipFill>
            <p:spPr>
              <a:xfrm>
                <a:off x="5113940" y="3842022"/>
                <a:ext cx="2019270" cy="42091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-3375220" y="3517132"/>
              <a:ext cx="2411473" cy="220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Continually embed your evidence throughout your evaluation, always answering the questions: Why has the writer chosen this language? how does this evidence my argument? How does this impact the reader?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8933" y="1340616"/>
            <a:ext cx="2946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 example of my very messy planning as I prepared to write my answer!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06401" y="2215041"/>
            <a:ext cx="391969" cy="410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3272" y="4349232"/>
            <a:ext cx="174774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 have two sections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702385" y="4265388"/>
            <a:ext cx="492499" cy="141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711843" y="4594576"/>
            <a:ext cx="483041" cy="176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4D6BBC7-02CA-4EB7-8541-B96F78E4B20D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6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3F1EF1-6DBB-40C7-9D9C-590D923DC787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88640"/>
            <a:ext cx="61206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Step by Step Sentence Starters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932527"/>
            <a:ext cx="6624736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The writer uses…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In the text the writer…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The writer uses language to create a …………. Atmosphere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Language is used effectively in the text to convey….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444695"/>
            <a:ext cx="6624736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For example, 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This is illustrated in the quotation…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We can see this when…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This is evident in the quotation…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3933056"/>
            <a:ext cx="6624736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This metaphor/simile/personification is used to show...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clever use of this adverb/verb/adjective/image represents...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writer is trying to symbolise...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This image is effective because...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use of the adjective/noun/verb evokes a sense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5674022"/>
            <a:ext cx="6624736" cy="92333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Thus we can see that…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So this is important because…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This is significant because…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058" y="932527"/>
            <a:ext cx="1457137" cy="1200329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058" y="2444695"/>
            <a:ext cx="1469283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058" y="3962482"/>
            <a:ext cx="1469283" cy="1447902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058" y="5711414"/>
            <a:ext cx="1444991" cy="885938"/>
          </a:xfrm>
          <a:prstGeom prst="rect">
            <a:avLst/>
          </a:prstGeom>
          <a:solidFill>
            <a:srgbClr val="66FF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256333">
            <a:off x="-89422" y="270475"/>
            <a:ext cx="2808312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Need some help?</a:t>
            </a:r>
          </a:p>
        </p:txBody>
      </p:sp>
    </p:spTree>
    <p:extLst>
      <p:ext uri="{BB962C8B-B14F-4D97-AF65-F5344CB8AC3E}">
        <p14:creationId xmlns:p14="http://schemas.microsoft.com/office/powerpoint/2010/main" val="349013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6567" y="1268760"/>
            <a:ext cx="2595553" cy="14692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agreed/disagreed with the statement?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8895" y="1268760"/>
            <a:ext cx="2595553" cy="1469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included a range of quotations?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8894" y="2866640"/>
            <a:ext cx="2595553" cy="1469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used evaluative language?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6519" y="2866641"/>
            <a:ext cx="2595553" cy="14692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explained the effect of techniques/individual words?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134" y="4854092"/>
          <a:ext cx="4808200" cy="1719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100">
                  <a:extLst>
                    <a:ext uri="{9D8B030D-6E8A-4147-A177-3AD203B41FA5}">
                      <a16:colId xmlns:a16="http://schemas.microsoft.com/office/drawing/2014/main" val="3945778970"/>
                    </a:ext>
                  </a:extLst>
                </a:gridCol>
                <a:gridCol w="2404100">
                  <a:extLst>
                    <a:ext uri="{9D8B030D-6E8A-4147-A177-3AD203B41FA5}">
                      <a16:colId xmlns:a16="http://schemas.microsoft.com/office/drawing/2014/main" val="379584169"/>
                    </a:ext>
                  </a:extLst>
                </a:gridCol>
              </a:tblGrid>
              <a:tr h="1719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Q4 Evaluate: </a:t>
                      </a:r>
                      <a:r>
                        <a:rPr lang="en-GB" sz="1400" b="0" dirty="0"/>
                        <a:t>make sure you have made</a:t>
                      </a:r>
                      <a:r>
                        <a:rPr lang="en-GB" sz="1400" b="0" baseline="0" dirty="0"/>
                        <a:t> a clear point about what happens in the struggle. Use a range of relevant quotations to support your ideas.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Q4 Evaluate: </a:t>
                      </a:r>
                      <a:r>
                        <a:rPr lang="en-GB" sz="1400" dirty="0"/>
                        <a:t>analyse the</a:t>
                      </a:r>
                      <a:r>
                        <a:rPr lang="en-GB" sz="1400" baseline="0" dirty="0"/>
                        <a:t> full range of techniques that the writer uses to make you feel sorry for White Fang.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8486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6921" y="1268760"/>
          <a:ext cx="2565223" cy="5402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10">
                  <a:extLst>
                    <a:ext uri="{9D8B030D-6E8A-4147-A177-3AD203B41FA5}">
                      <a16:colId xmlns:a16="http://schemas.microsoft.com/office/drawing/2014/main" val="1084348376"/>
                    </a:ext>
                  </a:extLst>
                </a:gridCol>
                <a:gridCol w="261913">
                  <a:extLst>
                    <a:ext uri="{9D8B030D-6E8A-4147-A177-3AD203B41FA5}">
                      <a16:colId xmlns:a16="http://schemas.microsoft.com/office/drawing/2014/main" val="1481163894"/>
                    </a:ext>
                  </a:extLst>
                </a:gridCol>
                <a:gridCol w="2008000">
                  <a:extLst>
                    <a:ext uri="{9D8B030D-6E8A-4147-A177-3AD203B41FA5}">
                      <a16:colId xmlns:a16="http://schemas.microsoft.com/office/drawing/2014/main" val="2823433877"/>
                    </a:ext>
                  </a:extLst>
                </a:gridCol>
              </a:tblGrid>
              <a:tr h="3126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Q4</a:t>
                      </a:r>
                      <a:r>
                        <a:rPr lang="en-GB" sz="1100" b="1" baseline="0" dirty="0"/>
                        <a:t> AO4 </a:t>
                      </a:r>
                      <a:r>
                        <a:rPr lang="en-GB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Evaluate texts critically</a:t>
                      </a:r>
                      <a:endParaRPr lang="en-GB" sz="1100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7616"/>
                  </a:ext>
                </a:extLst>
              </a:tr>
              <a:tr h="128738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Level 4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16-17-18-19-20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Critically evaluates the text in a detailed way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examples to explain views convincingly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Analyses effects of a range of writer’s choices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a range of relevant quotations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98865"/>
                  </a:ext>
                </a:extLst>
              </a:tr>
              <a:tr h="99312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Level 3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11-12-13-14-15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Clearly evaluates the text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examples from the text to explain views clearly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Clearly explains the effect of writer’s choices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some relevant quotations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17540"/>
                  </a:ext>
                </a:extLst>
              </a:tr>
              <a:tr h="114025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Level 2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6-7-8-9-10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Attempts evaluative comment on the text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an example from the text to explain view(s)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Attempts to comment on writer’s methods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some quotations </a:t>
                      </a:r>
                      <a:endParaRPr lang="en-GB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91248"/>
                  </a:ext>
                </a:extLst>
              </a:tr>
              <a:tr h="128738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Level 1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`1-2-3-4-5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evaluative comment on the text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simple example from the text which may explain view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mention of writer’s methods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Simple references or textual details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4110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678CD1B-DFF2-4E4B-B112-AA14BFA78987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4260B-C085-47F1-A3BF-E052112A3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6" t="23124" r="26754" b="19953"/>
          <a:stretch/>
        </p:blipFill>
        <p:spPr>
          <a:xfrm rot="21048107">
            <a:off x="7729419" y="201444"/>
            <a:ext cx="1248012" cy="93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9114BA-A6CA-4DE5-BBD6-7181A183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9022" t="70818" r="25560" b="18330"/>
          <a:stretch/>
        </p:blipFill>
        <p:spPr>
          <a:xfrm>
            <a:off x="1610727" y="284760"/>
            <a:ext cx="5909481" cy="79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93AADA-EC1B-43A3-934B-FF754FF4716B}"/>
              </a:ext>
            </a:extLst>
          </p:cNvPr>
          <p:cNvSpPr txBox="1"/>
          <p:nvPr/>
        </p:nvSpPr>
        <p:spPr>
          <a:xfrm rot="21338380">
            <a:off x="3066693" y="4470919"/>
            <a:ext cx="27053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TARGET BANK: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7EB98-6995-405A-AAD9-AD75217BECBD}"/>
              </a:ext>
            </a:extLst>
          </p:cNvPr>
          <p:cNvSpPr txBox="1"/>
          <p:nvPr/>
        </p:nvSpPr>
        <p:spPr>
          <a:xfrm rot="21042017">
            <a:off x="112901" y="305806"/>
            <a:ext cx="1347102" cy="769441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AO4</a:t>
            </a:r>
          </a:p>
        </p:txBody>
      </p:sp>
    </p:spTree>
    <p:extLst>
      <p:ext uri="{BB962C8B-B14F-4D97-AF65-F5344CB8AC3E}">
        <p14:creationId xmlns:p14="http://schemas.microsoft.com/office/powerpoint/2010/main" val="284227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042017">
            <a:off x="249906" y="325463"/>
            <a:ext cx="1775971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16" y="1484784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Read again the first part of the Source from lines 1 to 6.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List four things about the classroom from this part of the source.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494051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</a:t>
            </a:r>
            <a:r>
              <a:rPr lang="en-GB" dirty="0"/>
              <a:t>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</a:t>
            </a:r>
          </a:p>
          <a:p>
            <a:endParaRPr lang="en-GB" dirty="0"/>
          </a:p>
          <a:p>
            <a:r>
              <a:rPr lang="en-GB" b="1" dirty="0"/>
              <a:t>B</a:t>
            </a:r>
            <a:r>
              <a:rPr lang="en-GB" dirty="0"/>
              <a:t>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</a:t>
            </a:r>
          </a:p>
          <a:p>
            <a:endParaRPr lang="en-GB" dirty="0"/>
          </a:p>
          <a:p>
            <a:r>
              <a:rPr lang="en-GB" b="1" dirty="0"/>
              <a:t>C</a:t>
            </a:r>
            <a:r>
              <a:rPr lang="en-GB" dirty="0"/>
              <a:t>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</a:t>
            </a:r>
          </a:p>
          <a:p>
            <a:endParaRPr lang="en-GB" dirty="0"/>
          </a:p>
          <a:p>
            <a:r>
              <a:rPr lang="en-GB" b="1" dirty="0"/>
              <a:t>D</a:t>
            </a:r>
            <a:r>
              <a:rPr lang="en-GB" dirty="0"/>
              <a:t>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16" y="332656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4 Marks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951111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5 Minutes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58405" r="46598" b="32974"/>
          <a:stretch/>
        </p:blipFill>
        <p:spPr bwMode="auto">
          <a:xfrm>
            <a:off x="2519772" y="332656"/>
            <a:ext cx="4032448" cy="7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37891" y="5877272"/>
            <a:ext cx="69127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 MINUTES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891" y="5890920"/>
            <a:ext cx="6912768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FB1F3-F76C-4DE5-B616-8F1E8FC33C6B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557B9D-4F33-4151-9534-C15BD74AC917}"/>
              </a:ext>
            </a:extLst>
          </p:cNvPr>
          <p:cNvGrpSpPr/>
          <p:nvPr/>
        </p:nvGrpSpPr>
        <p:grpSpPr>
          <a:xfrm>
            <a:off x="1252402" y="1857299"/>
            <a:ext cx="6683746" cy="4599294"/>
            <a:chOff x="1252402" y="1857299"/>
            <a:chExt cx="6683746" cy="4599294"/>
          </a:xfrm>
        </p:grpSpPr>
        <p:pic>
          <p:nvPicPr>
            <p:cNvPr id="1026" name="Picture 2" descr="Post it note by kevie">
              <a:extLst>
                <a:ext uri="{FF2B5EF4-FFF2-40B4-BE49-F238E27FC236}">
                  <a16:creationId xmlns:a16="http://schemas.microsoft.com/office/drawing/2014/main" id="{AE0F06E1-D84F-4F07-958B-A07B2A78B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402" y="1857299"/>
              <a:ext cx="6683746" cy="459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20740A-888D-4514-AD2F-1F29714188AB}"/>
                </a:ext>
              </a:extLst>
            </p:cNvPr>
            <p:cNvSpPr txBox="1"/>
            <p:nvPr/>
          </p:nvSpPr>
          <p:spPr>
            <a:xfrm>
              <a:off x="2019450" y="3418515"/>
              <a:ext cx="500692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Highlight section of text the question asks you to look at.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Read it thoroughly – DO NOT SKIM READ!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Take your answers from what is explicitly written.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Do not make assumptions or look for inferred meaning.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64CDE-75C0-4360-BB07-78CC9C144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22" t="38387" r="49266" b="50046"/>
          <a:stretch/>
        </p:blipFill>
        <p:spPr>
          <a:xfrm>
            <a:off x="3290708" y="3004381"/>
            <a:ext cx="2464405" cy="41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8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9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7716" y="332656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8 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951111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977" y="1121474"/>
            <a:ext cx="8496944" cy="2585323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Look in detail at this extract, from lines 7 – 15 of the source: </a:t>
            </a:r>
          </a:p>
          <a:p>
            <a:endParaRPr lang="en-GB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the writer use language here to describe the teacher?</a:t>
            </a:r>
          </a:p>
          <a:p>
            <a:endParaRPr lang="en-GB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could include the writer’s choice of:  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words and phrases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language features and techniques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forms.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59365" r="45595" b="32113"/>
          <a:stretch/>
        </p:blipFill>
        <p:spPr bwMode="auto">
          <a:xfrm>
            <a:off x="2600563" y="318235"/>
            <a:ext cx="3539359" cy="6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 rot="21042017">
            <a:off x="298489" y="158785"/>
            <a:ext cx="1485449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AO2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704047" y="2668288"/>
            <a:ext cx="4116425" cy="3871477"/>
            <a:chOff x="4373263" y="1900325"/>
            <a:chExt cx="4378221" cy="3888432"/>
          </a:xfrm>
        </p:grpSpPr>
        <p:grpSp>
          <p:nvGrpSpPr>
            <p:cNvPr id="67" name="Group 66"/>
            <p:cNvGrpSpPr/>
            <p:nvPr/>
          </p:nvGrpSpPr>
          <p:grpSpPr>
            <a:xfrm>
              <a:off x="4565070" y="2284498"/>
              <a:ext cx="1072324" cy="3335616"/>
              <a:chOff x="5211213" y="2661827"/>
              <a:chExt cx="1125170" cy="371950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219156" y="2661827"/>
                <a:ext cx="1112248" cy="6919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211213" y="3684539"/>
                <a:ext cx="1112248" cy="6919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224135" y="4725617"/>
                <a:ext cx="1112248" cy="6919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211213" y="5689429"/>
                <a:ext cx="1112248" cy="691900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373263" y="1900325"/>
              <a:ext cx="4378221" cy="3888432"/>
              <a:chOff x="4373263" y="1900325"/>
              <a:chExt cx="4378221" cy="38884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373263" y="1900325"/>
                <a:ext cx="4378221" cy="3888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696542" y="2181967"/>
                <a:ext cx="2903847" cy="4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</a:rPr>
                  <a:t>1) Use your topic sentence to make a 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point</a:t>
                </a:r>
                <a:r>
                  <a:rPr lang="en-GB" sz="1400" dirty="0">
                    <a:solidFill>
                      <a:prstClr val="black"/>
                    </a:solidFill>
                  </a:rPr>
                  <a:t> relevant to the question.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713993" y="3041215"/>
                <a:ext cx="2903847" cy="4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</a:rPr>
                  <a:t>2) Select 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evidence</a:t>
                </a:r>
                <a:r>
                  <a:rPr lang="en-GB" sz="1400" dirty="0">
                    <a:solidFill>
                      <a:prstClr val="black"/>
                    </a:solidFill>
                  </a:rPr>
                  <a:t> from the text – pick out a key quotation.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741415" y="3973953"/>
                <a:ext cx="2903847" cy="4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</a:rPr>
                  <a:t>3)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 Explain</a:t>
                </a:r>
                <a:r>
                  <a:rPr lang="en-GB" sz="1400" dirty="0">
                    <a:solidFill>
                      <a:prstClr val="black"/>
                    </a:solidFill>
                  </a:rPr>
                  <a:t> the evidence – this should be the longest part of the paragraph.</a:t>
                </a:r>
                <a:endParaRPr lang="en-GB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41415" y="4825863"/>
                <a:ext cx="2903847" cy="62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</a:rPr>
                  <a:t>4) Finish the paragraph by establishing a 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link</a:t>
                </a:r>
                <a:r>
                  <a:rPr lang="en-GB" sz="1400" dirty="0">
                    <a:solidFill>
                      <a:prstClr val="black"/>
                    </a:solidFill>
                  </a:rPr>
                  <a:t> back to the question.</a:t>
                </a: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2219DBC-90B7-49FF-BDBB-DBB156E63902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2" descr="Post it note by kevie">
            <a:extLst>
              <a:ext uri="{FF2B5EF4-FFF2-40B4-BE49-F238E27FC236}">
                <a16:creationId xmlns:a16="http://schemas.microsoft.com/office/drawing/2014/main" id="{587D9362-04A7-41CC-8EED-65741073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31" y="2892430"/>
            <a:ext cx="5345345" cy="4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AE2D2-7A9A-4CFF-9B09-3A64B9501EBF}"/>
              </a:ext>
            </a:extLst>
          </p:cNvPr>
          <p:cNvSpPr txBox="1"/>
          <p:nvPr/>
        </p:nvSpPr>
        <p:spPr>
          <a:xfrm>
            <a:off x="241106" y="4531496"/>
            <a:ext cx="4379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Highlight 2/3 quotations that you can write about in 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Explode the quotations, linking your interpretation back to the question to evidence your understanding.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Offer multiple interpretations of the same quote.</a:t>
            </a:r>
          </a:p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CE74D-5C8D-45A9-871D-94381B21F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22" t="38387" r="49266" b="50046"/>
          <a:stretch/>
        </p:blipFill>
        <p:spPr>
          <a:xfrm>
            <a:off x="1168661" y="4117362"/>
            <a:ext cx="2464405" cy="41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04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85666"/>
              </p:ext>
            </p:extLst>
          </p:nvPr>
        </p:nvGraphicFramePr>
        <p:xfrm>
          <a:off x="240172" y="759601"/>
          <a:ext cx="4228014" cy="582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7">
                <a:tc gridSpan="2">
                  <a:txBody>
                    <a:bodyPr/>
                    <a:lstStyle/>
                    <a:p>
                      <a:r>
                        <a:rPr lang="en-GB" sz="1200" b="1" dirty="0"/>
                        <a:t>Imagery and Language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Words</a:t>
                      </a:r>
                      <a:r>
                        <a:rPr lang="en-GB" sz="800" baseline="0" dirty="0"/>
                        <a:t> in a sentence/passage that begin with the same letter or sound.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Plosive 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Repetition of the B or P sound at</a:t>
                      </a:r>
                      <a:r>
                        <a:rPr lang="en-GB" sz="800" baseline="0" dirty="0"/>
                        <a:t> the beginning of words.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Sibilance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Repetition of the S or SH sound at the beginning of words.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Metaphor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Comparing</a:t>
                      </a:r>
                      <a:r>
                        <a:rPr lang="en-GB" sz="800" baseline="0" dirty="0"/>
                        <a:t> one thing to another by saying it is something else e.g. the tree was a mountain.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Simile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Comparing one thing to another</a:t>
                      </a:r>
                      <a:r>
                        <a:rPr lang="en-GB" sz="800" baseline="0" dirty="0"/>
                        <a:t> using </a:t>
                      </a:r>
                      <a:r>
                        <a:rPr lang="en-GB" sz="800" i="1" baseline="0" dirty="0"/>
                        <a:t>like </a:t>
                      </a:r>
                      <a:r>
                        <a:rPr lang="en-GB" sz="800" i="0" baseline="0" dirty="0"/>
                        <a:t>or </a:t>
                      </a:r>
                      <a:r>
                        <a:rPr lang="en-GB" sz="800" i="1" baseline="0" dirty="0"/>
                        <a:t>as </a:t>
                      </a:r>
                      <a:r>
                        <a:rPr lang="en-GB" sz="800" i="0" baseline="0" dirty="0"/>
                        <a:t>e.g. the tree was like a mountain.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Personification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Giving</a:t>
                      </a:r>
                      <a:r>
                        <a:rPr lang="en-GB" sz="800" baseline="0" dirty="0"/>
                        <a:t> an inanimate object human qualities.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Onomatopoeia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Words</a:t>
                      </a:r>
                      <a:r>
                        <a:rPr lang="en-GB" sz="800" baseline="0" dirty="0"/>
                        <a:t> that sound like what they are e.g. </a:t>
                      </a:r>
                      <a:r>
                        <a:rPr lang="en-GB" sz="800" i="1" baseline="0" dirty="0"/>
                        <a:t>bang/crash/drip.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Repeating</a:t>
                      </a:r>
                      <a:r>
                        <a:rPr lang="en-GB" sz="800" baseline="0" dirty="0"/>
                        <a:t> a word or idea more than once.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describin</a:t>
                      </a:r>
                      <a:r>
                        <a:rPr lang="en-GB" sz="800" baseline="0" dirty="0"/>
                        <a:t>g word.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Verb (dynamic/modal)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doing</a:t>
                      </a:r>
                      <a:r>
                        <a:rPr lang="en-GB" sz="800" baseline="0" dirty="0"/>
                        <a:t> word.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Noun (abstract/concrete)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naming</a:t>
                      </a:r>
                      <a:r>
                        <a:rPr lang="en-GB" sz="800" baseline="0" dirty="0"/>
                        <a:t> word.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I/You/He/She/They</a:t>
                      </a:r>
                      <a:r>
                        <a:rPr lang="en-GB" sz="800" baseline="0" dirty="0"/>
                        <a:t> etc.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Adverb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Describes</a:t>
                      </a:r>
                      <a:r>
                        <a:rPr lang="en-GB" sz="800" baseline="0" dirty="0"/>
                        <a:t> a verb, usually ends in –</a:t>
                      </a:r>
                      <a:r>
                        <a:rPr lang="en-GB" sz="800" baseline="0" dirty="0" err="1"/>
                        <a:t>ly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r>
                        <a:rPr lang="en-GB" sz="1200" b="1" dirty="0"/>
                        <a:t>Connotation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The associated meanings</a:t>
                      </a:r>
                      <a:r>
                        <a:rPr lang="en-GB" sz="800" baseline="0" dirty="0"/>
                        <a:t> of a word e.g. the connotations of red might be love/danger/anger etc.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Colloquial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Informal or slang</a:t>
                      </a:r>
                      <a:r>
                        <a:rPr lang="en-GB" sz="800" baseline="0" dirty="0"/>
                        <a:t> language.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Semantic</a:t>
                      </a:r>
                      <a:r>
                        <a:rPr lang="en-GB" sz="1200" b="1" baseline="0" dirty="0"/>
                        <a:t> field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group of words suggesting a</a:t>
                      </a:r>
                      <a:r>
                        <a:rPr lang="en-GB" sz="800" baseline="0" dirty="0"/>
                        <a:t> theme/topic e.g. a semantic field of war – guns/bullets/army/soldier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37939"/>
              </p:ext>
            </p:extLst>
          </p:nvPr>
        </p:nvGraphicFramePr>
        <p:xfrm>
          <a:off x="4664466" y="260648"/>
          <a:ext cx="4228014" cy="5727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03">
                <a:tc gridSpan="2">
                  <a:txBody>
                    <a:bodyPr/>
                    <a:lstStyle/>
                    <a:p>
                      <a:r>
                        <a:rPr lang="en-GB" sz="1200" b="1" dirty="0"/>
                        <a:t>Character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Narrative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The</a:t>
                      </a:r>
                      <a:r>
                        <a:rPr lang="en-GB" sz="800" baseline="0" dirty="0"/>
                        <a:t> perspective from which the story is told.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Archetype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familiar/traditional</a:t>
                      </a:r>
                      <a:r>
                        <a:rPr lang="en-GB" sz="800" baseline="0" dirty="0"/>
                        <a:t> character used seen in many stories across different cultures e.g. the villain.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Protagonist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The main character.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3">
                <a:tc gridSpan="2">
                  <a:txBody>
                    <a:bodyPr/>
                    <a:lstStyle/>
                    <a:p>
                      <a:r>
                        <a:rPr lang="en-GB" sz="1200" b="1" dirty="0"/>
                        <a:t>Setting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Pathetic fallacy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When</a:t>
                      </a:r>
                      <a:r>
                        <a:rPr lang="en-GB" sz="800" baseline="0" dirty="0"/>
                        <a:t> the weather reflects the actions/mood of the story.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03">
                <a:tc gridSpan="2">
                  <a:txBody>
                    <a:bodyPr/>
                    <a:lstStyle/>
                    <a:p>
                      <a:r>
                        <a:rPr lang="en-GB" sz="1200" b="1" dirty="0"/>
                        <a:t>Structure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Declarative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statement</a:t>
                      </a:r>
                      <a:r>
                        <a:rPr lang="en-GB" sz="800" baseline="0" dirty="0"/>
                        <a:t> e.g. </a:t>
                      </a:r>
                      <a:r>
                        <a:rPr lang="en-GB" sz="800" i="1" baseline="0" dirty="0"/>
                        <a:t>The sky is blue.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Imperative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command e.g.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i="1" baseline="0" dirty="0"/>
                        <a:t>Stop running.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Interrogative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question.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Exclamative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sentence ending with a 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Linear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Narrative that follows</a:t>
                      </a:r>
                      <a:r>
                        <a:rPr lang="en-GB" sz="800" baseline="0" dirty="0"/>
                        <a:t> a straight line e.g. </a:t>
                      </a:r>
                      <a:r>
                        <a:rPr lang="en-GB" sz="800" i="1" baseline="0" dirty="0"/>
                        <a:t>beginning – middle – end. 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Non-linear</a:t>
                      </a:r>
                      <a:r>
                        <a:rPr lang="en-GB" sz="1200" b="1" baseline="0" dirty="0"/>
                        <a:t> narrative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Often starts in the middle of the story</a:t>
                      </a:r>
                      <a:r>
                        <a:rPr lang="en-GB" sz="800" baseline="0" dirty="0"/>
                        <a:t> and then goes back to the beginning may involve flashbacks.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Cyclical</a:t>
                      </a:r>
                      <a:r>
                        <a:rPr lang="en-GB" sz="1200" b="1" baseline="0" dirty="0"/>
                        <a:t> narrative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 story that ends where it begins.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Motif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Reoccurring</a:t>
                      </a:r>
                      <a:r>
                        <a:rPr lang="en-GB" sz="800" baseline="0" dirty="0"/>
                        <a:t> ideas and themes throughout the story.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Asyndetic</a:t>
                      </a:r>
                      <a:r>
                        <a:rPr lang="en-GB" sz="1200" b="1" baseline="0" dirty="0"/>
                        <a:t> list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</a:t>
                      </a:r>
                      <a:r>
                        <a:rPr lang="en-GB" sz="800" baseline="0" dirty="0"/>
                        <a:t> list without conjunctions or connectives. 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Climax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The point</a:t>
                      </a:r>
                      <a:r>
                        <a:rPr lang="en-GB" sz="800" baseline="0" dirty="0"/>
                        <a:t> of greatest tension in the story.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r>
                        <a:rPr lang="en-GB" sz="1200" b="1" dirty="0"/>
                        <a:t>Foreshadowing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Hints of what is to come</a:t>
                      </a:r>
                      <a:r>
                        <a:rPr lang="en-GB" sz="800" baseline="0" dirty="0"/>
                        <a:t> in the story.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6146140"/>
            <a:ext cx="43204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These are the main techniques that you need to learn and remember for Paper 1, Section 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126" t="47862" r="41189" b="40296"/>
          <a:stretch/>
        </p:blipFill>
        <p:spPr>
          <a:xfrm>
            <a:off x="251520" y="117573"/>
            <a:ext cx="2484000" cy="557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5FD52B-045E-4BBC-8EE7-50077F1236DC}"/>
              </a:ext>
            </a:extLst>
          </p:cNvPr>
          <p:cNvSpPr/>
          <p:nvPr/>
        </p:nvSpPr>
        <p:spPr>
          <a:xfrm>
            <a:off x="68318" y="0"/>
            <a:ext cx="8993386" cy="6858000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3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88640"/>
            <a:ext cx="61206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Step by Step Sentence Starters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932527"/>
            <a:ext cx="6624736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The writer uses…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In the text the writer…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The writer uses language to create a …………. Atmosphere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Language is used effectively in the text to convey….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444695"/>
            <a:ext cx="6624736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For example, 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This is illustrated in the quotation…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We can see this when…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This is evident in the quotation…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3933056"/>
            <a:ext cx="6624736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This metaphor/simile/personification is used to show...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clever use of this adverb/verb/adjective/image represents...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writer is trying to symbolise...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This image is effective because...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The use of the adjective/noun/verb evokes a sense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5674022"/>
            <a:ext cx="6624736" cy="92333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Thus we can see that…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So this is important because…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This is significant because…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058" y="932527"/>
            <a:ext cx="1457137" cy="1200329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058" y="2444695"/>
            <a:ext cx="1469283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058" y="3962482"/>
            <a:ext cx="1469283" cy="1447902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058" y="5711414"/>
            <a:ext cx="1444991" cy="885938"/>
          </a:xfrm>
          <a:prstGeom prst="rect">
            <a:avLst/>
          </a:prstGeom>
          <a:solidFill>
            <a:srgbClr val="66FF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256333">
            <a:off x="-89422" y="270475"/>
            <a:ext cx="2808312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Need some help?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FB1E1B-C7F1-4BCA-BBAE-3BCA496D63EE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7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6567" y="1268760"/>
            <a:ext cx="2595553" cy="14692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made a range of clear points about the language techniques used?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8895" y="1268760"/>
            <a:ext cx="2595553" cy="1469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included a range of quotations?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6091" y="2866640"/>
            <a:ext cx="2595553" cy="1469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tried to develop a range of interpretations of the language?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6519" y="2866641"/>
            <a:ext cx="2595553" cy="14692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Have you explained the effect of the language techniques on the reader?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3528" y="1232756"/>
          <a:ext cx="2592287" cy="528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2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Q2 AO2 Explain &amp; analyse language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6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4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7-8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detailed, perceptive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Analyses the effects of the writer’s choice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a judicious range of examples . Uses a range of subject terminology appropriately 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3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5-6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clear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Clearly explains the effects of the writer’s choice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a range of relevant examples . Uses subject terminology accurately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09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2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3-4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Attempts to comment on the effect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some relevant examples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subject terminology, not always appropriately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09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Level 1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`1-2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simple awareness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simple comment on the effect of </a:t>
                      </a:r>
                      <a:r>
                        <a:rPr lang="en-GB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references or examples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mention of subject terminology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45225" y="4854183"/>
          <a:ext cx="48082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100">
                  <a:extLst>
                    <a:ext uri="{9D8B030D-6E8A-4147-A177-3AD203B41FA5}">
                      <a16:colId xmlns:a16="http://schemas.microsoft.com/office/drawing/2014/main" val="2540843101"/>
                    </a:ext>
                  </a:extLst>
                </a:gridCol>
                <a:gridCol w="2404100">
                  <a:extLst>
                    <a:ext uri="{9D8B030D-6E8A-4147-A177-3AD203B41FA5}">
                      <a16:colId xmlns:a16="http://schemas.microsoft.com/office/drawing/2014/main" val="2376677011"/>
                    </a:ext>
                  </a:extLst>
                </a:gridCol>
              </a:tblGrid>
              <a:tr h="17190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Q2 Language: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aseline="0" dirty="0"/>
                        <a:t>make sure you select relevant quotations to support your ideas. Try to use short, precise quotations and write in detail about the effect of the words/phrases within the quotation.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Q2 Language: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0" baseline="0" dirty="0"/>
                        <a:t>make sophisticated comments about the language used. For example, how does the writer use a semantic field of horror to build tension and suspense?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6125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D75D985-C0FD-4D75-9E56-FB076D84D790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1352A4-D443-4917-A2FD-345366E4D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6" t="23124" r="26754" b="19953"/>
          <a:stretch/>
        </p:blipFill>
        <p:spPr>
          <a:xfrm rot="21048107">
            <a:off x="7729419" y="201444"/>
            <a:ext cx="1248012" cy="93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C4A88A-C79D-40B1-A824-CBD2712AC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9022" t="70818" r="25560" b="18330"/>
          <a:stretch/>
        </p:blipFill>
        <p:spPr>
          <a:xfrm>
            <a:off x="1610727" y="284760"/>
            <a:ext cx="5909481" cy="79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2C7236-5D8F-4B08-A78C-7B7D61F94163}"/>
              </a:ext>
            </a:extLst>
          </p:cNvPr>
          <p:cNvSpPr txBox="1"/>
          <p:nvPr/>
        </p:nvSpPr>
        <p:spPr>
          <a:xfrm rot="21042017">
            <a:off x="171275" y="296971"/>
            <a:ext cx="1287452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3C750-D275-4F61-BDF4-6CB8A3F491CD}"/>
              </a:ext>
            </a:extLst>
          </p:cNvPr>
          <p:cNvSpPr txBox="1"/>
          <p:nvPr/>
        </p:nvSpPr>
        <p:spPr>
          <a:xfrm rot="21338380">
            <a:off x="3066693" y="4470919"/>
            <a:ext cx="27053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TARGET BANK:</a:t>
            </a:r>
          </a:p>
        </p:txBody>
      </p:sp>
    </p:spTree>
    <p:extLst>
      <p:ext uri="{BB962C8B-B14F-4D97-AF65-F5344CB8AC3E}">
        <p14:creationId xmlns:p14="http://schemas.microsoft.com/office/powerpoint/2010/main" val="255661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887716" y="332656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8 Marks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8264" y="951111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10 Minutes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8661" y="1446227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text is taken from a section towards the end of the novel. </a:t>
            </a:r>
          </a:p>
          <a:p>
            <a:endParaRPr lang="en-GB" dirty="0"/>
          </a:p>
          <a:p>
            <a:r>
              <a:rPr lang="en-GB" b="1" dirty="0"/>
              <a:t>How has the writer structured the text to interest you as a reader?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You could write about: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the writer focuses your attention on at the beginning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and why the writer changes the focus as the source develops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other structural features that interest you. </a:t>
            </a:r>
            <a:endParaRPr lang="en-GB" b="1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57974" r="28025" b="30485"/>
          <a:stretch/>
        </p:blipFill>
        <p:spPr bwMode="auto">
          <a:xfrm>
            <a:off x="2572886" y="116632"/>
            <a:ext cx="3989396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 rot="21042017">
            <a:off x="201780" y="245253"/>
            <a:ext cx="1775971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C4693F-A808-44FE-8E39-A3582FC7FD3E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8A3C6-3346-4D7E-B4CA-313B40306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6" t="25326" r="30071" b="22248"/>
          <a:stretch/>
        </p:blipFill>
        <p:spPr>
          <a:xfrm>
            <a:off x="302593" y="5668879"/>
            <a:ext cx="1282890" cy="93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E6F0E9-B51B-4FE8-9FDD-6A69DB4BB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6" t="25326" r="30071" b="22248"/>
          <a:stretch/>
        </p:blipFill>
        <p:spPr>
          <a:xfrm>
            <a:off x="1000320" y="5480417"/>
            <a:ext cx="1282890" cy="93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ACCF46-BD5C-49AA-8DE2-0C4670DB8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6" t="25326" r="30071" b="22248"/>
          <a:stretch/>
        </p:blipFill>
        <p:spPr>
          <a:xfrm>
            <a:off x="1770510" y="5680399"/>
            <a:ext cx="1282890" cy="93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648226-E37E-4705-95A8-ED7D2B098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6" t="25326" r="30071" b="22248"/>
          <a:stretch/>
        </p:blipFill>
        <p:spPr>
          <a:xfrm>
            <a:off x="2824361" y="5480417"/>
            <a:ext cx="1282890" cy="93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AE87A8-F65E-492D-9F64-1FC2889AD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6" t="25326" r="30071" b="22248"/>
          <a:stretch/>
        </p:blipFill>
        <p:spPr>
          <a:xfrm>
            <a:off x="3429958" y="5696081"/>
            <a:ext cx="1282890" cy="93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709127-8252-4A53-9924-FBCF18E7179C}"/>
              </a:ext>
            </a:extLst>
          </p:cNvPr>
          <p:cNvSpPr txBox="1"/>
          <p:nvPr/>
        </p:nvSpPr>
        <p:spPr>
          <a:xfrm rot="21286476">
            <a:off x="4728183" y="4510921"/>
            <a:ext cx="4098610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/>
              <a:t>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the are you made to focus on at the beginning, middle and 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Perspective?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Setting?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Flashback?</a:t>
            </a:r>
          </a:p>
        </p:txBody>
      </p:sp>
    </p:spTree>
    <p:extLst>
      <p:ext uri="{BB962C8B-B14F-4D97-AF65-F5344CB8AC3E}">
        <p14:creationId xmlns:p14="http://schemas.microsoft.com/office/powerpoint/2010/main" val="20892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42C524-13C6-4ED7-BFFD-1B93897283C4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72898" r="36750" b="16379"/>
          <a:stretch/>
        </p:blipFill>
        <p:spPr bwMode="auto">
          <a:xfrm>
            <a:off x="1" y="0"/>
            <a:ext cx="2670480" cy="47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0021" y="470753"/>
          <a:ext cx="8640960" cy="6102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551">
                  <a:extLst>
                    <a:ext uri="{9D8B030D-6E8A-4147-A177-3AD203B41FA5}">
                      <a16:colId xmlns:a16="http://schemas.microsoft.com/office/drawing/2014/main" val="33387716"/>
                    </a:ext>
                  </a:extLst>
                </a:gridCol>
                <a:gridCol w="3005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91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What</a:t>
                      </a:r>
                      <a:r>
                        <a:rPr lang="en-GB" b="1" baseline="0" dirty="0"/>
                        <a:t> happens?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Why</a:t>
                      </a:r>
                      <a:r>
                        <a:rPr lang="en-GB" b="1" baseline="0" dirty="0"/>
                        <a:t> is it Interesting?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Quotations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91">
                <a:tc gridSpan="4"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Overview: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004575"/>
                  </a:ext>
                </a:extLst>
              </a:tr>
              <a:tr h="158221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Beginning</a:t>
                      </a: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21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Middle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21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End</a:t>
                      </a: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57974" r="28025" b="30485"/>
          <a:stretch/>
        </p:blipFill>
        <p:spPr bwMode="auto">
          <a:xfrm>
            <a:off x="6317302" y="64348"/>
            <a:ext cx="2719194" cy="441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Post it note by kevie">
            <a:extLst>
              <a:ext uri="{FF2B5EF4-FFF2-40B4-BE49-F238E27FC236}">
                <a16:creationId xmlns:a16="http://schemas.microsoft.com/office/drawing/2014/main" id="{149ACC95-4D4A-4E11-A1AA-674C5FB3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99" y="1520911"/>
            <a:ext cx="5345345" cy="4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5085B-245C-4AF9-8260-4CF4DE8EB38E}"/>
              </a:ext>
            </a:extLst>
          </p:cNvPr>
          <p:cNvSpPr txBox="1"/>
          <p:nvPr/>
        </p:nvSpPr>
        <p:spPr>
          <a:xfrm>
            <a:off x="2996047" y="3092752"/>
            <a:ext cx="4178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Look at the text as a whole in order to give an overview statement:  ‘the text is structured as a journey/memory/in two parts’ etc. 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82FD7-9975-4CC4-B5FA-FDF2AF30B3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22" t="38387" r="49266" b="50046"/>
          <a:stretch/>
        </p:blipFill>
        <p:spPr>
          <a:xfrm>
            <a:off x="3852897" y="2751845"/>
            <a:ext cx="2464405" cy="41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81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7A7CF9-055C-437C-9B0B-20D7B957B5BD}"/>
              </a:ext>
            </a:extLst>
          </p:cNvPr>
          <p:cNvSpPr/>
          <p:nvPr/>
        </p:nvSpPr>
        <p:spPr>
          <a:xfrm>
            <a:off x="144379" y="112295"/>
            <a:ext cx="8871284" cy="6593305"/>
          </a:xfrm>
          <a:prstGeom prst="rect">
            <a:avLst/>
          </a:prstGeom>
          <a:noFill/>
          <a:ln w="1079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105580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At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05580"/>
            <a:ext cx="13281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Then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0668" y="1105580"/>
            <a:ext cx="2160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At this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906108"/>
            <a:ext cx="27363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Narrows 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977788"/>
            <a:ext cx="15841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0488" y="3906108"/>
            <a:ext cx="23042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Focuses 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2802" y="2993176"/>
            <a:ext cx="405476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The author then introduces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700379"/>
            <a:ext cx="21602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Finally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9488" y="3906108"/>
            <a:ext cx="18722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Wide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728080"/>
            <a:ext cx="24482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Eventually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5776" y="4728080"/>
            <a:ext cx="41044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author goes back 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2015262"/>
            <a:ext cx="35283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Changes the scene 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70" y="2032610"/>
            <a:ext cx="32403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Shifts away from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3908" y="260648"/>
            <a:ext cx="19687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Key Phrases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0232" y="5423816"/>
            <a:ext cx="565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writer has made this part of the story interesting because….</a:t>
            </a:r>
          </a:p>
        </p:txBody>
      </p:sp>
      <p:pic>
        <p:nvPicPr>
          <p:cNvPr id="22" name="Picture 5" descr="Image result for lego bri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860">
            <a:off x="7105620" y="111095"/>
            <a:ext cx="1981312" cy="1151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 rot="21167720">
            <a:off x="96817" y="73543"/>
            <a:ext cx="16600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Support Sheet</a:t>
            </a:r>
          </a:p>
        </p:txBody>
      </p:sp>
    </p:spTree>
    <p:extLst>
      <p:ext uri="{BB962C8B-B14F-4D97-AF65-F5344CB8AC3E}">
        <p14:creationId xmlns:p14="http://schemas.microsoft.com/office/powerpoint/2010/main" val="1650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2170</Words>
  <Application>Microsoft Office PowerPoint</Application>
  <PresentationFormat>On-screen Show (4:3)</PresentationFormat>
  <Paragraphs>340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Michaela Wickes</dc:creator>
  <cp:lastModifiedBy>Michaela Wickes</cp:lastModifiedBy>
  <cp:revision>1</cp:revision>
  <dcterms:created xsi:type="dcterms:W3CDTF">2026-01-18T07:54:36Z</dcterms:created>
  <dcterms:modified xsi:type="dcterms:W3CDTF">2026-01-18T14:30:00Z</dcterms:modified>
</cp:coreProperties>
</file>