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8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E8E48-5A52-712A-CC0F-38A31143F1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F4A846-4D66-31F7-E66E-9EC9462643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B497F2-5B3F-33CA-F987-A88892F8C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AC28A-9E92-4FFF-BE98-D86E2B3C3ECA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A24639-A27A-66BB-0FCC-E900508B5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039464-4EAD-665C-DAA1-404A9EC60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EE2AC-C04C-421F-AEE0-5ACDB083E9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3964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6F7BBA-D4F3-861C-2785-833572F8B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4950AF-25DF-97B0-AB11-88C14DD3AF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2CCA6C-A842-C013-7E65-33379B40A9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AC28A-9E92-4FFF-BE98-D86E2B3C3ECA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B2F50C-EFC7-CF6F-9721-524104CF5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59A53F-34D8-3C56-8123-7FC851C9C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EE2AC-C04C-421F-AEE0-5ACDB083E9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905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BA9DAFE-E50C-7B4D-4D6F-84D2218E8F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8DF421-7B03-5701-E3EB-F79F4877F2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58402B-F7A5-E328-ED81-857B0E13C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AC28A-9E92-4FFF-BE98-D86E2B3C3ECA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3A8BB4-6CB6-791A-4621-54EC56414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A5D06F-3E4A-F469-E3EA-F3764670D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EE2AC-C04C-421F-AEE0-5ACDB083E9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27751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CE1E7D9-B2FA-F53D-2CA1-8848DE685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5"/>
            <a:ext cx="11087100" cy="877454"/>
          </a:xfrm>
          <a:solidFill>
            <a:srgbClr val="FFC000"/>
          </a:solidFill>
        </p:spPr>
        <p:txBody>
          <a:bodyPr/>
          <a:lstStyle>
            <a:lvl1pPr algn="ctr">
              <a:def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CC40DA6-A232-5EE4-880C-B6AB91174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10991850" cy="5691043"/>
          </a:xfrm>
        </p:spPr>
        <p:txBody>
          <a:bodyPr>
            <a:normAutofit/>
          </a:bodyPr>
          <a:lstStyle>
            <a:lvl1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8" name="Picture 2" descr="H:\AHT\DownMarket logo CMYK.jpg">
            <a:extLst>
              <a:ext uri="{FF2B5EF4-FFF2-40B4-BE49-F238E27FC236}">
                <a16:creationId xmlns:a16="http://schemas.microsoft.com/office/drawing/2014/main" id="{6AA98106-28CC-ECE1-2C30-7B27C097486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64" t="14194" r="14043" b="9419"/>
          <a:stretch/>
        </p:blipFill>
        <p:spPr bwMode="auto">
          <a:xfrm>
            <a:off x="43761" y="18632"/>
            <a:ext cx="848908" cy="1297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31AED5D-34B2-498B-B601-5F691CB66364}"/>
              </a:ext>
            </a:extLst>
          </p:cNvPr>
          <p:cNvSpPr/>
          <p:nvPr userDrawn="1"/>
        </p:nvSpPr>
        <p:spPr>
          <a:xfrm>
            <a:off x="445591" y="4178141"/>
            <a:ext cx="266700" cy="27000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27B0EA-2FC8-354E-A712-134F8BE8535C}"/>
              </a:ext>
            </a:extLst>
          </p:cNvPr>
          <p:cNvSpPr/>
          <p:nvPr userDrawn="1"/>
        </p:nvSpPr>
        <p:spPr>
          <a:xfrm>
            <a:off x="77876" y="4178141"/>
            <a:ext cx="171450" cy="27000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B238A8F-74BD-0C63-70F4-25BA5B69F9CF}"/>
              </a:ext>
            </a:extLst>
          </p:cNvPr>
          <p:cNvSpPr/>
          <p:nvPr userDrawn="1"/>
        </p:nvSpPr>
        <p:spPr>
          <a:xfrm>
            <a:off x="3064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B77B27C-8B42-EB0F-9092-9F74584CD16C}"/>
              </a:ext>
            </a:extLst>
          </p:cNvPr>
          <p:cNvSpPr/>
          <p:nvPr userDrawn="1"/>
        </p:nvSpPr>
        <p:spPr>
          <a:xfrm>
            <a:off x="7996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Content Placeholder 4">
            <a:extLst>
              <a:ext uri="{FF2B5EF4-FFF2-40B4-BE49-F238E27FC236}">
                <a16:creationId xmlns:a16="http://schemas.microsoft.com/office/drawing/2014/main" id="{94D626F2-CEA3-8D66-C2DD-00143C8B3F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55887" b="-886"/>
          <a:stretch/>
        </p:blipFill>
        <p:spPr>
          <a:xfrm>
            <a:off x="176352" y="3476206"/>
            <a:ext cx="704426" cy="66433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1D264AB-C69E-8245-FE2E-385A5AD177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6" t="36893" r="44057" b="36784"/>
          <a:stretch/>
        </p:blipFill>
        <p:spPr>
          <a:xfrm>
            <a:off x="-1471" y="2187314"/>
            <a:ext cx="894140" cy="417905"/>
          </a:xfrm>
          <a:prstGeom prst="rect">
            <a:avLst/>
          </a:prstGeom>
          <a:noFill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5726115-461B-7152-7D42-FA22BF3EF3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24" t="28375" r="15849" b="28567"/>
          <a:stretch/>
        </p:blipFill>
        <p:spPr>
          <a:xfrm>
            <a:off x="43761" y="1307524"/>
            <a:ext cx="889644" cy="969494"/>
          </a:xfrm>
          <a:prstGeom prst="rect">
            <a:avLst/>
          </a:prstGeom>
        </p:spPr>
      </p:pic>
      <p:pic>
        <p:nvPicPr>
          <p:cNvPr id="16" name="Picture 15" descr="\\dma-fs-staff01\users$\MED\AHT\Images of DMA\House Logos\5 Houses\DMA DNA 5-B - trans.png">
            <a:extLst>
              <a:ext uri="{FF2B5EF4-FFF2-40B4-BE49-F238E27FC236}">
                <a16:creationId xmlns:a16="http://schemas.microsoft.com/office/drawing/2014/main" id="{6C5366E1-6200-19B1-2290-77A946424076}"/>
              </a:ext>
            </a:extLst>
          </p:cNvPr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9" y="2631519"/>
            <a:ext cx="811232" cy="8068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8098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E78F3-1609-C02D-0C30-34D243EAD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BB182A-4CCB-07FA-937A-328C22EBD4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4DABBF-4DB9-27BE-1392-2A1951986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AC28A-9E92-4FFF-BE98-D86E2B3C3ECA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6637DD-18E3-8A0E-6132-3538F212E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3105D4-2D1C-4C72-3EC8-317883C17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EE2AC-C04C-421F-AEE0-5ACDB083E9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6508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B6F94-07F4-D287-4128-B96F2D2B75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D76DAE-82AE-5BA7-832D-E1DAA3AA98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AE4BE2-9F8A-A653-B684-A56C909DD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AC28A-9E92-4FFF-BE98-D86E2B3C3ECA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89B2FF-D72C-F73A-4121-6C7EE328E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5C8305-2959-4E48-216F-D896C8322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EE2AC-C04C-421F-AEE0-5ACDB083E9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8966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AD613F-59D8-512C-1A59-47BAD62E5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7CCDB7-AEE5-03C6-2CB3-A4ABF0CA54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A6C0C4-CE69-4E43-5465-A2FDDCE836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75F043-6F05-0031-7DCC-9ECC4F6D3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AC28A-9E92-4FFF-BE98-D86E2B3C3ECA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36B995-7ABC-4214-9271-9B2C187C9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7438AF-5056-7BCF-6F75-41ADD75F1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EE2AC-C04C-421F-AEE0-5ACDB083E9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8681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B84099-4AA6-435F-DEB0-790CBB8C8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E61CCD-80DE-0F06-CEF3-762357112A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5D7AF2-C8A9-48B9-9183-2C7FE68D25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7571BF-9714-EF3E-91E7-E83A096D8F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D94B0B-0ADD-41E4-F2F8-7F5438D3BE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152861-1E31-557D-3FE3-9C32D160D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AC28A-9E92-4FFF-BE98-D86E2B3C3ECA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7CF0F9-EE0A-DDB3-D324-A193D1F75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E1A7CE0-73CF-F702-38A2-DD126D329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EE2AC-C04C-421F-AEE0-5ACDB083E9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1207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E24CA-1DC1-847E-CDF0-5EDB5A221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17EC85-A631-712E-6DF6-56B607710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AC28A-9E92-4FFF-BE98-D86E2B3C3ECA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AF080C-EE8B-0FC5-7436-56B2A7895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D2C91C-214A-3131-6DF8-0A485BB95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EE2AC-C04C-421F-AEE0-5ACDB083E9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8803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175DA8-5642-0583-850F-008175817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AC28A-9E92-4FFF-BE98-D86E2B3C3ECA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6FD982-0BC3-9F54-D0FB-A2DC719F0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7B166F-78D5-93B2-6485-29E4074EE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EE2AC-C04C-421F-AEE0-5ACDB083E9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5473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0AB3BB-5888-070E-12FD-7407BA25A1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F7AFF-D334-1138-EA9B-F9B7BB3930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C2121E-182B-A6D1-9478-0B43F63372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B03CB1-0829-4363-D2E6-E190DE3BB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AC28A-9E92-4FFF-BE98-D86E2B3C3ECA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B1CEC5-B5BC-FE01-E07F-4AD5EE2EC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E1B75F-B6DF-D9EB-D30A-311B56416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EE2AC-C04C-421F-AEE0-5ACDB083E9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6882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A8DA1-A94D-CE66-3D4B-B7FAC2E646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AA0C69F-E88A-CF95-7F34-539A73ED46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D93C9F-45DF-7E9B-6616-3DEC101143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19EAF1-004A-4058-9360-EB4B8DD6F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AC28A-9E92-4FFF-BE98-D86E2B3C3ECA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AF670F-C466-A070-2C87-6DFD6750E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251DF0-F50E-7802-AE8F-6DE533184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EE2AC-C04C-421F-AEE0-5ACDB083E9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1036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39CC08-87C3-11A8-CE13-4FA98133FD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A00C8A-72C1-8167-6EC9-E1C5A5974D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CE7337-9B0C-21BD-88E5-50F25F9B8C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BAC28A-9E92-4FFF-BE98-D86E2B3C3ECA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E4A15B-E156-D87C-18A1-77B7FB4922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4A96AA-7CF7-4294-A2A1-8B0230B817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03EE2AC-C04C-421F-AEE0-5ACDB083E9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2793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bc.co.uk/bitesize/examspecs/zjgpg2p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C882E7-469B-2917-4B13-67B9C8330E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113338-F11C-E803-4AFB-FD44FD9925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2670"/>
            <a:ext cx="11087100" cy="1095086"/>
          </a:xfrm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>
                <a:latin typeface="Tahoma"/>
                <a:ea typeface="Tahoma"/>
                <a:cs typeface="Tahoma"/>
              </a:rPr>
              <a:t>YEAR 9 (starting year 10) Spanish</a:t>
            </a:r>
            <a:endParaRPr lang="en-GB" sz="35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780C0A-3294-EFA9-C1BC-A79FD966F7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5326712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b="1">
              <a:latin typeface="Tahoma"/>
              <a:ea typeface="Tahoma"/>
              <a:cs typeface="Tahom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BB30F7E-B585-C5A0-89A6-8A87CECC6A91}"/>
              </a:ext>
            </a:extLst>
          </p:cNvPr>
          <p:cNvSpPr txBox="1"/>
          <p:nvPr/>
        </p:nvSpPr>
        <p:spPr>
          <a:xfrm>
            <a:off x="1111023" y="1096768"/>
            <a:ext cx="10891844" cy="584775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lang="en-GB" sz="2800" b="1">
                <a:solidFill>
                  <a:prstClr val="black"/>
                </a:solidFill>
                <a:latin typeface="Tahoma"/>
                <a:ea typeface="Tahoma"/>
                <a:cs typeface="Tahoma"/>
              </a:rPr>
              <a:t>Task: </a:t>
            </a:r>
          </a:p>
          <a:p>
            <a:pPr marL="342900" indent="-342900">
              <a:buFont typeface="Arial"/>
              <a:buChar char="•"/>
              <a:defRPr/>
            </a:pPr>
            <a:r>
              <a:rPr lang="en-US" sz="2000">
                <a:solidFill>
                  <a:prstClr val="black"/>
                </a:solidFill>
                <a:latin typeface="Tahoma"/>
                <a:ea typeface="Tahoma"/>
                <a:cs typeface="Tahoma"/>
              </a:rPr>
              <a:t>Spanish Through Film or TV; Watch a Spanish-language film, series, or several episodes of a Spanish TV </a:t>
            </a:r>
            <a:r>
              <a:rPr lang="en-US" sz="2000" err="1">
                <a:solidFill>
                  <a:prstClr val="black"/>
                </a:solidFill>
                <a:latin typeface="Tahoma"/>
                <a:ea typeface="Tahoma"/>
                <a:cs typeface="Tahoma"/>
              </a:rPr>
              <a:t>programme</a:t>
            </a:r>
            <a:r>
              <a:rPr lang="en-US" sz="2000">
                <a:solidFill>
                  <a:prstClr val="black"/>
                </a:solidFill>
                <a:latin typeface="Tahoma"/>
                <a:ea typeface="Tahoma"/>
                <a:cs typeface="Tahoma"/>
              </a:rPr>
              <a:t> (with subtitles if needed).Create a one-page review in English and Spanish including: Title of the film/show, names of at least 3 characters,  short summary (50–100 words), 10 new Spanish words or phrases you learned.</a:t>
            </a:r>
          </a:p>
          <a:p>
            <a:pPr marL="342900" indent="-342900">
              <a:buFont typeface="Arial"/>
              <a:buChar char="•"/>
              <a:defRPr/>
            </a:pPr>
            <a:r>
              <a:rPr lang="en-GB" sz="2000">
                <a:solidFill>
                  <a:prstClr val="black"/>
                </a:solidFill>
                <a:latin typeface="Tahoma"/>
                <a:ea typeface="Tahoma"/>
                <a:cs typeface="Tahoma"/>
              </a:rPr>
              <a:t>Take 5–10 photos during the summer showing: Holidays, Hobbies, Family time, Sports, Places visited, Favourite moments. For each photo: Write at least 5 sentences in Spanish describing it.</a:t>
            </a:r>
          </a:p>
          <a:p>
            <a:pPr marL="342900" indent="-342900">
              <a:buFont typeface="Arial"/>
              <a:buChar char="•"/>
              <a:defRPr/>
            </a:pPr>
            <a:r>
              <a:rPr lang="en-GB" sz="2000">
                <a:solidFill>
                  <a:prstClr val="black"/>
                </a:solidFill>
                <a:latin typeface="Tahoma"/>
                <a:ea typeface="Tahoma"/>
                <a:cs typeface="Tahoma"/>
              </a:rPr>
              <a:t>Write one paragraph for each theme. Include: Past, Present &amp; Future Tenses, Opinions &amp; Reasons, Complex/Flashy Grammar. Themes: Free-time activities, celebrations, festivals &amp; your favourite celebrity, Holidays, media (TV, films &amp; social media), technology, where you live &amp; protecting the environment.</a:t>
            </a:r>
            <a:endParaRPr lang="en-GB" sz="2000">
              <a:solidFill>
                <a:prstClr val="black"/>
              </a:solidFill>
              <a:latin typeface="Aptos" panose="020B0004020202020204"/>
              <a:ea typeface="Tahoma"/>
              <a:cs typeface="Tahoma"/>
            </a:endParaRPr>
          </a:p>
          <a:p>
            <a:pPr>
              <a:buFont typeface="Arial"/>
              <a:buChar char="•"/>
              <a:defRPr/>
            </a:pPr>
            <a:endParaRPr lang="en-GB">
              <a:solidFill>
                <a:prstClr val="black"/>
              </a:solidFill>
              <a:latin typeface="Tahoma"/>
              <a:ea typeface="Tahoma"/>
              <a:cs typeface="Tahoma"/>
            </a:endParaRPr>
          </a:p>
          <a:p>
            <a:pPr>
              <a:defRPr/>
            </a:pPr>
            <a:r>
              <a:rPr lang="en-GB" sz="2400" b="1">
                <a:solidFill>
                  <a:prstClr val="black"/>
                </a:solidFill>
                <a:latin typeface="Tahoma"/>
                <a:ea typeface="Tahoma"/>
                <a:cs typeface="Tahoma"/>
              </a:rPr>
              <a:t>Resources required: </a:t>
            </a:r>
            <a:r>
              <a:rPr lang="en-GB" sz="2400" err="1">
                <a:solidFill>
                  <a:prstClr val="black"/>
                </a:solidFill>
                <a:latin typeface="Tahoma"/>
                <a:ea typeface="Tahoma"/>
                <a:cs typeface="Tahoma"/>
              </a:rPr>
              <a:t>Ipad</a:t>
            </a:r>
            <a:r>
              <a:rPr lang="en-GB" sz="2400">
                <a:solidFill>
                  <a:prstClr val="black"/>
                </a:solidFill>
                <a:latin typeface="Tahoma"/>
                <a:ea typeface="Tahoma"/>
                <a:cs typeface="Tahoma"/>
              </a:rPr>
              <a:t>, Paper and pen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lang="en-GB" sz="1200" b="1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defRPr/>
            </a:pPr>
            <a:r>
              <a:rPr lang="en-GB" sz="2400" b="1">
                <a:solidFill>
                  <a:prstClr val="black"/>
                </a:solidFill>
                <a:latin typeface="Tahoma"/>
                <a:ea typeface="Tahoma"/>
                <a:cs typeface="Tahoma"/>
              </a:rPr>
              <a:t>Where to find support: </a:t>
            </a:r>
            <a:r>
              <a:rPr lang="en-GB" sz="2400">
                <a:solidFill>
                  <a:prstClr val="black"/>
                </a:solidFill>
                <a:latin typeface="Tahoma"/>
                <a:ea typeface="Tahoma"/>
                <a:cs typeface="Tahoma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GCSE Spanish - AQA (for exams from 2026) - BBC Bitesize</a:t>
            </a:r>
            <a:r>
              <a:rPr lang="en-GB" sz="2400" b="1">
                <a:solidFill>
                  <a:prstClr val="black"/>
                </a:solidFill>
                <a:latin typeface="Tahoma"/>
                <a:ea typeface="Tahoma"/>
                <a:cs typeface="Tahoma"/>
              </a:rPr>
              <a:t> 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80404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B6BE91B87F854EBE5C2AF763DECC31" ma:contentTypeVersion="16" ma:contentTypeDescription="Create a new document." ma:contentTypeScope="" ma:versionID="4d5493534fd18301a4de4101a6bf1690">
  <xsd:schema xmlns:xsd="http://www.w3.org/2001/XMLSchema" xmlns:xs="http://www.w3.org/2001/XMLSchema" xmlns:p="http://schemas.microsoft.com/office/2006/metadata/properties" xmlns:ns2="40ff959c-d626-41cc-a332-fc585a447b2c" xmlns:ns3="5ae5b661-4602-457d-8de3-176202814043" targetNamespace="http://schemas.microsoft.com/office/2006/metadata/properties" ma:root="true" ma:fieldsID="cdf6cb7d103dcb84c7c747b000436b26" ns2:_="" ns3:_="">
    <xsd:import namespace="40ff959c-d626-41cc-a332-fc585a447b2c"/>
    <xsd:import namespace="5ae5b661-4602-457d-8de3-1762028140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ff959c-d626-41cc-a332-fc585a447b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c759e9e-bede-4528-92cc-6ba15c182e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e5b661-4602-457d-8de3-17620281404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ff959c-d626-41cc-a332-fc585a447b2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2370D89-AFE6-4F2E-8524-BDFAF6AE2838}"/>
</file>

<file path=customXml/itemProps2.xml><?xml version="1.0" encoding="utf-8"?>
<ds:datastoreItem xmlns:ds="http://schemas.openxmlformats.org/officeDocument/2006/customXml" ds:itemID="{560535E1-7C7D-456E-8834-849C9B7C4D7D}"/>
</file>

<file path=customXml/itemProps3.xml><?xml version="1.0" encoding="utf-8"?>
<ds:datastoreItem xmlns:ds="http://schemas.openxmlformats.org/officeDocument/2006/customXml" ds:itemID="{AA53C132-2752-40AE-A1D3-04FFDED8D2BE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198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Tahoma</vt:lpstr>
      <vt:lpstr>Office Theme</vt:lpstr>
      <vt:lpstr>YEAR 9 (starting year 10) Spanish</vt:lpstr>
    </vt:vector>
  </TitlesOfParts>
  <Company>The Eastern Learning 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Julie Cowan</dc:creator>
  <cp:lastModifiedBy>Julie Cowan</cp:lastModifiedBy>
  <cp:revision>1</cp:revision>
  <dcterms:created xsi:type="dcterms:W3CDTF">2026-06-24T14:45:28Z</dcterms:created>
  <dcterms:modified xsi:type="dcterms:W3CDTF">2026-06-24T14:45:53Z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0x0101002FB6BE91B87F854EBE5C2AF763DECC31</vt:lpwstr>
  </property>
</Properties>
</file>