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changesInfos/changesInfo1.xml" ContentType="application/vnd.ms-powerpoint.changesinfo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revisionInfo.xml" ContentType="application/vnd.ms-powerpoint.revisioninfo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576" r:id="rId2"/>
    <p:sldId id="257" r:id="rId3"/>
    <p:sldId id="260" r:id="rId4"/>
    <p:sldId id="258" r:id="rId5"/>
    <p:sldId id="259" r:id="rId6"/>
    <p:sldId id="262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192942E-8D7F-4637-988C-8CB0340A1591}" v="1" dt="2026-06-22T10:13:31.75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8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13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customXml" Target="../customXml/item2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Relationship Id="rId14" Type="http://schemas.openxmlformats.org/officeDocument/2006/relationships/customXml" Target="../customXml/item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te Andrews" userId="2c37a9ee-6501-4587-8da0-e26fe0ddd4bb" providerId="ADAL" clId="{94ABC3BD-C340-4D17-A902-00A7A6B19032}"/>
    <pc:docChg chg="modSld">
      <pc:chgData name="Kate Andrews" userId="2c37a9ee-6501-4587-8da0-e26fe0ddd4bb" providerId="ADAL" clId="{94ABC3BD-C340-4D17-A902-00A7A6B19032}" dt="2026-06-22T10:15:13.334" v="117"/>
      <pc:docMkLst>
        <pc:docMk/>
      </pc:docMkLst>
      <pc:sldChg chg="addSp modSp mod">
        <pc:chgData name="Kate Andrews" userId="2c37a9ee-6501-4587-8da0-e26fe0ddd4bb" providerId="ADAL" clId="{94ABC3BD-C340-4D17-A902-00A7A6B19032}" dt="2026-06-22T10:14:02.123" v="76" actId="113"/>
        <pc:sldMkLst>
          <pc:docMk/>
          <pc:sldMk cId="830826027" sldId="257"/>
        </pc:sldMkLst>
        <pc:spChg chg="add mod">
          <ac:chgData name="Kate Andrews" userId="2c37a9ee-6501-4587-8da0-e26fe0ddd4bb" providerId="ADAL" clId="{94ABC3BD-C340-4D17-A902-00A7A6B19032}" dt="2026-06-22T10:14:02.123" v="76" actId="113"/>
          <ac:spMkLst>
            <pc:docMk/>
            <pc:sldMk cId="830826027" sldId="257"/>
            <ac:spMk id="5" creationId="{4D8C9357-516E-7FA1-3218-2838804C4129}"/>
          </ac:spMkLst>
        </pc:spChg>
      </pc:sldChg>
      <pc:sldChg chg="modSp mod">
        <pc:chgData name="Kate Andrews" userId="2c37a9ee-6501-4587-8da0-e26fe0ddd4bb" providerId="ADAL" clId="{94ABC3BD-C340-4D17-A902-00A7A6B19032}" dt="2026-06-22T10:14:20.822" v="77" actId="113"/>
        <pc:sldMkLst>
          <pc:docMk/>
          <pc:sldMk cId="206238484" sldId="260"/>
        </pc:sldMkLst>
        <pc:spChg chg="mod">
          <ac:chgData name="Kate Andrews" userId="2c37a9ee-6501-4587-8da0-e26fe0ddd4bb" providerId="ADAL" clId="{94ABC3BD-C340-4D17-A902-00A7A6B19032}" dt="2026-06-22T10:14:20.822" v="77" actId="113"/>
          <ac:spMkLst>
            <pc:docMk/>
            <pc:sldMk cId="206238484" sldId="260"/>
            <ac:spMk id="11" creationId="{00000000-0000-0000-0000-000000000000}"/>
          </ac:spMkLst>
        </pc:spChg>
      </pc:sldChg>
      <pc:sldChg chg="addSp delSp modSp mod">
        <pc:chgData name="Kate Andrews" userId="2c37a9ee-6501-4587-8da0-e26fe0ddd4bb" providerId="ADAL" clId="{94ABC3BD-C340-4D17-A902-00A7A6B19032}" dt="2026-06-22T10:15:13.334" v="117"/>
        <pc:sldMkLst>
          <pc:docMk/>
          <pc:sldMk cId="3073885430" sldId="576"/>
        </pc:sldMkLst>
        <pc:spChg chg="mod">
          <ac:chgData name="Kate Andrews" userId="2c37a9ee-6501-4587-8da0-e26fe0ddd4bb" providerId="ADAL" clId="{94ABC3BD-C340-4D17-A902-00A7A6B19032}" dt="2026-06-22T10:15:00.102" v="115" actId="6549"/>
          <ac:spMkLst>
            <pc:docMk/>
            <pc:sldMk cId="3073885430" sldId="576"/>
            <ac:spMk id="2" creationId="{53B1A3E6-497B-E20A-E298-F0F490963D12}"/>
          </ac:spMkLst>
        </pc:spChg>
        <pc:spChg chg="del mod">
          <ac:chgData name="Kate Andrews" userId="2c37a9ee-6501-4587-8da0-e26fe0ddd4bb" providerId="ADAL" clId="{94ABC3BD-C340-4D17-A902-00A7A6B19032}" dt="2026-06-22T10:15:13.334" v="117"/>
          <ac:spMkLst>
            <pc:docMk/>
            <pc:sldMk cId="3073885430" sldId="576"/>
            <ac:spMk id="5" creationId="{575F2C37-D5F4-AF63-B633-966069AEA124}"/>
          </ac:spMkLst>
        </pc:spChg>
        <pc:picChg chg="add mod">
          <ac:chgData name="Kate Andrews" userId="2c37a9ee-6501-4587-8da0-e26fe0ddd4bb" providerId="ADAL" clId="{94ABC3BD-C340-4D17-A902-00A7A6B19032}" dt="2026-06-22T10:14:49.412" v="86" actId="1076"/>
          <ac:picMkLst>
            <pc:docMk/>
            <pc:sldMk cId="3073885430" sldId="576"/>
            <ac:picMk id="8" creationId="{8C1171C9-C5D0-FD23-B9AF-C6ADC580A4DE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DB5C9-ED51-AF23-1BB4-640FBEC426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8509A8-360F-1483-369D-0A4F0A6272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52E135-F10E-AF02-60D7-AD91024E6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D7272-1B9D-4E02-94AE-519610659E8D}" type="datetimeFigureOut">
              <a:rPr lang="en-GB" smtClean="0"/>
              <a:t>22/06/2026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EC2B70-27BD-22BA-E738-0C9DB45AB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7657AC-7301-1872-0BA0-16FC57590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3D374-82D0-4BA4-9A7B-CDF8B43611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61334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BC1982-FECF-A869-BD94-340744A8BF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B59FC7-854B-D364-F78C-23155D2D59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49A9F-1ADA-2585-A648-710D58FF9A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D7272-1B9D-4E02-94AE-519610659E8D}" type="datetimeFigureOut">
              <a:rPr lang="en-GB" smtClean="0"/>
              <a:t>22/06/2026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5EA7A9-9A07-E9EB-099C-60E9AF974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818706-8199-9523-2C90-A65460499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3D374-82D0-4BA4-9A7B-CDF8B43611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78966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686A6BE-2CDA-5676-4928-12699EAC12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C73260-A275-BC4F-6983-BE8C5D9799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2AAB2D-9901-87E1-8EF0-A1115DD4C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D7272-1B9D-4E02-94AE-519610659E8D}" type="datetimeFigureOut">
              <a:rPr lang="en-GB" smtClean="0"/>
              <a:t>22/06/2026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C3E7BD-0F44-42CA-719F-30A69BFC67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E2DCF1-2760-D1CC-59C6-3049815EE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3D374-82D0-4BA4-9A7B-CDF8B43611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4104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1CE1E7D9-B2FA-F53D-2CA1-8848DE685F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4901" y="-9235"/>
            <a:ext cx="11087100" cy="877454"/>
          </a:xfrm>
          <a:solidFill>
            <a:srgbClr val="FFC000"/>
          </a:solidFill>
        </p:spPr>
        <p:txBody>
          <a:bodyPr/>
          <a:lstStyle>
            <a:lvl1pPr algn="ctr">
              <a:defRPr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CC40DA6-A232-5EE4-880C-B6AB911741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900" y="1062182"/>
            <a:ext cx="10991850" cy="5691043"/>
          </a:xfrm>
        </p:spPr>
        <p:txBody>
          <a:bodyPr>
            <a:normAutofit/>
          </a:bodyPr>
          <a:lstStyle>
            <a:lvl1pPr>
              <a:defRPr sz="2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2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8" name="Picture 2" descr="H:\AHT\DownMarket logo CMYK.jpg">
            <a:extLst>
              <a:ext uri="{FF2B5EF4-FFF2-40B4-BE49-F238E27FC236}">
                <a16:creationId xmlns:a16="http://schemas.microsoft.com/office/drawing/2014/main" id="{6AA98106-28CC-ECE1-2C30-7B27C097486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64" t="14194" r="14043" b="9419"/>
          <a:stretch/>
        </p:blipFill>
        <p:spPr bwMode="auto">
          <a:xfrm>
            <a:off x="43761" y="18632"/>
            <a:ext cx="848908" cy="1297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31AED5D-34B2-498B-B601-5F691CB66364}"/>
              </a:ext>
            </a:extLst>
          </p:cNvPr>
          <p:cNvSpPr/>
          <p:nvPr userDrawn="1"/>
        </p:nvSpPr>
        <p:spPr>
          <a:xfrm>
            <a:off x="445591" y="4178141"/>
            <a:ext cx="266700" cy="2700000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727B0EA-2FC8-354E-A712-134F8BE8535C}"/>
              </a:ext>
            </a:extLst>
          </p:cNvPr>
          <p:cNvSpPr/>
          <p:nvPr userDrawn="1"/>
        </p:nvSpPr>
        <p:spPr>
          <a:xfrm>
            <a:off x="77876" y="4178141"/>
            <a:ext cx="171450" cy="2700000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B238A8F-74BD-0C63-70F4-25BA5B69F9CF}"/>
              </a:ext>
            </a:extLst>
          </p:cNvPr>
          <p:cNvSpPr/>
          <p:nvPr userDrawn="1"/>
        </p:nvSpPr>
        <p:spPr>
          <a:xfrm>
            <a:off x="306476" y="4178141"/>
            <a:ext cx="72000" cy="2700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B77B27C-8B42-EB0F-9092-9F74584CD16C}"/>
              </a:ext>
            </a:extLst>
          </p:cNvPr>
          <p:cNvSpPr/>
          <p:nvPr userDrawn="1"/>
        </p:nvSpPr>
        <p:spPr>
          <a:xfrm>
            <a:off x="799676" y="4178141"/>
            <a:ext cx="72000" cy="2700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Content Placeholder 4">
            <a:extLst>
              <a:ext uri="{FF2B5EF4-FFF2-40B4-BE49-F238E27FC236}">
                <a16:creationId xmlns:a16="http://schemas.microsoft.com/office/drawing/2014/main" id="{94D626F2-CEA3-8D66-C2DD-00143C8B3F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55887" b="-886"/>
          <a:stretch/>
        </p:blipFill>
        <p:spPr>
          <a:xfrm>
            <a:off x="176352" y="3476206"/>
            <a:ext cx="704426" cy="6643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1D264AB-C69E-8245-FE2E-385A5AD177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6" t="36893" r="44057" b="36784"/>
          <a:stretch/>
        </p:blipFill>
        <p:spPr>
          <a:xfrm>
            <a:off x="-1471" y="2187314"/>
            <a:ext cx="894140" cy="417905"/>
          </a:xfrm>
          <a:prstGeom prst="rect">
            <a:avLst/>
          </a:prstGeom>
          <a:noFill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5726115-461B-7152-7D42-FA22BF3EF3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4" t="28375" r="15849" b="28567"/>
          <a:stretch/>
        </p:blipFill>
        <p:spPr>
          <a:xfrm>
            <a:off x="43761" y="1307524"/>
            <a:ext cx="889644" cy="969494"/>
          </a:xfrm>
          <a:prstGeom prst="rect">
            <a:avLst/>
          </a:prstGeom>
        </p:spPr>
      </p:pic>
      <p:pic>
        <p:nvPicPr>
          <p:cNvPr id="16" name="Picture 15" descr="\\dma-fs-staff01\users$\MED\AHT\Images of DMA\House Logos\5 Houses\DMA DNA 5-B - trans.png">
            <a:extLst>
              <a:ext uri="{FF2B5EF4-FFF2-40B4-BE49-F238E27FC236}">
                <a16:creationId xmlns:a16="http://schemas.microsoft.com/office/drawing/2014/main" id="{6C5366E1-6200-19B1-2290-77A946424076}"/>
              </a:ext>
            </a:extLst>
          </p:cNvPr>
          <p:cNvPicPr/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99" y="2631519"/>
            <a:ext cx="811232" cy="8068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71969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431D62-6CA8-D2BC-ED63-A3B9E0323F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8C8B47-32A2-AC76-114E-60A1ED4C87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049241-6926-73EB-B746-9AB1DF5755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D7272-1B9D-4E02-94AE-519610659E8D}" type="datetimeFigureOut">
              <a:rPr lang="en-GB" smtClean="0"/>
              <a:t>22/06/2026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FF7AB8-F1B8-0C50-D05C-3F89084EB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1FF26C-B5A5-FA72-412D-7DDFB7CC4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3D374-82D0-4BA4-9A7B-CDF8B43611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7791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D87264-8B6E-F1DB-3C02-D12B267BE9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5C0900-E170-308A-E586-180C4D43EB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C07CC9-B61F-39C9-663D-4B6C051BD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D7272-1B9D-4E02-94AE-519610659E8D}" type="datetimeFigureOut">
              <a:rPr lang="en-GB" smtClean="0"/>
              <a:t>22/06/2026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E0CD73-D08B-D637-4E90-F349D5660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16E32B-3C80-828D-8140-03489F4A1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3D374-82D0-4BA4-9A7B-CDF8B43611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1396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0A7B6E-0816-7855-A929-F9E608CB6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EA797C-D995-3132-4A96-BC524E01E3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339AD3-F2B3-A9CA-2E8B-F750A6C92A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A6CAA3-F830-1491-36FB-D90C4540C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D7272-1B9D-4E02-94AE-519610659E8D}" type="datetimeFigureOut">
              <a:rPr lang="en-GB" smtClean="0"/>
              <a:t>22/06/2026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FFCBB6-EC67-C27F-AA19-4EC6455CCD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D63AB5-6FE5-FD84-AF3D-FA5CC0B66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3D374-82D0-4BA4-9A7B-CDF8B43611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09069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3CC35C-023E-6CFA-0097-4024DDD92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385D2C-9465-A22F-C9B7-9E16AD7491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69BDF6-15C6-0629-E918-03EB615AAA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53412FA-3491-D85B-A397-43FC278F82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396BCE5-116A-5B84-80FE-E78F03D82D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1DCC4A7-0546-AF4F-0F54-DB1C1FA00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D7272-1B9D-4E02-94AE-519610659E8D}" type="datetimeFigureOut">
              <a:rPr lang="en-GB" smtClean="0"/>
              <a:t>22/06/2026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3D786C-8A71-968A-5EA2-DBB1EDB34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2CCA291-FBF2-63AC-7E3E-9118E9D0E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3D374-82D0-4BA4-9A7B-CDF8B43611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58548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2D0D9B-3994-377F-1C1C-78CCDAC17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EB5D62-2768-1DC9-C9DA-7678DA6E2D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D7272-1B9D-4E02-94AE-519610659E8D}" type="datetimeFigureOut">
              <a:rPr lang="en-GB" smtClean="0"/>
              <a:t>22/06/2026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546ED7-0E9F-3D10-B598-9D31409145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C4A0AC-0FAE-33E9-6BAB-0D8918607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3D374-82D0-4BA4-9A7B-CDF8B43611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37353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FDC2966-6ADC-28DC-DCE9-97A61A98D8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D7272-1B9D-4E02-94AE-519610659E8D}" type="datetimeFigureOut">
              <a:rPr lang="en-GB" smtClean="0"/>
              <a:t>22/06/2026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BDAAAEE-3E64-30EE-2AB8-8D2BC8A53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55470F-376F-65EA-2FCA-756014D52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3D374-82D0-4BA4-9A7B-CDF8B43611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52693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83DBB8-3903-8FED-F2EE-73B4C461B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9BA92D-9080-1FCE-805E-8E16FE5E56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FEA9F4-20CA-8539-F902-9E28BE8AE3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287FE4-B093-B056-3A22-5FAACCD3D1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D7272-1B9D-4E02-94AE-519610659E8D}" type="datetimeFigureOut">
              <a:rPr lang="en-GB" smtClean="0"/>
              <a:t>22/06/2026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1006C4-68B2-243C-579E-C854291EB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80B428-EA4E-3C41-E2B1-1E717F6E3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3D374-82D0-4BA4-9A7B-CDF8B43611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43265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10FE9D-0DA7-9862-6BF3-9FF195B0E4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BE2343F-F6C8-6833-41A9-39413F65C8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698A4E-D487-85B9-E399-19F202152E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A34A19-FBCA-1259-47D9-47585AF0FF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D7272-1B9D-4E02-94AE-519610659E8D}" type="datetimeFigureOut">
              <a:rPr lang="en-GB" smtClean="0"/>
              <a:t>22/06/2026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5990BA-AE4B-ADE4-C737-D9BBF335C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027C17-32E7-095D-03F2-A410A59C9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3D374-82D0-4BA4-9A7B-CDF8B43611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388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5AACF23-16DD-5627-8A62-DE3774C0D9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AEFC76-2A3E-409B-0CDE-527FA48E71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42441D-DA46-E9E5-8E5D-C30009219E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2BD7272-1B9D-4E02-94AE-519610659E8D}" type="datetimeFigureOut">
              <a:rPr lang="en-GB" smtClean="0"/>
              <a:t>22/06/2026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3E77B6-E966-2207-C5D0-B269352A58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0B27E0-0BA4-E854-25C8-981C81DCAD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6F3D374-82D0-4BA4-9A7B-CDF8B43611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155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hyperlink" Target="mailto:rnicholson@dma.tela.org.uk" TargetMode="External"/><Relationship Id="rId7" Type="http://schemas.openxmlformats.org/officeDocument/2006/relationships/image" Target="../media/image10.png"/><Relationship Id="rId2" Type="http://schemas.openxmlformats.org/officeDocument/2006/relationships/hyperlink" Target="mailto:kandrews@dma.tela.org.uk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8B9522-F71E-A3DD-1126-CE600F18AE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1A3E6-497B-E20A-E298-F0F490963D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4901" y="-9236"/>
            <a:ext cx="11087100" cy="1380835"/>
          </a:xfrm>
          <a:solidFill>
            <a:schemeClr val="tx2">
              <a:lumMod val="50000"/>
              <a:lumOff val="50000"/>
            </a:schemeClr>
          </a:solidFill>
        </p:spPr>
        <p:txBody>
          <a:bodyPr>
            <a:normAutofit/>
          </a:bodyPr>
          <a:lstStyle/>
          <a:p>
            <a:r>
              <a:rPr lang="en-GB" sz="3500" dirty="0">
                <a:latin typeface="Tahoma"/>
                <a:ea typeface="Tahoma"/>
                <a:cs typeface="Tahoma"/>
              </a:rPr>
              <a:t>YEAR 9 into 10 GCSE ART </a:t>
            </a:r>
            <a:endParaRPr lang="en-GB" sz="35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19807E-AC46-AEB0-03A5-B54BB35938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900" y="1062182"/>
            <a:ext cx="5326712" cy="575561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GB" dirty="0">
              <a:latin typeface="Tahoma"/>
              <a:ea typeface="Tahoma"/>
              <a:cs typeface="Tahoma"/>
            </a:endParaRPr>
          </a:p>
          <a:p>
            <a:pPr marL="0" indent="0">
              <a:buNone/>
            </a:pPr>
            <a:endParaRPr lang="en-GB" b="1" dirty="0">
              <a:latin typeface="Tahoma"/>
              <a:ea typeface="Tahoma"/>
              <a:cs typeface="Tahoma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C1171C9-C5D0-FD23-B9AF-C6ADC580A4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4916" y="1176040"/>
            <a:ext cx="10273394" cy="5778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8854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8386" y="612930"/>
            <a:ext cx="5306928" cy="329320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GB" sz="1400" dirty="0"/>
              <a:t>You summer ‘prep’ task is:</a:t>
            </a:r>
          </a:p>
          <a:p>
            <a:endParaRPr lang="en-GB" sz="1400" dirty="0"/>
          </a:p>
          <a:p>
            <a:pPr marL="342900" indent="-342900">
              <a:buAutoNum type="arabicPeriod"/>
            </a:pPr>
            <a:r>
              <a:rPr lang="en-GB" sz="1400" dirty="0"/>
              <a:t>Take and send by e-mail a collection of your own photographs on the theme of </a:t>
            </a:r>
            <a:r>
              <a:rPr lang="en-GB" sz="1400" b="1" dirty="0"/>
              <a:t>Organic/Natural Forms </a:t>
            </a:r>
            <a:r>
              <a:rPr lang="en-GB" sz="1400" dirty="0"/>
              <a:t>(at least 10) </a:t>
            </a:r>
          </a:p>
          <a:p>
            <a:pPr marL="342900" indent="-342900">
              <a:buAutoNum type="arabicPeriod"/>
            </a:pPr>
            <a:r>
              <a:rPr lang="en-GB" sz="1400" dirty="0"/>
              <a:t>Complete a sustained, tonal drawing from one of your photographs. </a:t>
            </a:r>
          </a:p>
          <a:p>
            <a:endParaRPr lang="en-GB" sz="1400" dirty="0"/>
          </a:p>
          <a:p>
            <a:r>
              <a:rPr lang="en-GB" sz="1400" dirty="0"/>
              <a:t>Any problems with printing please e-mail your photographs to one of us  from your school e-mail address BEFORE the due date:</a:t>
            </a:r>
            <a:r>
              <a:rPr lang="en-GB" sz="1400" dirty="0">
                <a:hlinkClick r:id="rId2"/>
              </a:rPr>
              <a:t>  kandrews@dma.tela.org.uk</a:t>
            </a:r>
            <a:r>
              <a:rPr lang="en-GB" sz="1400" dirty="0"/>
              <a:t> or </a:t>
            </a:r>
            <a:r>
              <a:rPr lang="en-GB" sz="1400" dirty="0">
                <a:hlinkClick r:id="rId3"/>
              </a:rPr>
              <a:t>rnicholson@dma.tela.org.uk</a:t>
            </a:r>
            <a:endParaRPr lang="en-GB" sz="1400" dirty="0"/>
          </a:p>
          <a:p>
            <a:endParaRPr lang="en-GB" sz="1400" dirty="0"/>
          </a:p>
          <a:p>
            <a:r>
              <a:rPr lang="en-GB" sz="1400" dirty="0"/>
              <a:t>Good luck – we can not wait to see your outcomes.</a:t>
            </a:r>
          </a:p>
          <a:p>
            <a:endParaRPr lang="en-GB" sz="1400" dirty="0"/>
          </a:p>
          <a:p>
            <a:endParaRPr lang="en-GB" sz="1200" dirty="0"/>
          </a:p>
          <a:p>
            <a:endParaRPr lang="en-GB" sz="1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5317" y="0"/>
            <a:ext cx="6696635" cy="387664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123" y="3702091"/>
            <a:ext cx="5625736" cy="316447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05019" y="4671717"/>
            <a:ext cx="1385259" cy="20719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65438" y="4671717"/>
            <a:ext cx="1830269" cy="207365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5123" y="155840"/>
            <a:ext cx="5300191" cy="45709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855634" y="3751834"/>
            <a:ext cx="6096000" cy="800219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GB" dirty="0"/>
          </a:p>
          <a:p>
            <a:r>
              <a:rPr lang="en-GB" sz="1400" dirty="0"/>
              <a:t>You DO NOT need an expensive camera, you can take amazing photographs on your phone or I pad.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8C9357-516E-7FA1-3218-2838804C4129}"/>
              </a:ext>
            </a:extLst>
          </p:cNvPr>
          <p:cNvSpPr txBox="1"/>
          <p:nvPr/>
        </p:nvSpPr>
        <p:spPr>
          <a:xfrm>
            <a:off x="9546771" y="4671717"/>
            <a:ext cx="25201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Due on your first GCSE Art lesson in September 2026.</a:t>
            </a:r>
          </a:p>
        </p:txBody>
      </p:sp>
    </p:spTree>
    <p:extLst>
      <p:ext uri="{BB962C8B-B14F-4D97-AF65-F5344CB8AC3E}">
        <p14:creationId xmlns:p14="http://schemas.microsoft.com/office/powerpoint/2010/main" val="8308260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031423" y="941853"/>
            <a:ext cx="4712428" cy="62701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7537542" y="-368516"/>
            <a:ext cx="3927024" cy="52251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t="16632" b="20110"/>
          <a:stretch/>
        </p:blipFill>
        <p:spPr>
          <a:xfrm rot="16200000">
            <a:off x="9482989" y="4286593"/>
            <a:ext cx="2648701" cy="22293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793" y="75655"/>
            <a:ext cx="4573361" cy="60678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5793" y="901434"/>
            <a:ext cx="68449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Organic/Natural Form photographs             Sustained drawing from a chosen photograph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1332411" y="1229837"/>
            <a:ext cx="8709" cy="47026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5361486" y="1193073"/>
            <a:ext cx="8709" cy="47026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753225" y="4343400"/>
            <a:ext cx="274782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Please complete your sustained drawing in your A4 ‘Prep’/homework booklet. You can use pencil or biro.</a:t>
            </a:r>
          </a:p>
        </p:txBody>
      </p:sp>
    </p:spTree>
    <p:extLst>
      <p:ext uri="{BB962C8B-B14F-4D97-AF65-F5344CB8AC3E}">
        <p14:creationId xmlns:p14="http://schemas.microsoft.com/office/powerpoint/2010/main" val="2062384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2194" y="391886"/>
            <a:ext cx="3798544" cy="37985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4084" y="66675"/>
            <a:ext cx="2483291" cy="37215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8284" y="85989"/>
            <a:ext cx="2190750" cy="3276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39324" y="85989"/>
            <a:ext cx="2271630" cy="30697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795" y="3155760"/>
            <a:ext cx="2687341" cy="37022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36493" y="3716662"/>
            <a:ext cx="3141338" cy="314133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438" y="634790"/>
            <a:ext cx="156331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Organic forms</a:t>
            </a:r>
          </a:p>
          <a:p>
            <a:r>
              <a:rPr lang="en-GB" dirty="0"/>
              <a:t>Nature</a:t>
            </a:r>
          </a:p>
          <a:p>
            <a:r>
              <a:rPr lang="en-GB" dirty="0"/>
              <a:t>Fruit and Vegetables</a:t>
            </a:r>
          </a:p>
          <a:p>
            <a:r>
              <a:rPr lang="en-GB" dirty="0"/>
              <a:t>Sustainability</a:t>
            </a:r>
          </a:p>
          <a:p>
            <a:r>
              <a:rPr lang="en-GB" dirty="0"/>
              <a:t>Environment</a:t>
            </a:r>
          </a:p>
          <a:p>
            <a:r>
              <a:rPr lang="en-GB" dirty="0"/>
              <a:t>Decay</a:t>
            </a:r>
          </a:p>
          <a:p>
            <a:r>
              <a:rPr lang="en-GB" dirty="0"/>
              <a:t>Life and death</a:t>
            </a:r>
          </a:p>
          <a:p>
            <a:r>
              <a:rPr lang="en-GB" dirty="0"/>
              <a:t>Growth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183601" y="4157722"/>
            <a:ext cx="3449954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Consider the impact of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Lighting: high contrast to enhance tonal variation?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Colour or greyscale.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Cropped/zoomed in compositions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Repetition of an image with changes/no changes.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What is in the background: does it distract or enhance the image?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39325" y="3050799"/>
            <a:ext cx="2271630" cy="302343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073585" y="6219825"/>
            <a:ext cx="18136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Food photography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3592807" cy="611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5071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65" y="68443"/>
            <a:ext cx="3022561" cy="37674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5200" y="254681"/>
            <a:ext cx="4343400" cy="63039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885" y="3722714"/>
            <a:ext cx="2425612" cy="30220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2777" y="2242990"/>
            <a:ext cx="3339737" cy="477958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25394" y="452846"/>
            <a:ext cx="339634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Consider the impact of:</a:t>
            </a:r>
          </a:p>
          <a:p>
            <a:r>
              <a:rPr lang="en-GB" dirty="0"/>
              <a:t>* Unusual pairings (for example the organic poppy seed heads set against a background of rusty metal)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10906125" y="1628775"/>
            <a:ext cx="31841" cy="50482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381639" y="6098457"/>
            <a:ext cx="38490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 bright white background to give a crisp, professional effect.</a:t>
            </a:r>
          </a:p>
        </p:txBody>
      </p:sp>
      <p:sp>
        <p:nvSpPr>
          <p:cNvPr id="11" name="TextBox 10"/>
          <p:cNvSpPr txBox="1"/>
          <p:nvPr/>
        </p:nvSpPr>
        <p:spPr>
          <a:xfrm rot="16200000">
            <a:off x="1520090" y="4760908"/>
            <a:ext cx="29290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Combining natural forms with the human form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3592807" cy="611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1980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3121" y="90280"/>
            <a:ext cx="2398879" cy="310087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051" y="90280"/>
            <a:ext cx="1061911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400" b="1" dirty="0"/>
          </a:p>
          <a:p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128648" y="5412380"/>
            <a:ext cx="12002392" cy="144655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b="1"/>
              <a:t>Addressing </a:t>
            </a:r>
            <a:r>
              <a:rPr lang="en-GB" b="1" dirty="0"/>
              <a:t>common mistakes when applying tone:</a:t>
            </a:r>
          </a:p>
          <a:p>
            <a:endParaRPr lang="en-GB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Build tone through mark-making; hatching, cross hatching, stippling </a:t>
            </a:r>
            <a:r>
              <a:rPr lang="en-GB" sz="1400" dirty="0" err="1"/>
              <a:t>etc</a:t>
            </a:r>
            <a:r>
              <a:rPr lang="en-GB" sz="1400" dirty="0"/>
              <a:t> rather than smudging. This indicates texture rather than a strange smoothness.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Focus on the simple effect of varying the pressure of your pencil to create different tones within simple pencil lines. Avoid heavy outlines.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Really focus on using direction of lines in your shading to give a sense of form.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Squint your eyes and look for comparative tones.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553182" y="5150770"/>
            <a:ext cx="5514975" cy="523220"/>
          </a:xfrm>
          <a:prstGeom prst="rect">
            <a:avLst/>
          </a:prstGeom>
          <a:solidFill>
            <a:schemeClr val="bg2">
              <a:lumMod val="1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chemeClr val="bg1"/>
                </a:solidFill>
              </a:rPr>
              <a:t>Key words: Tonal variation, direction of line, depth, form, space organic, highlight, mark-making, composition, positive and negative space.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35675" y="3345900"/>
            <a:ext cx="2113770" cy="15906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848" y="172276"/>
            <a:ext cx="2245050" cy="255187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0092" y="680882"/>
            <a:ext cx="2044506" cy="30622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1848" y="2724149"/>
            <a:ext cx="1749209" cy="259279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52322" y="172276"/>
            <a:ext cx="2521701" cy="372889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58564" y="3098086"/>
            <a:ext cx="2096665" cy="231429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17503" y="172276"/>
            <a:ext cx="2232138" cy="222694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58770" y="2501617"/>
            <a:ext cx="2426695" cy="242669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8716" y="22483"/>
            <a:ext cx="3590855" cy="609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6947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FB6BE91B87F854EBE5C2AF763DECC31" ma:contentTypeVersion="16" ma:contentTypeDescription="Create a new document." ma:contentTypeScope="" ma:versionID="4d5493534fd18301a4de4101a6bf1690">
  <xsd:schema xmlns:xsd="http://www.w3.org/2001/XMLSchema" xmlns:xs="http://www.w3.org/2001/XMLSchema" xmlns:p="http://schemas.microsoft.com/office/2006/metadata/properties" xmlns:ns2="40ff959c-d626-41cc-a332-fc585a447b2c" xmlns:ns3="5ae5b661-4602-457d-8de3-176202814043" targetNamespace="http://schemas.microsoft.com/office/2006/metadata/properties" ma:root="true" ma:fieldsID="cdf6cb7d103dcb84c7c747b000436b26" ns2:_="" ns3:_="">
    <xsd:import namespace="40ff959c-d626-41cc-a332-fc585a447b2c"/>
    <xsd:import namespace="5ae5b661-4602-457d-8de3-17620281404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  <xsd:element ref="ns2:MediaServiceSearchProperties" minOccurs="0"/>
                <xsd:element ref="ns2:lcf76f155ced4ddcb4097134ff3c332f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ff959c-d626-41cc-a332-fc585a447b2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2c759e9e-bede-4528-92cc-6ba15c182e7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e5b661-4602-457d-8de3-176202814043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0ff959c-d626-41cc-a332-fc585a447b2c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EC33707-A7C9-4F2C-A3C3-09E731FDD829}"/>
</file>

<file path=customXml/itemProps2.xml><?xml version="1.0" encoding="utf-8"?>
<ds:datastoreItem xmlns:ds="http://schemas.openxmlformats.org/officeDocument/2006/customXml" ds:itemID="{224B6B89-6635-41DE-BAF5-D916EB818D6D}"/>
</file>

<file path=customXml/itemProps3.xml><?xml version="1.0" encoding="utf-8"?>
<ds:datastoreItem xmlns:ds="http://schemas.openxmlformats.org/officeDocument/2006/customXml" ds:itemID="{5891B161-77E7-44F3-ACE3-027CD7F7C238}"/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381</Words>
  <Application>Microsoft Office PowerPoint</Application>
  <PresentationFormat>Widescreen</PresentationFormat>
  <Paragraphs>41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Aptos</vt:lpstr>
      <vt:lpstr>Aptos Display</vt:lpstr>
      <vt:lpstr>Arial</vt:lpstr>
      <vt:lpstr>Tahoma</vt:lpstr>
      <vt:lpstr>Office Theme</vt:lpstr>
      <vt:lpstr>YEAR 9 into 10 GCSE ART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Eastern Learning Alliance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Kate Andrews</dc:creator>
  <cp:lastModifiedBy>Kate Andrews</cp:lastModifiedBy>
  <cp:revision>1</cp:revision>
  <dcterms:created xsi:type="dcterms:W3CDTF">2026-06-22T09:06:08Z</dcterms:created>
  <dcterms:modified xsi:type="dcterms:W3CDTF">2026-06-22T10:15:14Z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0x0101002FB6BE91B87F854EBE5C2AF763DECC31</vt:lpwstr>
  </property>
</Properties>
</file>