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5272BF-6E94-4494-90CE-764FF3D21D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FD3F06-87DE-4FD4-96A1-FCFEB4EC54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BC143-11C5-4EC8-9172-6B4AC98F8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F9F71E-7932-423D-84B9-90F6076EA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0EE4EA-FD09-4C8B-A418-32734F403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091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F843-FE61-4C2D-89D1-C7C1F4E8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BCFF211-66BF-4374-A2D3-E1001E29D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DCF9F0-B752-46A1-A248-25363B160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664C6D-B6C5-4CDF-9289-DB1951027A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30FB04-0FAF-44BB-9F6A-76460AA54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596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7238BE1-00A7-4907-A900-FF0B987DB0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59DE8-58DE-4CFD-A806-0AEEB6FB5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13DB5-9143-4BBA-803B-690B1AF08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3721AE-B288-4930-925A-D55768064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493D3B-AC13-466E-96E7-7DB474093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55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AB77D9-6973-414D-866D-4604E56A1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79D11-AC8C-4A9F-A098-30F172C54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9A51DE-DB25-406F-AF72-AA5D02B07A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38FE7C-3999-4810-97B1-A4E27B560B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250E6-025A-41DB-879C-A5759385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1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4E5C82-3CB7-439B-B5F0-319F12695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0B9009-DCE1-4110-91A0-2615AFC3AD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9737CB-95BA-469B-A365-0CA1378C1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414CA6-7620-4BD7-BDC8-4C21FB6EE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27629-C797-4724-9C86-929177704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47597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12A47-32EF-4A32-AD54-6F04B41B1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22A1EC-8CAA-4666-BBA9-882B24E3A9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1C1A6E0-E968-4288-8AD7-48EDD8F0C8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60BB0B-C131-409D-93D5-BE10A699D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523FB1-3C24-48CF-941C-84ABACBB5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552816-4A3C-4C5A-9367-4821966BE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5295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EED7D-A83F-4BF1-B59D-4E68E39A0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DC1870-8224-4976-869F-757442D39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89CC70-93B6-4304-9840-0B112AF27F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A4DEF0-91C6-46FE-A658-6E5A88530A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FACC09-1833-44C1-918B-590865D0B6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4361D0-07B4-4A76-9271-C9AF30D4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09EEE9-7BDA-4006-B556-BDD2D193F3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A418BB-F1EA-4AE2-8F16-668ED0DED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068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23860-841F-4C9B-9D36-A89550E0BA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FCBD009-6A52-4428-9D26-4B5441DA1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B56B5D-647B-46F0-8479-E89AB9963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4C4F3E-6A2D-4A35-AA06-0CFD30E28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759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17ABDA-9FE9-4645-B52F-044790872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9EFC310-6174-40D7-8DE5-A1040CABA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B14E337-4C4C-41A9-833F-06F6147184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8325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0061B7-40AD-405C-8AAC-007933B12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DB0E7-7400-4C78-9E23-00C183D83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BEBF62-EC9A-4660-AC87-58C181E53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61A8C6-EF89-4EAB-8C62-38BCCDA31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F03F28-FC1E-42DC-9303-929999A0F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D39D98-DE5D-430A-AEE3-11F29A5CB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070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9EDB18-DD0A-4FF7-90B6-C021A4394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386D2D6-50A5-41D2-B665-80C0EE5430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C2B6A2-D146-44F6-9CD7-7F6F73FDF6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4B8FB-3680-4DBF-82B2-8A0015B40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01B5A7-9219-4A36-B3CB-2E7AE13C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C7A3CB-C9C9-4924-AEA9-14F4E5051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1127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423120-BD4A-4324-AAD1-E1074E568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520FA6-0940-439C-8936-FF888ED908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5AB11E-153E-4BA4-B428-3E7B2EAECD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69567D-5FC3-41DD-94A3-F9D3B54C9B1D}" type="datetimeFigureOut">
              <a:rPr lang="en-GB" smtClean="0"/>
              <a:t>30/06/2023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56685C-86CC-4C6D-893B-E5D6705A57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3F1304-2A84-4E01-BC6D-202C8A8D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DCA3A-D730-4978-8AA8-6A9537C330E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3091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A (Hons) Film Studies and Screenwriting - University of Winchester">
            <a:extLst>
              <a:ext uri="{FF2B5EF4-FFF2-40B4-BE49-F238E27FC236}">
                <a16:creationId xmlns:a16="http://schemas.microsoft.com/office/drawing/2014/main" id="{D907ABED-AF42-4522-B71A-623E79881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75D813A4-8660-4B5A-8BC6-4FA063D18F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solidFill>
            <a:schemeClr val="accent5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en-GB" sz="8000" dirty="0">
                <a:latin typeface="Candara" panose="020E0502030303020204" pitchFamily="34" charset="0"/>
              </a:rPr>
              <a:t>Welcome to Film Studies!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F8504C-55C0-496F-810C-C204B37997FA}"/>
              </a:ext>
            </a:extLst>
          </p:cNvPr>
          <p:cNvSpPr/>
          <p:nvPr/>
        </p:nvSpPr>
        <p:spPr>
          <a:xfrm>
            <a:off x="3048000" y="4251236"/>
            <a:ext cx="6096000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base"/>
            <a:r>
              <a:rPr lang="en-GB" b="1" dirty="0">
                <a:latin typeface="Candara" panose="020E0502030303020204" pitchFamily="34" charset="0"/>
              </a:rPr>
              <a:t>The following slides are your Summer Prep tasks to be completed.</a:t>
            </a:r>
            <a:r>
              <a:rPr lang="en-US" b="1" dirty="0">
                <a:latin typeface="Candara" panose="020E0502030303020204" pitchFamily="34" charset="0"/>
              </a:rPr>
              <a:t>​</a:t>
            </a:r>
            <a:endParaRPr lang="en-US" b="1" i="0" dirty="0">
              <a:effectLst/>
              <a:latin typeface="Candara" panose="020E0502030303020204" pitchFamily="34" charset="0"/>
            </a:endParaRPr>
          </a:p>
          <a:p>
            <a:pPr algn="ctr" fontAlgn="base"/>
            <a:r>
              <a:rPr lang="en-GB" b="1" dirty="0">
                <a:latin typeface="Candara" panose="020E0502030303020204" pitchFamily="34" charset="0"/>
              </a:rPr>
              <a:t>All tasks must be complete by your first Film lesson.</a:t>
            </a:r>
            <a:r>
              <a:rPr lang="en-US" b="1" dirty="0">
                <a:latin typeface="Candara" panose="020E0502030303020204" pitchFamily="34" charset="0"/>
              </a:rPr>
              <a:t>​</a:t>
            </a:r>
            <a:endParaRPr lang="en-US" b="1" i="0" dirty="0">
              <a:effectLst/>
              <a:latin typeface="Candara" panose="020E0502030303020204" pitchFamily="34" charset="0"/>
            </a:endParaRPr>
          </a:p>
          <a:p>
            <a:pPr algn="ctr" fontAlgn="base"/>
            <a:r>
              <a:rPr lang="en-GB" b="1" dirty="0">
                <a:latin typeface="Candara" panose="020E0502030303020204" pitchFamily="34" charset="0"/>
              </a:rPr>
              <a:t>You must complete all tasks</a:t>
            </a:r>
            <a:endParaRPr lang="en-US" b="1" i="0" dirty="0">
              <a:effectLst/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8387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12" name="Rectangle 4111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5" y="640080"/>
            <a:ext cx="5817489" cy="1481328"/>
          </a:xfrm>
        </p:spPr>
        <p:txBody>
          <a:bodyPr anchor="b">
            <a:normAutofit/>
          </a:bodyPr>
          <a:lstStyle/>
          <a:p>
            <a:pPr algn="ctr"/>
            <a:r>
              <a:rPr lang="en-GB" sz="5000" b="1" dirty="0">
                <a:latin typeface="Candara" panose="020E0502030303020204" pitchFamily="34" charset="0"/>
              </a:rPr>
              <a:t>Task</a:t>
            </a:r>
            <a:r>
              <a:rPr lang="en-GB" sz="5000" dirty="0">
                <a:latin typeface="Candara" panose="020E0502030303020204" pitchFamily="34" charset="0"/>
              </a:rPr>
              <a:t> – Intro to Film: Part 1</a:t>
            </a:r>
          </a:p>
        </p:txBody>
      </p:sp>
      <p:sp>
        <p:nvSpPr>
          <p:cNvPr id="4114" name="sketch line">
            <a:extLst>
              <a:ext uri="{FF2B5EF4-FFF2-40B4-BE49-F238E27FC236}">
                <a16:creationId xmlns:a16="http://schemas.microsoft.com/office/drawing/2014/main" id="{650D18FE-0824-4A46-B22C-A86B52E57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utoShape 4" descr="https://ukc-powerpoint.officeapps.live.com/pods/GetClipboardImage.ashx?Id=007631ca-8950-47b8-a918-4293764c8984&amp;DC=GUK1&amp;pkey=686d7be2-fb38-4e3b-b836-76ec42160ea1&amp;wdwaccluster=GUK1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630936" y="2660904"/>
            <a:ext cx="5255514" cy="354787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en-GB" sz="2400" dirty="0">
                <a:latin typeface="Candara" panose="020E0502030303020204" pitchFamily="34" charset="0"/>
              </a:rPr>
              <a:t>Create a mind-map of all of the </a:t>
            </a:r>
            <a:r>
              <a:rPr lang="en-GB" sz="2400" b="1" dirty="0">
                <a:latin typeface="Candara" panose="020E0502030303020204" pitchFamily="34" charset="0"/>
              </a:rPr>
              <a:t>cinematography</a:t>
            </a:r>
            <a:r>
              <a:rPr lang="en-GB" sz="2400" dirty="0">
                <a:latin typeface="Candara" panose="020E0502030303020204" pitchFamily="34" charset="0"/>
              </a:rPr>
              <a:t> elements there are.</a:t>
            </a:r>
          </a:p>
          <a:p>
            <a:r>
              <a:rPr lang="en-GB" sz="2400" dirty="0">
                <a:latin typeface="Candara" panose="020E0502030303020204" pitchFamily="34" charset="0"/>
              </a:rPr>
              <a:t>Sketch each shot to help you remember.</a:t>
            </a:r>
          </a:p>
          <a:p>
            <a:r>
              <a:rPr lang="en-GB" sz="2400" dirty="0">
                <a:latin typeface="Candara" panose="020E0502030303020204" pitchFamily="34" charset="0"/>
              </a:rPr>
              <a:t>Create a small list of all </a:t>
            </a:r>
            <a:r>
              <a:rPr lang="en-GB" sz="2400" b="1" dirty="0">
                <a:latin typeface="Candara" panose="020E0502030303020204" pitchFamily="34" charset="0"/>
              </a:rPr>
              <a:t>mise </a:t>
            </a:r>
            <a:r>
              <a:rPr lang="en-GB" sz="2400" b="1" dirty="0" err="1">
                <a:latin typeface="Candara" panose="020E0502030303020204" pitchFamily="34" charset="0"/>
              </a:rPr>
              <a:t>en</a:t>
            </a:r>
            <a:r>
              <a:rPr lang="en-GB" sz="2400" b="1" dirty="0">
                <a:latin typeface="Candara" panose="020E0502030303020204" pitchFamily="34" charset="0"/>
              </a:rPr>
              <a:t> scene </a:t>
            </a:r>
            <a:r>
              <a:rPr lang="en-GB" sz="2400" dirty="0">
                <a:latin typeface="Candara" panose="020E0502030303020204" pitchFamily="34" charset="0"/>
              </a:rPr>
              <a:t>elements.</a:t>
            </a:r>
          </a:p>
          <a:p>
            <a:r>
              <a:rPr lang="en-GB" sz="2400" dirty="0">
                <a:latin typeface="Candara" panose="020E0502030303020204" pitchFamily="34" charset="0"/>
              </a:rPr>
              <a:t>Have a go at sketching your dream holiday destination and label it with all elements of mise </a:t>
            </a:r>
            <a:r>
              <a:rPr lang="en-GB" sz="2400" dirty="0" err="1">
                <a:latin typeface="Candara" panose="020E0502030303020204" pitchFamily="34" charset="0"/>
              </a:rPr>
              <a:t>en</a:t>
            </a:r>
            <a:r>
              <a:rPr lang="en-GB" sz="2400" dirty="0">
                <a:latin typeface="Candara" panose="020E0502030303020204" pitchFamily="34" charset="0"/>
              </a:rPr>
              <a:t> scene.</a:t>
            </a:r>
          </a:p>
        </p:txBody>
      </p:sp>
      <p:pic>
        <p:nvPicPr>
          <p:cNvPr id="22" name="Picture 4" descr="lights-camera-action-clipart-lights-camera-action-clip-art-1035_800 –  Anderton Primary School">
            <a:extLst>
              <a:ext uri="{FF2B5EF4-FFF2-40B4-BE49-F238E27FC236}">
                <a16:creationId xmlns:a16="http://schemas.microsoft.com/office/drawing/2014/main" id="{12AA1266-BF47-44BD-80C9-7236BD698C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9046" r="9847" b="9859"/>
          <a:stretch/>
        </p:blipFill>
        <p:spPr bwMode="auto">
          <a:xfrm>
            <a:off x="6099048" y="1491974"/>
            <a:ext cx="5458968" cy="3874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ukc-powerpoint.officeapps.live.com/pods/GetClipboardImage.ashx?Id=007631ca-8950-47b8-a918-4293764c8984&amp;DC=GUK1&amp;pkey=686d7be2-fb38-4e3b-b836-76ec42160ea1&amp;wdwaccluster=GUK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61665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CE56A029-D803-47A2-B79C-4527891BE6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51D96995-5226-4718-9475-B918D16CF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2663" y="1467136"/>
            <a:ext cx="4429266" cy="5404512"/>
          </a:xfrm>
          <a:custGeom>
            <a:avLst/>
            <a:gdLst>
              <a:gd name="connsiteX0" fmla="*/ 824338 w 4383631"/>
              <a:gd name="connsiteY0" fmla="*/ 881 h 5404513"/>
              <a:gd name="connsiteX1" fmla="*/ 988232 w 4383631"/>
              <a:gd name="connsiteY1" fmla="*/ 1512 h 5404513"/>
              <a:gd name="connsiteX2" fmla="*/ 2378019 w 4383631"/>
              <a:gd name="connsiteY2" fmla="*/ 394359 h 5404513"/>
              <a:gd name="connsiteX3" fmla="*/ 4005393 w 4383631"/>
              <a:gd name="connsiteY3" fmla="*/ 5010381 h 5404513"/>
              <a:gd name="connsiteX4" fmla="*/ 3668913 w 4383631"/>
              <a:gd name="connsiteY4" fmla="*/ 5403338 h 5404513"/>
              <a:gd name="connsiteX5" fmla="*/ 3667357 w 4383631"/>
              <a:gd name="connsiteY5" fmla="*/ 5404513 h 5404513"/>
              <a:gd name="connsiteX6" fmla="*/ 0 w 4383631"/>
              <a:gd name="connsiteY6" fmla="*/ 5404513 h 5404513"/>
              <a:gd name="connsiteX7" fmla="*/ 0 w 4383631"/>
              <a:gd name="connsiteY7" fmla="*/ 143051 h 5404513"/>
              <a:gd name="connsiteX8" fmla="*/ 193256 w 4383631"/>
              <a:gd name="connsiteY8" fmla="*/ 87176 h 5404513"/>
              <a:gd name="connsiteX9" fmla="*/ 824338 w 4383631"/>
              <a:gd name="connsiteY9" fmla="*/ 881 h 5404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83631" h="5404513">
                <a:moveTo>
                  <a:pt x="824338" y="881"/>
                </a:moveTo>
                <a:cubicBezTo>
                  <a:pt x="878770" y="-471"/>
                  <a:pt x="933413" y="-270"/>
                  <a:pt x="988232" y="1512"/>
                </a:cubicBezTo>
                <a:cubicBezTo>
                  <a:pt x="1445852" y="16389"/>
                  <a:pt x="1915763" y="141496"/>
                  <a:pt x="2378019" y="394359"/>
                </a:cubicBezTo>
                <a:cubicBezTo>
                  <a:pt x="4031265" y="1298718"/>
                  <a:pt x="4945843" y="3467048"/>
                  <a:pt x="4005393" y="5010381"/>
                </a:cubicBezTo>
                <a:cubicBezTo>
                  <a:pt x="3906203" y="5173158"/>
                  <a:pt x="3793241" y="5299621"/>
                  <a:pt x="3668913" y="5403338"/>
                </a:cubicBezTo>
                <a:lnTo>
                  <a:pt x="3667357" y="5404513"/>
                </a:lnTo>
                <a:lnTo>
                  <a:pt x="0" y="5404513"/>
                </a:lnTo>
                <a:lnTo>
                  <a:pt x="0" y="143051"/>
                </a:lnTo>
                <a:lnTo>
                  <a:pt x="193256" y="87176"/>
                </a:lnTo>
                <a:cubicBezTo>
                  <a:pt x="398954" y="35580"/>
                  <a:pt x="610013" y="6202"/>
                  <a:pt x="824338" y="881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1" name="Picture 2" descr="Edible Photo Film Reel Strips - Eat My Face .co.uk - Photo Cake Toppers and  Edible Images, Edible Photos, Custom Toppers, Cup Cakes, Fairy Cakes, Every  Cake Can Be Topped By EatMyFace.">
            <a:extLst>
              <a:ext uri="{FF2B5EF4-FFF2-40B4-BE49-F238E27FC236}">
                <a16:creationId xmlns:a16="http://schemas.microsoft.com/office/drawing/2014/main" id="{A82DE662-2C74-4703-A41D-CD684507A2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16" r="23074" b="-1"/>
          <a:stretch/>
        </p:blipFill>
        <p:spPr bwMode="auto">
          <a:xfrm>
            <a:off x="-7" y="1676463"/>
            <a:ext cx="4211054" cy="5181530"/>
          </a:xfrm>
          <a:custGeom>
            <a:avLst/>
            <a:gdLst/>
            <a:ahLst/>
            <a:cxnLst/>
            <a:rect l="l" t="t" r="r" b="b"/>
            <a:pathLst>
              <a:path w="4211054" h="5181530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905879" y="1218825"/>
                  <a:pt x="4719574" y="3276464"/>
                  <a:pt x="3861693" y="4749397"/>
                </a:cubicBezTo>
                <a:cubicBezTo>
                  <a:pt x="3781266" y="4887488"/>
                  <a:pt x="3691172" y="4998345"/>
                  <a:pt x="3592887" y="5091022"/>
                </a:cubicBezTo>
                <a:lnTo>
                  <a:pt x="3483153" y="5181530"/>
                </a:lnTo>
                <a:lnTo>
                  <a:pt x="0" y="5181530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3D7B82C1-B831-4DDE-BDF4-2C767EB49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76470"/>
            <a:ext cx="4211054" cy="5181530"/>
          </a:xfrm>
          <a:custGeom>
            <a:avLst/>
            <a:gdLst>
              <a:gd name="connsiteX0" fmla="*/ 1165310 w 4211054"/>
              <a:gd name="connsiteY0" fmla="*/ 990 h 5181530"/>
              <a:gd name="connsiteX1" fmla="*/ 2418078 w 4211054"/>
              <a:gd name="connsiteY1" fmla="*/ 367333 h 5181530"/>
              <a:gd name="connsiteX2" fmla="*/ 3861693 w 4211054"/>
              <a:gd name="connsiteY2" fmla="*/ 4749397 h 5181530"/>
              <a:gd name="connsiteX3" fmla="*/ 3592887 w 4211054"/>
              <a:gd name="connsiteY3" fmla="*/ 5091022 h 5181530"/>
              <a:gd name="connsiteX4" fmla="*/ 3483152 w 4211054"/>
              <a:gd name="connsiteY4" fmla="*/ 5181530 h 5181530"/>
              <a:gd name="connsiteX5" fmla="*/ 0 w 4211054"/>
              <a:gd name="connsiteY5" fmla="*/ 5181530 h 5181530"/>
              <a:gd name="connsiteX6" fmla="*/ 0 w 4211054"/>
              <a:gd name="connsiteY6" fmla="*/ 5181528 h 5181530"/>
              <a:gd name="connsiteX7" fmla="*/ 2981677 w 4211054"/>
              <a:gd name="connsiteY7" fmla="*/ 5181528 h 5181530"/>
              <a:gd name="connsiteX8" fmla="*/ 3028606 w 4211054"/>
              <a:gd name="connsiteY8" fmla="*/ 5160626 h 5181530"/>
              <a:gd name="connsiteX9" fmla="*/ 3747110 w 4211054"/>
              <a:gd name="connsiteY9" fmla="*/ 4553549 h 5181530"/>
              <a:gd name="connsiteX10" fmla="*/ 2353269 w 4211054"/>
              <a:gd name="connsiteY10" fmla="*/ 527791 h 5181530"/>
              <a:gd name="connsiteX11" fmla="*/ 1162923 w 4211054"/>
              <a:gd name="connsiteY11" fmla="*/ 185179 h 5181530"/>
              <a:gd name="connsiteX12" fmla="*/ 80119 w 4211054"/>
              <a:gd name="connsiteY12" fmla="*/ 399295 h 5181530"/>
              <a:gd name="connsiteX13" fmla="*/ 0 w 4211054"/>
              <a:gd name="connsiteY13" fmla="*/ 438059 h 5181530"/>
              <a:gd name="connsiteX14" fmla="*/ 0 w 4211054"/>
              <a:gd name="connsiteY14" fmla="*/ 251609 h 5181530"/>
              <a:gd name="connsiteX15" fmla="*/ 158783 w 4211054"/>
              <a:gd name="connsiteY15" fmla="*/ 182603 h 5181530"/>
              <a:gd name="connsiteX16" fmla="*/ 1165310 w 4211054"/>
              <a:gd name="connsiteY16" fmla="*/ 990 h 5181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11054" h="5181530">
                <a:moveTo>
                  <a:pt x="1165310" y="990"/>
                </a:moveTo>
                <a:cubicBezTo>
                  <a:pt x="1578456" y="12730"/>
                  <a:pt x="2002082" y="129252"/>
                  <a:pt x="2418078" y="367333"/>
                </a:cubicBezTo>
                <a:cubicBezTo>
                  <a:pt x="3905879" y="1218825"/>
                  <a:pt x="4719574" y="3276464"/>
                  <a:pt x="3861693" y="4749397"/>
                </a:cubicBezTo>
                <a:cubicBezTo>
                  <a:pt x="3781266" y="4887488"/>
                  <a:pt x="3691172" y="4998345"/>
                  <a:pt x="3592887" y="5091022"/>
                </a:cubicBezTo>
                <a:lnTo>
                  <a:pt x="3483152" y="5181530"/>
                </a:lnTo>
                <a:lnTo>
                  <a:pt x="0" y="5181530"/>
                </a:lnTo>
                <a:lnTo>
                  <a:pt x="0" y="5181528"/>
                </a:lnTo>
                <a:lnTo>
                  <a:pt x="2981677" y="5181528"/>
                </a:lnTo>
                <a:lnTo>
                  <a:pt x="3028606" y="5160626"/>
                </a:lnTo>
                <a:cubicBezTo>
                  <a:pt x="3311277" y="5028098"/>
                  <a:pt x="3558318" y="4869020"/>
                  <a:pt x="3747110" y="4553549"/>
                </a:cubicBezTo>
                <a:cubicBezTo>
                  <a:pt x="4552598" y="3207566"/>
                  <a:pt x="3769268" y="1316508"/>
                  <a:pt x="2353269" y="527791"/>
                </a:cubicBezTo>
                <a:cubicBezTo>
                  <a:pt x="1957349" y="307263"/>
                  <a:pt x="1554872" y="198154"/>
                  <a:pt x="1162923" y="185179"/>
                </a:cubicBezTo>
                <a:cubicBezTo>
                  <a:pt x="787306" y="172747"/>
                  <a:pt x="421359" y="248602"/>
                  <a:pt x="80119" y="399295"/>
                </a:cubicBezTo>
                <a:lnTo>
                  <a:pt x="0" y="438059"/>
                </a:lnTo>
                <a:lnTo>
                  <a:pt x="0" y="251609"/>
                </a:lnTo>
                <a:lnTo>
                  <a:pt x="158783" y="182603"/>
                </a:lnTo>
                <a:cubicBezTo>
                  <a:pt x="479801" y="54981"/>
                  <a:pt x="818871" y="-8854"/>
                  <a:pt x="1165310" y="990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2EB6291-5B14-4134-B234-BE224349EF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9458" y="-13648"/>
            <a:ext cx="4289727" cy="2866417"/>
          </a:xfrm>
          <a:custGeom>
            <a:avLst/>
            <a:gdLst>
              <a:gd name="connsiteX0" fmla="*/ 237339 w 4130517"/>
              <a:gd name="connsiteY0" fmla="*/ 0 h 2806419"/>
              <a:gd name="connsiteX1" fmla="*/ 3997489 w 4130517"/>
              <a:gd name="connsiteY1" fmla="*/ 0 h 2806419"/>
              <a:gd name="connsiteX2" fmla="*/ 4006148 w 4130517"/>
              <a:gd name="connsiteY2" fmla="*/ 24333 h 2806419"/>
              <a:gd name="connsiteX3" fmla="*/ 4130517 w 4130517"/>
              <a:gd name="connsiteY3" fmla="*/ 887307 h 2806419"/>
              <a:gd name="connsiteX4" fmla="*/ 3915925 w 4130517"/>
              <a:gd name="connsiteY4" fmla="*/ 1525677 h 2806419"/>
              <a:gd name="connsiteX5" fmla="*/ 3280571 w 4130517"/>
              <a:gd name="connsiteY5" fmla="*/ 2120090 h 2806419"/>
              <a:gd name="connsiteX6" fmla="*/ 3140878 w 4130517"/>
              <a:gd name="connsiteY6" fmla="*/ 2233796 h 2806419"/>
              <a:gd name="connsiteX7" fmla="*/ 1993019 w 4130517"/>
              <a:gd name="connsiteY7" fmla="*/ 2806419 h 2806419"/>
              <a:gd name="connsiteX8" fmla="*/ 480948 w 4130517"/>
              <a:gd name="connsiteY8" fmla="*/ 1875638 h 2806419"/>
              <a:gd name="connsiteX9" fmla="*/ 319805 w 4130517"/>
              <a:gd name="connsiteY9" fmla="*/ 1637519 h 2806419"/>
              <a:gd name="connsiteX10" fmla="*/ 0 w 4130517"/>
              <a:gd name="connsiteY10" fmla="*/ 887307 h 2806419"/>
              <a:gd name="connsiteX11" fmla="*/ 193231 w 4130517"/>
              <a:gd name="connsiteY11" fmla="*/ 79360 h 2806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130517" h="2806419">
                <a:moveTo>
                  <a:pt x="237339" y="0"/>
                </a:moveTo>
                <a:lnTo>
                  <a:pt x="3997489" y="0"/>
                </a:lnTo>
                <a:lnTo>
                  <a:pt x="4006148" y="24333"/>
                </a:lnTo>
                <a:cubicBezTo>
                  <a:pt x="4087750" y="288004"/>
                  <a:pt x="4130517" y="579903"/>
                  <a:pt x="4130517" y="887307"/>
                </a:cubicBezTo>
                <a:cubicBezTo>
                  <a:pt x="4130517" y="1132599"/>
                  <a:pt x="4064304" y="1329464"/>
                  <a:pt x="3915925" y="1525677"/>
                </a:cubicBezTo>
                <a:cubicBezTo>
                  <a:pt x="3760721" y="1730924"/>
                  <a:pt x="3527514" y="1919967"/>
                  <a:pt x="3280571" y="2120090"/>
                </a:cubicBezTo>
                <a:cubicBezTo>
                  <a:pt x="3235011" y="2156968"/>
                  <a:pt x="3187944" y="2195151"/>
                  <a:pt x="3140878" y="2233796"/>
                </a:cubicBezTo>
                <a:cubicBezTo>
                  <a:pt x="2719582" y="2579662"/>
                  <a:pt x="2412097" y="2806419"/>
                  <a:pt x="1993019" y="2806419"/>
                </a:cubicBezTo>
                <a:cubicBezTo>
                  <a:pt x="1354472" y="2806419"/>
                  <a:pt x="902244" y="2528070"/>
                  <a:pt x="480948" y="1875638"/>
                </a:cubicBezTo>
                <a:cubicBezTo>
                  <a:pt x="425816" y="1790244"/>
                  <a:pt x="371924" y="1712578"/>
                  <a:pt x="319805" y="1637519"/>
                </a:cubicBezTo>
                <a:cubicBezTo>
                  <a:pt x="103795" y="1326296"/>
                  <a:pt x="0" y="1164446"/>
                  <a:pt x="0" y="887307"/>
                </a:cubicBezTo>
                <a:cubicBezTo>
                  <a:pt x="0" y="612125"/>
                  <a:pt x="65060" y="340293"/>
                  <a:pt x="193231" y="79360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97A57860-4E75-47A2-A2FB-36FAA8979E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51951" y="-11953"/>
            <a:ext cx="4152001" cy="3562347"/>
          </a:xfrm>
          <a:custGeom>
            <a:avLst/>
            <a:gdLst>
              <a:gd name="connsiteX0" fmla="*/ 305212 w 4069058"/>
              <a:gd name="connsiteY0" fmla="*/ 0 h 3547008"/>
              <a:gd name="connsiteX1" fmla="*/ 4069058 w 4069058"/>
              <a:gd name="connsiteY1" fmla="*/ 0 h 3547008"/>
              <a:gd name="connsiteX2" fmla="*/ 4069058 w 4069058"/>
              <a:gd name="connsiteY2" fmla="*/ 2865785 h 3547008"/>
              <a:gd name="connsiteX3" fmla="*/ 3996814 w 4069058"/>
              <a:gd name="connsiteY3" fmla="*/ 2947457 h 3547008"/>
              <a:gd name="connsiteX4" fmla="*/ 2732780 w 4069058"/>
              <a:gd name="connsiteY4" fmla="*/ 3541640 h 3547008"/>
              <a:gd name="connsiteX5" fmla="*/ 1317550 w 4069058"/>
              <a:gd name="connsiteY5" fmla="*/ 3015110 h 3547008"/>
              <a:gd name="connsiteX6" fmla="*/ 1140977 w 4069058"/>
              <a:gd name="connsiteY6" fmla="*/ 2901419 h 3547008"/>
              <a:gd name="connsiteX7" fmla="*/ 330269 w 4069058"/>
              <a:gd name="connsiteY7" fmla="*/ 2297252 h 3547008"/>
              <a:gd name="connsiteX8" fmla="*/ 13299 w 4069058"/>
              <a:gd name="connsiteY8" fmla="*/ 1599966 h 3547008"/>
              <a:gd name="connsiteX9" fmla="*/ 217457 w 4069058"/>
              <a:gd name="connsiteY9" fmla="*/ 178659 h 3547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069058" h="3547008">
                <a:moveTo>
                  <a:pt x="305212" y="0"/>
                </a:moveTo>
                <a:lnTo>
                  <a:pt x="4069058" y="0"/>
                </a:lnTo>
                <a:lnTo>
                  <a:pt x="4069058" y="2865785"/>
                </a:lnTo>
                <a:lnTo>
                  <a:pt x="3996814" y="2947457"/>
                </a:lnTo>
                <a:cubicBezTo>
                  <a:pt x="3654887" y="3311545"/>
                  <a:pt x="3252443" y="3496175"/>
                  <a:pt x="2732780" y="3541640"/>
                </a:cubicBezTo>
                <a:cubicBezTo>
                  <a:pt x="2236701" y="3585041"/>
                  <a:pt x="1850359" y="3361306"/>
                  <a:pt x="1317550" y="3015110"/>
                </a:cubicBezTo>
                <a:cubicBezTo>
                  <a:pt x="1258026" y="2976425"/>
                  <a:pt x="1198546" y="2938265"/>
                  <a:pt x="1140977" y="2901419"/>
                </a:cubicBezTo>
                <a:cubicBezTo>
                  <a:pt x="828927" y="2701433"/>
                  <a:pt x="534230" y="2512513"/>
                  <a:pt x="330269" y="2297252"/>
                </a:cubicBezTo>
                <a:cubicBezTo>
                  <a:pt x="135278" y="2091465"/>
                  <a:pt x="37487" y="1876435"/>
                  <a:pt x="13299" y="1599966"/>
                </a:cubicBezTo>
                <a:cubicBezTo>
                  <a:pt x="-32170" y="1080250"/>
                  <a:pt x="39709" y="589889"/>
                  <a:pt x="217457" y="178659"/>
                </a:cubicBezTo>
                <a:close/>
              </a:path>
            </a:pathLst>
          </a:custGeom>
          <a:noFill/>
          <a:ln w="19050">
            <a:solidFill>
              <a:srgbClr val="FFFFFF">
                <a:alpha val="5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3" name="Picture 2" descr="Edible Photo Film Reel Strips - Eat My Face .co.uk - Photo Cake Toppers and  Edible Images, Edible Photos, Custom Toppers, Cup Cakes, Fairy Cakes, Every  Cake Can Be Topped By EatMyFace.">
            <a:extLst>
              <a:ext uri="{FF2B5EF4-FFF2-40B4-BE49-F238E27FC236}">
                <a16:creationId xmlns:a16="http://schemas.microsoft.com/office/drawing/2014/main" id="{7D8FC3D0-5C41-4BD4-83DA-0C81CC2658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39" r="2" b="3055"/>
          <a:stretch/>
        </p:blipFill>
        <p:spPr bwMode="auto">
          <a:xfrm>
            <a:off x="3332189" y="1"/>
            <a:ext cx="3997527" cy="2646947"/>
          </a:xfrm>
          <a:custGeom>
            <a:avLst/>
            <a:gdLst/>
            <a:ahLst/>
            <a:cxnLst/>
            <a:rect l="l" t="t" r="r" b="b"/>
            <a:pathLst>
              <a:path w="3997527" h="2646947">
                <a:moveTo>
                  <a:pt x="292993" y="0"/>
                </a:moveTo>
                <a:lnTo>
                  <a:pt x="3828920" y="0"/>
                </a:lnTo>
                <a:lnTo>
                  <a:pt x="3877162" y="126877"/>
                </a:lnTo>
                <a:cubicBezTo>
                  <a:pt x="3956137" y="365716"/>
                  <a:pt x="3997527" y="630123"/>
                  <a:pt x="3997527" y="908578"/>
                </a:cubicBezTo>
                <a:cubicBezTo>
                  <a:pt x="3997527" y="1130767"/>
                  <a:pt x="3933446" y="1309091"/>
                  <a:pt x="3789844" y="1486825"/>
                </a:cubicBezTo>
                <a:cubicBezTo>
                  <a:pt x="3639637" y="1672742"/>
                  <a:pt x="3413939" y="1843981"/>
                  <a:pt x="3174946" y="2025257"/>
                </a:cubicBezTo>
                <a:cubicBezTo>
                  <a:pt x="3130853" y="2058662"/>
                  <a:pt x="3085302" y="2093247"/>
                  <a:pt x="3039752" y="2128254"/>
                </a:cubicBezTo>
                <a:cubicBezTo>
                  <a:pt x="2632020" y="2441546"/>
                  <a:pt x="2334435" y="2646947"/>
                  <a:pt x="1928851" y="2646947"/>
                </a:cubicBezTo>
                <a:cubicBezTo>
                  <a:pt x="1310863" y="2646947"/>
                  <a:pt x="873195" y="2394813"/>
                  <a:pt x="465463" y="1803828"/>
                </a:cubicBezTo>
                <a:cubicBezTo>
                  <a:pt x="412107" y="1726474"/>
                  <a:pt x="359949" y="1656124"/>
                  <a:pt x="309509" y="1588134"/>
                </a:cubicBezTo>
                <a:cubicBezTo>
                  <a:pt x="100453" y="1306222"/>
                  <a:pt x="0" y="1159615"/>
                  <a:pt x="0" y="908578"/>
                </a:cubicBezTo>
                <a:cubicBezTo>
                  <a:pt x="0" y="659312"/>
                  <a:pt x="62965" y="413080"/>
                  <a:pt x="187010" y="176721"/>
                </a:cubicBezTo>
                <a:cubicBezTo>
                  <a:pt x="217356" y="118918"/>
                  <a:pt x="250961" y="62336"/>
                  <a:pt x="287751" y="707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ADADC7F-B4F8-4013-B67D-463D600E83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32189" y="1"/>
            <a:ext cx="3997527" cy="2646947"/>
          </a:xfrm>
          <a:custGeom>
            <a:avLst/>
            <a:gdLst>
              <a:gd name="connsiteX0" fmla="*/ 478501 w 3997527"/>
              <a:gd name="connsiteY0" fmla="*/ 2 h 2646947"/>
              <a:gd name="connsiteX1" fmla="*/ 382993 w 3997527"/>
              <a:gd name="connsiteY1" fmla="*/ 123929 h 2646947"/>
              <a:gd name="connsiteX2" fmla="*/ 290041 w 3997527"/>
              <a:gd name="connsiteY2" fmla="*/ 274421 h 2646947"/>
              <a:gd name="connsiteX3" fmla="*/ 117491 w 3997527"/>
              <a:gd name="connsiteY3" fmla="*/ 923641 h 2646947"/>
              <a:gd name="connsiteX4" fmla="*/ 403069 w 3997527"/>
              <a:gd name="connsiteY4" fmla="*/ 1526467 h 2646947"/>
              <a:gd name="connsiteX5" fmla="*/ 546966 w 3997527"/>
              <a:gd name="connsiteY5" fmla="*/ 1717806 h 2646947"/>
              <a:gd name="connsiteX6" fmla="*/ 1897207 w 3997527"/>
              <a:gd name="connsiteY6" fmla="*/ 2465727 h 2646947"/>
              <a:gd name="connsiteX7" fmla="*/ 2922217 w 3997527"/>
              <a:gd name="connsiteY7" fmla="*/ 2005601 h 2646947"/>
              <a:gd name="connsiteX8" fmla="*/ 3046959 w 3997527"/>
              <a:gd name="connsiteY8" fmla="*/ 1914233 h 2646947"/>
              <a:gd name="connsiteX9" fmla="*/ 3614314 w 3997527"/>
              <a:gd name="connsiteY9" fmla="*/ 1436596 h 2646947"/>
              <a:gd name="connsiteX10" fmla="*/ 3805939 w 3997527"/>
              <a:gd name="connsiteY10" fmla="*/ 923641 h 2646947"/>
              <a:gd name="connsiteX11" fmla="*/ 3633781 w 3997527"/>
              <a:gd name="connsiteY11" fmla="*/ 75714 h 2646947"/>
              <a:gd name="connsiteX12" fmla="*/ 3595267 w 3997527"/>
              <a:gd name="connsiteY12" fmla="*/ 2 h 2646947"/>
              <a:gd name="connsiteX13" fmla="*/ 292993 w 3997527"/>
              <a:gd name="connsiteY13" fmla="*/ 0 h 2646947"/>
              <a:gd name="connsiteX14" fmla="*/ 3828920 w 3997527"/>
              <a:gd name="connsiteY14" fmla="*/ 0 h 2646947"/>
              <a:gd name="connsiteX15" fmla="*/ 3877162 w 3997527"/>
              <a:gd name="connsiteY15" fmla="*/ 126877 h 2646947"/>
              <a:gd name="connsiteX16" fmla="*/ 3997527 w 3997527"/>
              <a:gd name="connsiteY16" fmla="*/ 908578 h 2646947"/>
              <a:gd name="connsiteX17" fmla="*/ 3789844 w 3997527"/>
              <a:gd name="connsiteY17" fmla="*/ 1486825 h 2646947"/>
              <a:gd name="connsiteX18" fmla="*/ 3174946 w 3997527"/>
              <a:gd name="connsiteY18" fmla="*/ 2025257 h 2646947"/>
              <a:gd name="connsiteX19" fmla="*/ 3039752 w 3997527"/>
              <a:gd name="connsiteY19" fmla="*/ 2128254 h 2646947"/>
              <a:gd name="connsiteX20" fmla="*/ 1928850 w 3997527"/>
              <a:gd name="connsiteY20" fmla="*/ 2646947 h 2646947"/>
              <a:gd name="connsiteX21" fmla="*/ 465463 w 3997527"/>
              <a:gd name="connsiteY21" fmla="*/ 1803828 h 2646947"/>
              <a:gd name="connsiteX22" fmla="*/ 309508 w 3997527"/>
              <a:gd name="connsiteY22" fmla="*/ 1588134 h 2646947"/>
              <a:gd name="connsiteX23" fmla="*/ 0 w 3997527"/>
              <a:gd name="connsiteY23" fmla="*/ 908578 h 2646947"/>
              <a:gd name="connsiteX24" fmla="*/ 187010 w 3997527"/>
              <a:gd name="connsiteY24" fmla="*/ 176721 h 2646947"/>
              <a:gd name="connsiteX25" fmla="*/ 287750 w 3997527"/>
              <a:gd name="connsiteY25" fmla="*/ 7075 h 264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97527" h="2646947">
                <a:moveTo>
                  <a:pt x="478501" y="2"/>
                </a:moveTo>
                <a:lnTo>
                  <a:pt x="382993" y="123929"/>
                </a:lnTo>
                <a:cubicBezTo>
                  <a:pt x="349048" y="172951"/>
                  <a:pt x="318041" y="223144"/>
                  <a:pt x="290041" y="274421"/>
                </a:cubicBezTo>
                <a:cubicBezTo>
                  <a:pt x="175588" y="484093"/>
                  <a:pt x="117491" y="702521"/>
                  <a:pt x="117491" y="923641"/>
                </a:cubicBezTo>
                <a:cubicBezTo>
                  <a:pt x="117491" y="1146334"/>
                  <a:pt x="210177" y="1276386"/>
                  <a:pt x="403069" y="1526467"/>
                </a:cubicBezTo>
                <a:cubicBezTo>
                  <a:pt x="449609" y="1586781"/>
                  <a:pt x="497735" y="1649187"/>
                  <a:pt x="546966" y="1717806"/>
                </a:cubicBezTo>
                <a:cubicBezTo>
                  <a:pt x="923173" y="2242063"/>
                  <a:pt x="1327000" y="2465727"/>
                  <a:pt x="1897207" y="2465727"/>
                </a:cubicBezTo>
                <a:cubicBezTo>
                  <a:pt x="2271434" y="2465727"/>
                  <a:pt x="2546010" y="2283518"/>
                  <a:pt x="2922217" y="2005601"/>
                </a:cubicBezTo>
                <a:cubicBezTo>
                  <a:pt x="2964245" y="1974547"/>
                  <a:pt x="3006275" y="1943867"/>
                  <a:pt x="3046959" y="1914233"/>
                </a:cubicBezTo>
                <a:cubicBezTo>
                  <a:pt x="3267474" y="1753426"/>
                  <a:pt x="3475721" y="1601521"/>
                  <a:pt x="3614314" y="1436596"/>
                </a:cubicBezTo>
                <a:cubicBezTo>
                  <a:pt x="3746813" y="1278931"/>
                  <a:pt x="3805939" y="1120743"/>
                  <a:pt x="3805939" y="923641"/>
                </a:cubicBezTo>
                <a:cubicBezTo>
                  <a:pt x="3805939" y="614875"/>
                  <a:pt x="3746267" y="325578"/>
                  <a:pt x="3633781" y="75714"/>
                </a:cubicBezTo>
                <a:lnTo>
                  <a:pt x="3595267" y="2"/>
                </a:lnTo>
                <a:close/>
                <a:moveTo>
                  <a:pt x="292993" y="0"/>
                </a:moveTo>
                <a:lnTo>
                  <a:pt x="3828920" y="0"/>
                </a:lnTo>
                <a:lnTo>
                  <a:pt x="3877162" y="126877"/>
                </a:lnTo>
                <a:cubicBezTo>
                  <a:pt x="3956137" y="365716"/>
                  <a:pt x="3997527" y="630123"/>
                  <a:pt x="3997527" y="908578"/>
                </a:cubicBezTo>
                <a:cubicBezTo>
                  <a:pt x="3997527" y="1130767"/>
                  <a:pt x="3933446" y="1309091"/>
                  <a:pt x="3789844" y="1486825"/>
                </a:cubicBezTo>
                <a:cubicBezTo>
                  <a:pt x="3639637" y="1672742"/>
                  <a:pt x="3413939" y="1843981"/>
                  <a:pt x="3174946" y="2025257"/>
                </a:cubicBezTo>
                <a:cubicBezTo>
                  <a:pt x="3130853" y="2058662"/>
                  <a:pt x="3085302" y="2093247"/>
                  <a:pt x="3039752" y="2128254"/>
                </a:cubicBezTo>
                <a:cubicBezTo>
                  <a:pt x="2632020" y="2441546"/>
                  <a:pt x="2334435" y="2646947"/>
                  <a:pt x="1928850" y="2646947"/>
                </a:cubicBezTo>
                <a:cubicBezTo>
                  <a:pt x="1310863" y="2646947"/>
                  <a:pt x="873195" y="2394813"/>
                  <a:pt x="465463" y="1803828"/>
                </a:cubicBezTo>
                <a:cubicBezTo>
                  <a:pt x="412107" y="1726474"/>
                  <a:pt x="359949" y="1656124"/>
                  <a:pt x="309508" y="1588134"/>
                </a:cubicBezTo>
                <a:cubicBezTo>
                  <a:pt x="100453" y="1306222"/>
                  <a:pt x="0" y="1159615"/>
                  <a:pt x="0" y="908578"/>
                </a:cubicBezTo>
                <a:cubicBezTo>
                  <a:pt x="0" y="659312"/>
                  <a:pt x="62965" y="413080"/>
                  <a:pt x="187010" y="176721"/>
                </a:cubicBezTo>
                <a:cubicBezTo>
                  <a:pt x="217356" y="118918"/>
                  <a:pt x="250961" y="62336"/>
                  <a:pt x="287750" y="7075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12" name="Picture 2" descr="Edible Photo Film Reel Strips - Eat My Face .co.uk - Photo Cake Toppers and  Edible Images, Edible Photos, Custom Toppers, Cup Cakes, Fairy Cakes, Every  Cake Can Be Topped By EatMyFace.">
            <a:extLst>
              <a:ext uri="{FF2B5EF4-FFF2-40B4-BE49-F238E27FC236}">
                <a16:creationId xmlns:a16="http://schemas.microsoft.com/office/drawing/2014/main" id="{4EEED552-E7A1-4A51-BD3D-6E67F3B4C7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" r="9742"/>
          <a:stretch/>
        </p:blipFill>
        <p:spPr bwMode="auto">
          <a:xfrm>
            <a:off x="8253666" y="2"/>
            <a:ext cx="3938337" cy="3321595"/>
          </a:xfrm>
          <a:custGeom>
            <a:avLst/>
            <a:gdLst/>
            <a:ahLst/>
            <a:cxnLst/>
            <a:rect l="l" t="t" r="r" b="b"/>
            <a:pathLst>
              <a:path w="3938337" h="3321595">
                <a:moveTo>
                  <a:pt x="412520" y="0"/>
                </a:moveTo>
                <a:lnTo>
                  <a:pt x="3217629" y="0"/>
                </a:lnTo>
                <a:lnTo>
                  <a:pt x="3871410" y="0"/>
                </a:lnTo>
                <a:lnTo>
                  <a:pt x="3938337" y="0"/>
                </a:lnTo>
                <a:lnTo>
                  <a:pt x="3938337" y="59511"/>
                </a:lnTo>
                <a:lnTo>
                  <a:pt x="3938337" y="699247"/>
                </a:lnTo>
                <a:lnTo>
                  <a:pt x="3938337" y="2518435"/>
                </a:lnTo>
                <a:lnTo>
                  <a:pt x="3856842" y="2618704"/>
                </a:lnTo>
                <a:cubicBezTo>
                  <a:pt x="3439614" y="3108658"/>
                  <a:pt x="2979779" y="3321595"/>
                  <a:pt x="2362292" y="3321595"/>
                </a:cubicBezTo>
                <a:cubicBezTo>
                  <a:pt x="1899140" y="3321595"/>
                  <a:pt x="1559319" y="3095023"/>
                  <a:pt x="1093716" y="2749441"/>
                </a:cubicBezTo>
                <a:cubicBezTo>
                  <a:pt x="1041701" y="2710827"/>
                  <a:pt x="989684" y="2672676"/>
                  <a:pt x="939333" y="2635829"/>
                </a:cubicBezTo>
                <a:cubicBezTo>
                  <a:pt x="666418" y="2435869"/>
                  <a:pt x="408686" y="2246981"/>
                  <a:pt x="237160" y="2041901"/>
                </a:cubicBezTo>
                <a:cubicBezTo>
                  <a:pt x="73176" y="1845849"/>
                  <a:pt x="0" y="1649145"/>
                  <a:pt x="0" y="1404055"/>
                </a:cubicBezTo>
                <a:cubicBezTo>
                  <a:pt x="0" y="866538"/>
                  <a:pt x="144750" y="376466"/>
                  <a:pt x="410955" y="197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3A8657D3-FF5C-4E4D-BF2D-FA413B67C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253663" y="0"/>
            <a:ext cx="3938337" cy="3321595"/>
          </a:xfrm>
          <a:custGeom>
            <a:avLst/>
            <a:gdLst>
              <a:gd name="connsiteX0" fmla="*/ 1166365 w 3938337"/>
              <a:gd name="connsiteY0" fmla="*/ 0 h 3321595"/>
              <a:gd name="connsiteX1" fmla="*/ 107576 w 3938337"/>
              <a:gd name="connsiteY1" fmla="*/ 0 h 3321595"/>
              <a:gd name="connsiteX2" fmla="*/ 66927 w 3938337"/>
              <a:gd name="connsiteY2" fmla="*/ 0 h 3321595"/>
              <a:gd name="connsiteX3" fmla="*/ 0 w 3938337"/>
              <a:gd name="connsiteY3" fmla="*/ 0 h 3321595"/>
              <a:gd name="connsiteX4" fmla="*/ 0 w 3938337"/>
              <a:gd name="connsiteY4" fmla="*/ 59511 h 3321595"/>
              <a:gd name="connsiteX5" fmla="*/ 0 w 3938337"/>
              <a:gd name="connsiteY5" fmla="*/ 155390 h 3321595"/>
              <a:gd name="connsiteX6" fmla="*/ 0 w 3938337"/>
              <a:gd name="connsiteY6" fmla="*/ 901114 h 3321595"/>
              <a:gd name="connsiteX7" fmla="*/ 4 w 3938337"/>
              <a:gd name="connsiteY7" fmla="*/ 901114 h 3321595"/>
              <a:gd name="connsiteX8" fmla="*/ 4 w 3938337"/>
              <a:gd name="connsiteY8" fmla="*/ 471771 h 3321595"/>
              <a:gd name="connsiteX9" fmla="*/ 50187 w 3938337"/>
              <a:gd name="connsiteY9" fmla="*/ 407556 h 3321595"/>
              <a:gd name="connsiteX10" fmla="*/ 352921 w 3938337"/>
              <a:gd name="connsiteY10" fmla="*/ 118259 h 3321595"/>
              <a:gd name="connsiteX11" fmla="*/ 514890 w 3938337"/>
              <a:gd name="connsiteY11" fmla="*/ 2 h 3321595"/>
              <a:gd name="connsiteX12" fmla="*/ 1166365 w 3938337"/>
              <a:gd name="connsiteY12" fmla="*/ 2 h 3321595"/>
              <a:gd name="connsiteX13" fmla="*/ 3525817 w 3938337"/>
              <a:gd name="connsiteY13" fmla="*/ 0 h 3321595"/>
              <a:gd name="connsiteX14" fmla="*/ 3384145 w 3938337"/>
              <a:gd name="connsiteY14" fmla="*/ 0 h 3321595"/>
              <a:gd name="connsiteX15" fmla="*/ 3385646 w 3938337"/>
              <a:gd name="connsiteY15" fmla="*/ 1904 h 3321595"/>
              <a:gd name="connsiteX16" fmla="*/ 3780089 w 3938337"/>
              <a:gd name="connsiteY16" fmla="*/ 1354125 h 3321595"/>
              <a:gd name="connsiteX17" fmla="*/ 3552458 w 3938337"/>
              <a:gd name="connsiteY17" fmla="*/ 1969288 h 3321595"/>
              <a:gd name="connsiteX18" fmla="*/ 3414534 w 3938337"/>
              <a:gd name="connsiteY18" fmla="*/ 2115111 h 3321595"/>
              <a:gd name="connsiteX19" fmla="*/ 3395732 w 3938337"/>
              <a:gd name="connsiteY19" fmla="*/ 2131585 h 3321595"/>
              <a:gd name="connsiteX20" fmla="*/ 3390273 w 3938337"/>
              <a:gd name="connsiteY20" fmla="*/ 2137223 h 3321595"/>
              <a:gd name="connsiteX21" fmla="*/ 3348116 w 3938337"/>
              <a:gd name="connsiteY21" fmla="*/ 2173305 h 3321595"/>
              <a:gd name="connsiteX22" fmla="*/ 3251972 w 3938337"/>
              <a:gd name="connsiteY22" fmla="*/ 2257543 h 3321595"/>
              <a:gd name="connsiteX23" fmla="*/ 2878500 w 3938337"/>
              <a:gd name="connsiteY23" fmla="*/ 2542096 h 3321595"/>
              <a:gd name="connsiteX24" fmla="*/ 2730320 w 3938337"/>
              <a:gd name="connsiteY24" fmla="*/ 2651667 h 3321595"/>
              <a:gd name="connsiteX25" fmla="*/ 1512716 w 3938337"/>
              <a:gd name="connsiteY25" fmla="*/ 3203474 h 3321595"/>
              <a:gd name="connsiteX26" fmla="*/ 78219 w 3938337"/>
              <a:gd name="connsiteY26" fmla="*/ 2525579 h 3321595"/>
              <a:gd name="connsiteX27" fmla="*/ 0 w 3938337"/>
              <a:gd name="connsiteY27" fmla="*/ 2428877 h 3321595"/>
              <a:gd name="connsiteX28" fmla="*/ 0 w 3938337"/>
              <a:gd name="connsiteY28" fmla="*/ 2518435 h 3321595"/>
              <a:gd name="connsiteX29" fmla="*/ 81495 w 3938337"/>
              <a:gd name="connsiteY29" fmla="*/ 2618704 h 3321595"/>
              <a:gd name="connsiteX30" fmla="*/ 1576046 w 3938337"/>
              <a:gd name="connsiteY30" fmla="*/ 3321595 h 3321595"/>
              <a:gd name="connsiteX31" fmla="*/ 2844621 w 3938337"/>
              <a:gd name="connsiteY31" fmla="*/ 2749441 h 3321595"/>
              <a:gd name="connsiteX32" fmla="*/ 2999005 w 3938337"/>
              <a:gd name="connsiteY32" fmla="*/ 2635829 h 3321595"/>
              <a:gd name="connsiteX33" fmla="*/ 3701177 w 3938337"/>
              <a:gd name="connsiteY33" fmla="*/ 2041901 h 3321595"/>
              <a:gd name="connsiteX34" fmla="*/ 3938337 w 3938337"/>
              <a:gd name="connsiteY34" fmla="*/ 1404055 h 3321595"/>
              <a:gd name="connsiteX35" fmla="*/ 3527383 w 3938337"/>
              <a:gd name="connsiteY35" fmla="*/ 1974 h 33215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938337" h="3321595">
                <a:moveTo>
                  <a:pt x="1166365" y="0"/>
                </a:moveTo>
                <a:lnTo>
                  <a:pt x="107576" y="0"/>
                </a:lnTo>
                <a:lnTo>
                  <a:pt x="66927" y="0"/>
                </a:lnTo>
                <a:lnTo>
                  <a:pt x="0" y="0"/>
                </a:lnTo>
                <a:lnTo>
                  <a:pt x="0" y="59511"/>
                </a:lnTo>
                <a:lnTo>
                  <a:pt x="0" y="155390"/>
                </a:lnTo>
                <a:lnTo>
                  <a:pt x="0" y="901114"/>
                </a:lnTo>
                <a:lnTo>
                  <a:pt x="4" y="901114"/>
                </a:lnTo>
                <a:lnTo>
                  <a:pt x="4" y="471771"/>
                </a:lnTo>
                <a:lnTo>
                  <a:pt x="50187" y="407556"/>
                </a:lnTo>
                <a:cubicBezTo>
                  <a:pt x="138559" y="305382"/>
                  <a:pt x="239680" y="208703"/>
                  <a:pt x="352921" y="118259"/>
                </a:cubicBezTo>
                <a:lnTo>
                  <a:pt x="514890" y="2"/>
                </a:lnTo>
                <a:lnTo>
                  <a:pt x="1166365" y="2"/>
                </a:lnTo>
                <a:close/>
                <a:moveTo>
                  <a:pt x="3525817" y="0"/>
                </a:moveTo>
                <a:lnTo>
                  <a:pt x="3384145" y="0"/>
                </a:lnTo>
                <a:lnTo>
                  <a:pt x="3385646" y="1904"/>
                </a:lnTo>
                <a:cubicBezTo>
                  <a:pt x="3641155" y="363079"/>
                  <a:pt x="3780089" y="835723"/>
                  <a:pt x="3780089" y="1354125"/>
                </a:cubicBezTo>
                <a:cubicBezTo>
                  <a:pt x="3780089" y="1590500"/>
                  <a:pt x="3709854" y="1780209"/>
                  <a:pt x="3552458" y="1969288"/>
                </a:cubicBezTo>
                <a:cubicBezTo>
                  <a:pt x="3511300" y="2018735"/>
                  <a:pt x="3464970" y="2067206"/>
                  <a:pt x="3414534" y="2115111"/>
                </a:cubicBezTo>
                <a:lnTo>
                  <a:pt x="3395732" y="2131585"/>
                </a:lnTo>
                <a:lnTo>
                  <a:pt x="3390273" y="2137223"/>
                </a:lnTo>
                <a:lnTo>
                  <a:pt x="3348116" y="2173305"/>
                </a:lnTo>
                <a:lnTo>
                  <a:pt x="3251972" y="2257543"/>
                </a:lnTo>
                <a:cubicBezTo>
                  <a:pt x="3136805" y="2351916"/>
                  <a:pt x="3009474" y="2445671"/>
                  <a:pt x="2878500" y="2542096"/>
                </a:cubicBezTo>
                <a:cubicBezTo>
                  <a:pt x="2830172" y="2577632"/>
                  <a:pt x="2780245" y="2614426"/>
                  <a:pt x="2730320" y="2651667"/>
                </a:cubicBezTo>
                <a:cubicBezTo>
                  <a:pt x="2283426" y="2984960"/>
                  <a:pt x="1957258" y="3203474"/>
                  <a:pt x="1512716" y="3203474"/>
                </a:cubicBezTo>
                <a:cubicBezTo>
                  <a:pt x="920041" y="3203474"/>
                  <a:pt x="478682" y="2998110"/>
                  <a:pt x="78219" y="2525579"/>
                </a:cubicBezTo>
                <a:lnTo>
                  <a:pt x="0" y="2428877"/>
                </a:lnTo>
                <a:lnTo>
                  <a:pt x="0" y="2518435"/>
                </a:lnTo>
                <a:lnTo>
                  <a:pt x="81495" y="2618704"/>
                </a:lnTo>
                <a:cubicBezTo>
                  <a:pt x="498723" y="3108658"/>
                  <a:pt x="958559" y="3321595"/>
                  <a:pt x="1576046" y="3321595"/>
                </a:cubicBezTo>
                <a:cubicBezTo>
                  <a:pt x="2039197" y="3321595"/>
                  <a:pt x="2379018" y="3095023"/>
                  <a:pt x="2844621" y="2749441"/>
                </a:cubicBezTo>
                <a:cubicBezTo>
                  <a:pt x="2896636" y="2710827"/>
                  <a:pt x="2948653" y="2672676"/>
                  <a:pt x="2999005" y="2635829"/>
                </a:cubicBezTo>
                <a:cubicBezTo>
                  <a:pt x="3271919" y="2435869"/>
                  <a:pt x="3529651" y="2246981"/>
                  <a:pt x="3701177" y="2041901"/>
                </a:cubicBezTo>
                <a:cubicBezTo>
                  <a:pt x="3865161" y="1845849"/>
                  <a:pt x="3938337" y="1649145"/>
                  <a:pt x="3938337" y="1404055"/>
                </a:cubicBezTo>
                <a:cubicBezTo>
                  <a:pt x="3938337" y="866538"/>
                  <a:pt x="3793587" y="376466"/>
                  <a:pt x="3527383" y="1974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5" name="AutoShape 4" descr="https://ukc-powerpoint.officeapps.live.com/pods/GetClipboardImage.ashx?Id=007631ca-8950-47b8-a918-4293764c8984&amp;DC=GUK1&amp;pkey=686d7be2-fb38-4e3b-b836-76ec42160ea1&amp;wdwaccluster=GUK1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733925" y="4444778"/>
            <a:ext cx="7172325" cy="214971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GB" sz="1600" dirty="0">
                <a:latin typeface="Candara" panose="020E0502030303020204" pitchFamily="34" charset="0"/>
              </a:rPr>
              <a:t>Create a mini glossary of all </a:t>
            </a:r>
            <a:r>
              <a:rPr lang="en-GB" sz="1600" b="1" dirty="0">
                <a:latin typeface="Candara" panose="020E0502030303020204" pitchFamily="34" charset="0"/>
              </a:rPr>
              <a:t>sound devices </a:t>
            </a:r>
            <a:r>
              <a:rPr lang="en-GB" sz="1600" dirty="0">
                <a:latin typeface="Candara" panose="020E0502030303020204" pitchFamily="34" charset="0"/>
              </a:rPr>
              <a:t>used in film.</a:t>
            </a:r>
          </a:p>
          <a:p>
            <a:r>
              <a:rPr lang="en-GB" sz="1600" dirty="0">
                <a:latin typeface="Candara" panose="020E0502030303020204" pitchFamily="34" charset="0"/>
              </a:rPr>
              <a:t>What would the soundtrack to your life be? Create a track-list of 10 songs to summarise your upbringing to present day. </a:t>
            </a:r>
          </a:p>
          <a:p>
            <a:r>
              <a:rPr lang="en-GB" sz="1600" dirty="0">
                <a:latin typeface="Candara" panose="020E0502030303020204" pitchFamily="34" charset="0"/>
              </a:rPr>
              <a:t>Create a poster of all of the </a:t>
            </a:r>
            <a:r>
              <a:rPr lang="en-GB" sz="1600" b="1" dirty="0">
                <a:latin typeface="Candara" panose="020E0502030303020204" pitchFamily="34" charset="0"/>
              </a:rPr>
              <a:t>editing techniques </a:t>
            </a:r>
            <a:r>
              <a:rPr lang="en-GB" sz="1600" dirty="0">
                <a:latin typeface="Candara" panose="020E0502030303020204" pitchFamily="34" charset="0"/>
              </a:rPr>
              <a:t>used in film.</a:t>
            </a:r>
          </a:p>
          <a:p>
            <a:r>
              <a:rPr lang="en-GB" sz="1600" dirty="0">
                <a:latin typeface="Candara" panose="020E0502030303020204" pitchFamily="34" charset="0"/>
              </a:rPr>
              <a:t>Research </a:t>
            </a:r>
            <a:r>
              <a:rPr lang="en-GB" sz="1600" b="1" dirty="0">
                <a:latin typeface="Candara" panose="020E0502030303020204" pitchFamily="34" charset="0"/>
              </a:rPr>
              <a:t>1</a:t>
            </a:r>
            <a:r>
              <a:rPr lang="en-GB" sz="1600" dirty="0">
                <a:latin typeface="Candara" panose="020E0502030303020204" pitchFamily="34" charset="0"/>
              </a:rPr>
              <a:t> film that has won </a:t>
            </a:r>
            <a:r>
              <a:rPr lang="en-GB" sz="1600" i="1" dirty="0">
                <a:latin typeface="Candara" panose="020E0502030303020204" pitchFamily="34" charset="0"/>
              </a:rPr>
              <a:t>Best Editing </a:t>
            </a:r>
            <a:r>
              <a:rPr lang="en-GB" sz="1600" dirty="0">
                <a:latin typeface="Candara" panose="020E0502030303020204" pitchFamily="34" charset="0"/>
              </a:rPr>
              <a:t>at the Oscars. In no more than 2 sentences summarise the reasons why it won Best Editing. You may have to use your iPad to help you research.</a:t>
            </a:r>
          </a:p>
          <a:p>
            <a:endParaRPr lang="en-GB" sz="1600" dirty="0">
              <a:latin typeface="Candara" panose="020E0502030303020204" pitchFamily="34" charset="0"/>
            </a:endParaRPr>
          </a:p>
        </p:txBody>
      </p:sp>
      <p:sp>
        <p:nvSpPr>
          <p:cNvPr id="4" name="AutoShape 2" descr="https://ukc-powerpoint.officeapps.live.com/pods/GetClipboardImage.ashx?Id=007631ca-8950-47b8-a918-4293764c8984&amp;DC=GUK1&amp;pkey=686d7be2-fb38-4e3b-b836-76ec42160ea1&amp;wdwaccluster=GUK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93A364A-2B23-4EE3-B975-2B73AB103190}"/>
              </a:ext>
            </a:extLst>
          </p:cNvPr>
          <p:cNvSpPr txBox="1">
            <a:spLocks/>
          </p:cNvSpPr>
          <p:nvPr/>
        </p:nvSpPr>
        <p:spPr>
          <a:xfrm>
            <a:off x="4885576" y="3217892"/>
            <a:ext cx="6172949" cy="9837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5400" b="1" dirty="0">
                <a:latin typeface="Candara" panose="020E0502030303020204" pitchFamily="34" charset="0"/>
              </a:rPr>
              <a:t>Task</a:t>
            </a:r>
            <a:r>
              <a:rPr lang="en-GB" sz="5400" dirty="0">
                <a:latin typeface="Candara" panose="020E0502030303020204" pitchFamily="34" charset="0"/>
              </a:rPr>
              <a:t> – Intro to Film: Part 2</a:t>
            </a:r>
          </a:p>
        </p:txBody>
      </p:sp>
      <p:pic>
        <p:nvPicPr>
          <p:cNvPr id="25" name="Picture 4" descr="lights-camera-action-clipart-lights-camera-action-clip-art-1035_800 –  Anderton Primary School">
            <a:extLst>
              <a:ext uri="{FF2B5EF4-FFF2-40B4-BE49-F238E27FC236}">
                <a16:creationId xmlns:a16="http://schemas.microsoft.com/office/drawing/2014/main" id="{B2FBF72B-515E-46EA-94A4-5F9FEEDE70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8" t="9046" r="9847" b="9859"/>
          <a:stretch/>
        </p:blipFill>
        <p:spPr bwMode="auto">
          <a:xfrm>
            <a:off x="493609" y="155098"/>
            <a:ext cx="1686351" cy="1196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864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72D05657-94EE-4B2D-BC1B-A1D0650636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7586665A-47B3-4AEE-BC94-15D89FF706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465099" y="486184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84542" y="486184"/>
            <a:ext cx="5654783" cy="1325563"/>
          </a:xfrm>
        </p:spPr>
        <p:txBody>
          <a:bodyPr>
            <a:normAutofit/>
          </a:bodyPr>
          <a:lstStyle/>
          <a:p>
            <a:r>
              <a:rPr lang="en-GB" b="1" dirty="0">
                <a:latin typeface="Candara" panose="020E0502030303020204" pitchFamily="34" charset="0"/>
              </a:rPr>
              <a:t>Task</a:t>
            </a:r>
            <a:r>
              <a:rPr lang="en-GB" dirty="0">
                <a:latin typeface="Candara" panose="020E0502030303020204" pitchFamily="34" charset="0"/>
              </a:rPr>
              <a:t> – Old Hollywood vs. New Hollywood</a:t>
            </a:r>
          </a:p>
        </p:txBody>
      </p:sp>
      <p:pic>
        <p:nvPicPr>
          <p:cNvPr id="7" name="Picture 2" descr="Rebel Without a Cause movie review (1955) | Roger Ebert">
            <a:extLst>
              <a:ext uri="{FF2B5EF4-FFF2-40B4-BE49-F238E27FC236}">
                <a16:creationId xmlns:a16="http://schemas.microsoft.com/office/drawing/2014/main" id="{A6341B6B-8285-4656-81EC-87608F7D75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74" r="17878" b="3"/>
          <a:stretch/>
        </p:blipFill>
        <p:spPr bwMode="auto">
          <a:xfrm>
            <a:off x="581526" y="258142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Ferris Bueller's Day Off': 5 Things You Didn't Know – Rolling Stone">
            <a:extLst>
              <a:ext uri="{FF2B5EF4-FFF2-40B4-BE49-F238E27FC236}">
                <a16:creationId xmlns:a16="http://schemas.microsoft.com/office/drawing/2014/main" id="{44209076-B98D-4B96-89A9-1D44D9EE264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15" r="17435"/>
          <a:stretch/>
        </p:blipFill>
        <p:spPr bwMode="auto">
          <a:xfrm>
            <a:off x="581526" y="3486449"/>
            <a:ext cx="3118718" cy="3118718"/>
          </a:xfrm>
          <a:custGeom>
            <a:avLst/>
            <a:gdLst/>
            <a:ahLst/>
            <a:cxnLst/>
            <a:rect l="l" t="t" r="r" b="b"/>
            <a:pathLst>
              <a:path w="2683042" h="2683042">
                <a:moveTo>
                  <a:pt x="102278" y="0"/>
                </a:moveTo>
                <a:lnTo>
                  <a:pt x="2580764" y="0"/>
                </a:lnTo>
                <a:cubicBezTo>
                  <a:pt x="2637251" y="0"/>
                  <a:pt x="2683042" y="45791"/>
                  <a:pt x="2683042" y="102278"/>
                </a:cubicBezTo>
                <a:lnTo>
                  <a:pt x="2683042" y="2580764"/>
                </a:lnTo>
                <a:cubicBezTo>
                  <a:pt x="2683042" y="2637251"/>
                  <a:pt x="2637251" y="2683042"/>
                  <a:pt x="2580764" y="2683042"/>
                </a:cubicBezTo>
                <a:lnTo>
                  <a:pt x="102278" y="2683042"/>
                </a:lnTo>
                <a:cubicBezTo>
                  <a:pt x="45791" y="2683042"/>
                  <a:pt x="0" y="2637251"/>
                  <a:pt x="0" y="2580764"/>
                </a:cubicBezTo>
                <a:lnTo>
                  <a:pt x="0" y="102278"/>
                </a:lnTo>
                <a:cubicBezTo>
                  <a:pt x="0" y="45791"/>
                  <a:pt x="45791" y="0"/>
                  <a:pt x="10227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utoShape 4" descr="https://ukc-powerpoint.officeapps.live.com/pods/GetClipboardImage.ashx?Id=007631ca-8950-47b8-a918-4293764c8984&amp;DC=GUK1&amp;pkey=686d7be2-fb38-4e3b-b836-76ec42160ea1&amp;wdwaccluster=GUK1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184542" y="1946684"/>
            <a:ext cx="7363990" cy="435133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spcAft>
                <a:spcPts val="800"/>
              </a:spcAft>
            </a:pPr>
            <a:r>
              <a:rPr lang="en-GB" b="1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Viewings and note-taking</a:t>
            </a:r>
            <a:r>
              <a:rPr lang="en-GB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spcAft>
                <a:spcPts val="800"/>
              </a:spcAft>
            </a:pPr>
            <a:r>
              <a:rPr lang="en-GB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Watch Rebel Without a Cause (Ray, 1955) and Ferris Bueller’s Day Off (Hughes, 1986).</a:t>
            </a:r>
          </a:p>
          <a:p>
            <a:pPr>
              <a:spcAft>
                <a:spcPts val="800"/>
              </a:spcAft>
            </a:pPr>
            <a:r>
              <a:rPr lang="en-GB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Pick two key scenes from the films. </a:t>
            </a:r>
          </a:p>
          <a:p>
            <a:pPr>
              <a:spcAft>
                <a:spcPts val="800"/>
              </a:spcAft>
            </a:pPr>
            <a:r>
              <a:rPr lang="en-GB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 small 2x2 grid on A4 and for each section write in Cinematography, Mise </a:t>
            </a:r>
            <a:r>
              <a:rPr lang="en-GB" dirty="0" err="1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</a:t>
            </a:r>
            <a:r>
              <a:rPr lang="en-GB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Scene, Sound, Editing and Performance. </a:t>
            </a:r>
          </a:p>
          <a:p>
            <a:pPr>
              <a:spcAft>
                <a:spcPts val="800"/>
              </a:spcAft>
            </a:pPr>
            <a:r>
              <a:rPr lang="en-GB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Watch the scenes and make notes on each element of film form.</a:t>
            </a:r>
          </a:p>
          <a:p>
            <a:endParaRPr lang="en-GB" dirty="0">
              <a:latin typeface="Candara" panose="020E0502030303020204" pitchFamily="34" charset="0"/>
            </a:endParaRPr>
          </a:p>
        </p:txBody>
      </p:sp>
      <p:sp>
        <p:nvSpPr>
          <p:cNvPr id="4" name="AutoShape 2" descr="https://ukc-powerpoint.officeapps.live.com/pods/GetClipboardImage.ashx?Id=007631ca-8950-47b8-a918-4293764c8984&amp;DC=GUK1&amp;pkey=686d7be2-fb38-4e3b-b836-76ec42160ea1&amp;wdwaccluster=GUK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85222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55" name="Rectangle 2054">
            <a:extLst>
              <a:ext uri="{FF2B5EF4-FFF2-40B4-BE49-F238E27FC236}">
                <a16:creationId xmlns:a16="http://schemas.microsoft.com/office/drawing/2014/main" id="{6D731904-7733-45B0-902C-289497204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65" name="Rectangle 2056">
            <a:extLst>
              <a:ext uri="{FF2B5EF4-FFF2-40B4-BE49-F238E27FC236}">
                <a16:creationId xmlns:a16="http://schemas.microsoft.com/office/drawing/2014/main" id="{504E6397-35D7-4AEC-9DA9-B7F6B12B8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1560" y="4440602"/>
            <a:ext cx="3538728" cy="16459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sz="4000" b="1" dirty="0">
                <a:latin typeface="Candara" panose="020E0502030303020204" pitchFamily="34" charset="0"/>
              </a:rPr>
              <a:t>Task</a:t>
            </a:r>
            <a:r>
              <a:rPr lang="en-GB" sz="4000" dirty="0">
                <a:latin typeface="Candara" panose="020E0502030303020204" pitchFamily="34" charset="0"/>
              </a:rPr>
              <a:t> – Nicholas Ray</a:t>
            </a:r>
          </a:p>
        </p:txBody>
      </p:sp>
      <p:pic>
        <p:nvPicPr>
          <p:cNvPr id="2050" name="Picture 2" descr="Rebel Without a Cause movie review (1955) | Roger Ebert">
            <a:extLst>
              <a:ext uri="{FF2B5EF4-FFF2-40B4-BE49-F238E27FC236}">
                <a16:creationId xmlns:a16="http://schemas.microsoft.com/office/drawing/2014/main" id="{CCD2808B-4939-4540-A8B6-C19EE7EBD5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" r="10454"/>
          <a:stretch/>
        </p:blipFill>
        <p:spPr bwMode="auto">
          <a:xfrm>
            <a:off x="6" y="10"/>
            <a:ext cx="4884383" cy="399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Nicholas Ray | Biography, Movies, Assessment, &amp; Facts | Britannica">
            <a:extLst>
              <a:ext uri="{FF2B5EF4-FFF2-40B4-BE49-F238E27FC236}">
                <a16:creationId xmlns:a16="http://schemas.microsoft.com/office/drawing/2014/main" id="{7FB4EA34-820C-41B9-AEB2-B98ABC6A36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4" r="1" b="12171"/>
          <a:stretch/>
        </p:blipFill>
        <p:spPr bwMode="auto">
          <a:xfrm>
            <a:off x="5074877" y="10"/>
            <a:ext cx="7117118" cy="399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6" name="Rectangle 2058">
            <a:extLst>
              <a:ext uri="{FF2B5EF4-FFF2-40B4-BE49-F238E27FC236}">
                <a16:creationId xmlns:a16="http://schemas.microsoft.com/office/drawing/2014/main" id="{62C5A04F-2AEB-4631-8314-A8B812E1E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67" name="Rectangle 2060">
            <a:extLst>
              <a:ext uri="{FF2B5EF4-FFF2-40B4-BE49-F238E27FC236}">
                <a16:creationId xmlns:a16="http://schemas.microsoft.com/office/drawing/2014/main" id="{4B2B1C70-BF3F-41BD-871B-63D8F911F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243541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AutoShape 4" descr="https://ukc-powerpoint.officeapps.live.com/pods/GetClipboardImage.ashx?Id=007631ca-8950-47b8-a918-4293764c8984&amp;DC=GUK1&amp;pkey=686d7be2-fb38-4e3b-b836-76ec42160ea1&amp;wdwaccluster=GUK1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5349240" y="4440602"/>
            <a:ext cx="6007608" cy="164592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>
              <a:spcAft>
                <a:spcPts val="800"/>
              </a:spcAft>
            </a:pPr>
            <a:r>
              <a:rPr lang="en-GB" sz="180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the life and works of Nicholas Ray (Director of Rebel Without a Cause). Create a set of detailed notes in the form of a fact file on the director you will study.</a:t>
            </a:r>
            <a:r>
              <a:rPr lang="en-GB" sz="1800" b="1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1800"/>
          </a:p>
        </p:txBody>
      </p:sp>
      <p:sp>
        <p:nvSpPr>
          <p:cNvPr id="4" name="AutoShape 2" descr="https://ukc-powerpoint.officeapps.live.com/pods/GetClipboardImage.ashx?Id=007631ca-8950-47b8-a918-4293764c8984&amp;DC=GUK1&amp;pkey=686d7be2-fb38-4e3b-b836-76ec42160ea1&amp;wdwaccluster=GUK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1733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27" name="Rectangle 5126">
            <a:extLst>
              <a:ext uri="{FF2B5EF4-FFF2-40B4-BE49-F238E27FC236}">
                <a16:creationId xmlns:a16="http://schemas.microsoft.com/office/drawing/2014/main" id="{D009D6D5-DAC2-4A8B-A17A-E206B9012D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22" y="495300"/>
            <a:ext cx="5464175" cy="1479751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GB" b="1" dirty="0">
                <a:latin typeface="Candara" panose="020E0502030303020204" pitchFamily="34" charset="0"/>
              </a:rPr>
              <a:t>Task</a:t>
            </a:r>
            <a:r>
              <a:rPr lang="en-GB" dirty="0">
                <a:latin typeface="Candara" panose="020E0502030303020204" pitchFamily="34" charset="0"/>
              </a:rPr>
              <a:t> – John Hughes</a:t>
            </a:r>
          </a:p>
        </p:txBody>
      </p:sp>
      <p:sp>
        <p:nvSpPr>
          <p:cNvPr id="5" name="AutoShape 4" descr="https://ukc-powerpoint.officeapps.live.com/pods/GetClipboardImage.ashx?Id=007631ca-8950-47b8-a918-4293764c8984&amp;DC=GUK1&amp;pkey=686d7be2-fb38-4e3b-b836-76ec42160ea1&amp;wdwaccluster=GUK1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838200" y="2333297"/>
            <a:ext cx="4619621" cy="384366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800"/>
              </a:spcAft>
            </a:pPr>
            <a:r>
              <a:rPr lang="en-GB" sz="32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 the life and works of </a:t>
            </a:r>
            <a:r>
              <a:rPr lang="en-GB" sz="3200" dirty="0"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John Hughes </a:t>
            </a:r>
            <a:r>
              <a:rPr lang="en-GB" sz="32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(Director of </a:t>
            </a:r>
            <a:r>
              <a:rPr lang="en-GB" sz="3200" dirty="0"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Ferris Bueller’s Day Off</a:t>
            </a:r>
            <a:r>
              <a:rPr lang="en-GB" sz="3200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). Create a set of detailed notes in the form of a fact file on the director you will study.</a:t>
            </a:r>
            <a:r>
              <a:rPr lang="en-GB" sz="3200" b="1" dirty="0">
                <a:effectLst/>
                <a:latin typeface="Candara" panose="020E0502030303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3200" dirty="0"/>
          </a:p>
        </p:txBody>
      </p:sp>
      <p:pic>
        <p:nvPicPr>
          <p:cNvPr id="5122" name="Picture 2" descr="80s Auteur of Teenage Angst: The John Hughes Touch - The New York Times">
            <a:extLst>
              <a:ext uri="{FF2B5EF4-FFF2-40B4-BE49-F238E27FC236}">
                <a16:creationId xmlns:a16="http://schemas.microsoft.com/office/drawing/2014/main" id="{CE89BA64-9841-4EE6-9D8F-9341CC9E0E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0" r="20513" b="-1"/>
          <a:stretch/>
        </p:blipFill>
        <p:spPr bwMode="auto"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2" descr="https://ukc-powerpoint.officeapps.live.com/pods/GetClipboardImage.ashx?Id=007631ca-8950-47b8-a918-4293764c8984&amp;DC=GUK1&amp;pkey=686d7be2-fb38-4e3b-b836-76ec42160ea1&amp;wdwaccluster=GUK1"/>
          <p:cNvSpPr>
            <a:spLocks noChangeAspect="1" noChangeArrowheads="1"/>
          </p:cNvSpPr>
          <p:nvPr/>
        </p:nvSpPr>
        <p:spPr bwMode="auto">
          <a:xfrm>
            <a:off x="21272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010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99" name="Rectangle 7198">
            <a:extLst>
              <a:ext uri="{FF2B5EF4-FFF2-40B4-BE49-F238E27FC236}">
                <a16:creationId xmlns:a16="http://schemas.microsoft.com/office/drawing/2014/main" id="{AAB8EDC3-1C0D-4505-A2C7-839A5161F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01" name="Rectangle 7200">
            <a:extLst>
              <a:ext uri="{FF2B5EF4-FFF2-40B4-BE49-F238E27FC236}">
                <a16:creationId xmlns:a16="http://schemas.microsoft.com/office/drawing/2014/main" id="{2069E294-3813-4588-9E9C-AEA08F9C4D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2" name="Picture 4" descr="Perpetual Diary 210mm x 145mm cream with yellow ribbon - Ratchford Limited">
            <a:extLst>
              <a:ext uri="{FF2B5EF4-FFF2-40B4-BE49-F238E27FC236}">
                <a16:creationId xmlns:a16="http://schemas.microsoft.com/office/drawing/2014/main" id="{41AA071E-2A8C-4B55-8A39-0D920325F35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2"/>
          <a:stretch/>
        </p:blipFill>
        <p:spPr bwMode="auto">
          <a:xfrm>
            <a:off x="20" y="10"/>
            <a:ext cx="12191981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DEAEFE-B4A8-47E4-904E-48A1288F7F54}"/>
              </a:ext>
            </a:extLst>
          </p:cNvPr>
          <p:cNvSpPr txBox="1">
            <a:spLocks/>
          </p:cNvSpPr>
          <p:nvPr/>
        </p:nvSpPr>
        <p:spPr>
          <a:xfrm>
            <a:off x="3500509" y="632390"/>
            <a:ext cx="5190982" cy="10364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Aft>
                <a:spcPts val="600"/>
              </a:spcAft>
            </a:pPr>
            <a:r>
              <a:rPr lang="en-US" sz="4800" b="1" kern="1200" dirty="0">
                <a:latin typeface="Candara" panose="020E0502030303020204" pitchFamily="34" charset="0"/>
              </a:rPr>
              <a:t>Task</a:t>
            </a:r>
            <a:r>
              <a:rPr lang="en-US" sz="4800" kern="1200" dirty="0">
                <a:latin typeface="Candara" panose="020E0502030303020204" pitchFamily="34" charset="0"/>
              </a:rPr>
              <a:t> – Film Diary</a:t>
            </a:r>
          </a:p>
        </p:txBody>
      </p:sp>
      <p:sp>
        <p:nvSpPr>
          <p:cNvPr id="3" name="AutoShape 4" descr="https://ukc-powerpoint.officeapps.live.com/pods/GetClipboardImage.ashx?Id=007631ca-8950-47b8-a918-4293764c8984&amp;DC=GUK1&amp;pkey=686d7be2-fb38-4e3b-b836-76ec42160ea1&amp;wdwaccluster=GUK1">
            <a:extLst>
              <a:ext uri="{FF2B5EF4-FFF2-40B4-BE49-F238E27FC236}">
                <a16:creationId xmlns:a16="http://schemas.microsoft.com/office/drawing/2014/main" id="{A5FEB72B-A763-4AE8-9DA3-7FEA588D394B}"/>
              </a:ext>
            </a:extLst>
          </p:cNvPr>
          <p:cNvSpPr txBox="1">
            <a:spLocks noChangeAspect="1" noChangeArrowheads="1"/>
          </p:cNvSpPr>
          <p:nvPr/>
        </p:nvSpPr>
        <p:spPr bwMode="auto">
          <a:xfrm>
            <a:off x="913227" y="2181745"/>
            <a:ext cx="5174563" cy="41633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lIns="91440" tIns="45720" rIns="91440" bIns="45720" numCol="1" rtlCol="0" anchorCtr="0" compatLnSpc="1">
            <a:prstTxWarp prst="textNoShape">
              <a:avLst/>
            </a:prstTxWarp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dirty="0">
                <a:solidFill>
                  <a:srgbClr val="FFFFFF"/>
                </a:solidFill>
                <a:latin typeface="Candara" panose="020E0502030303020204" pitchFamily="34" charset="0"/>
              </a:rPr>
              <a:t>Create a film diary and keep track of all the films you watch over Summer. </a:t>
            </a:r>
          </a:p>
          <a:p>
            <a:r>
              <a:rPr lang="en-US" sz="3200" dirty="0">
                <a:solidFill>
                  <a:srgbClr val="FFFFFF"/>
                </a:solidFill>
                <a:latin typeface="Candara" panose="020E0502030303020204" pitchFamily="34" charset="0"/>
              </a:rPr>
              <a:t>Rate them out of 5 stars and write a one sentence review.</a:t>
            </a:r>
          </a:p>
          <a:p>
            <a:r>
              <a:rPr lang="en-US" sz="3200" dirty="0">
                <a:solidFill>
                  <a:srgbClr val="FFFFFF"/>
                </a:solidFill>
                <a:latin typeface="Candara" panose="020E0502030303020204" pitchFamily="34" charset="0"/>
              </a:rPr>
              <a:t>Be ready to share your film knowledge in September!</a:t>
            </a:r>
          </a:p>
        </p:txBody>
      </p:sp>
      <p:pic>
        <p:nvPicPr>
          <p:cNvPr id="7170" name="Picture 2" descr="Five stars - Free holidays icons">
            <a:extLst>
              <a:ext uri="{FF2B5EF4-FFF2-40B4-BE49-F238E27FC236}">
                <a16:creationId xmlns:a16="http://schemas.microsoft.com/office/drawing/2014/main" id="{BD6AC500-2393-4598-A807-0F109E2572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r="3" b="12317"/>
          <a:stretch/>
        </p:blipFill>
        <p:spPr bwMode="auto">
          <a:xfrm>
            <a:off x="6179094" y="1668828"/>
            <a:ext cx="5283866" cy="4210442"/>
          </a:xfrm>
          <a:custGeom>
            <a:avLst/>
            <a:gdLst/>
            <a:ahLst/>
            <a:cxnLst/>
            <a:rect l="l" t="t" r="r" b="b"/>
            <a:pathLst>
              <a:path w="5283866" h="4210442">
                <a:moveTo>
                  <a:pt x="839883" y="18"/>
                </a:moveTo>
                <a:cubicBezTo>
                  <a:pt x="851945" y="328"/>
                  <a:pt x="864423" y="4671"/>
                  <a:pt x="875727" y="6050"/>
                </a:cubicBezTo>
                <a:cubicBezTo>
                  <a:pt x="1125267" y="36932"/>
                  <a:pt x="1374804" y="70296"/>
                  <a:pt x="1624617" y="99799"/>
                </a:cubicBezTo>
                <a:cubicBezTo>
                  <a:pt x="1858164" y="127373"/>
                  <a:pt x="2093363" y="133714"/>
                  <a:pt x="2328012" y="148051"/>
                </a:cubicBezTo>
                <a:cubicBezTo>
                  <a:pt x="2612016" y="165424"/>
                  <a:pt x="2895470" y="189965"/>
                  <a:pt x="3177820" y="228566"/>
                </a:cubicBezTo>
                <a:cubicBezTo>
                  <a:pt x="3373866" y="255590"/>
                  <a:pt x="3571843" y="274338"/>
                  <a:pt x="3770646" y="252831"/>
                </a:cubicBezTo>
                <a:cubicBezTo>
                  <a:pt x="3780572" y="251727"/>
                  <a:pt x="3791878" y="248144"/>
                  <a:pt x="3800149" y="251727"/>
                </a:cubicBezTo>
                <a:cubicBezTo>
                  <a:pt x="3896658" y="291986"/>
                  <a:pt x="4001986" y="263033"/>
                  <a:pt x="4102076" y="288400"/>
                </a:cubicBezTo>
                <a:cubicBezTo>
                  <a:pt x="4076434" y="386286"/>
                  <a:pt x="3966416" y="378289"/>
                  <a:pt x="3904377" y="446120"/>
                </a:cubicBezTo>
                <a:cubicBezTo>
                  <a:pt x="4005570" y="473141"/>
                  <a:pt x="4096562" y="500439"/>
                  <a:pt x="4188933" y="520843"/>
                </a:cubicBezTo>
                <a:cubicBezTo>
                  <a:pt x="4286818" y="542350"/>
                  <a:pt x="4369813" y="600531"/>
                  <a:pt x="4465492" y="626449"/>
                </a:cubicBezTo>
                <a:cubicBezTo>
                  <a:pt x="4485897" y="631964"/>
                  <a:pt x="4510437" y="651264"/>
                  <a:pt x="4517606" y="670015"/>
                </a:cubicBezTo>
                <a:cubicBezTo>
                  <a:pt x="4540768" y="730677"/>
                  <a:pt x="5003171" y="900804"/>
                  <a:pt x="4948576" y="954847"/>
                </a:cubicBezTo>
                <a:cubicBezTo>
                  <a:pt x="4925966" y="977182"/>
                  <a:pt x="4896738" y="993174"/>
                  <a:pt x="4866132" y="1015233"/>
                </a:cubicBezTo>
                <a:cubicBezTo>
                  <a:pt x="4912180" y="1056869"/>
                  <a:pt x="4964017" y="1075067"/>
                  <a:pt x="5019164" y="1087474"/>
                </a:cubicBezTo>
                <a:cubicBezTo>
                  <a:pt x="5035708" y="1091335"/>
                  <a:pt x="5051977" y="1099055"/>
                  <a:pt x="5053630" y="1117806"/>
                </a:cubicBezTo>
                <a:cubicBezTo>
                  <a:pt x="5055284" y="1137382"/>
                  <a:pt x="5038464" y="1145101"/>
                  <a:pt x="5024404" y="1154202"/>
                </a:cubicBezTo>
                <a:cubicBezTo>
                  <a:pt x="5004826" y="1166885"/>
                  <a:pt x="4985800" y="1177916"/>
                  <a:pt x="4960984" y="1179569"/>
                </a:cubicBezTo>
                <a:cubicBezTo>
                  <a:pt x="4920176" y="1182051"/>
                  <a:pt x="4900600" y="1217344"/>
                  <a:pt x="4876887" y="1243814"/>
                </a:cubicBezTo>
                <a:cubicBezTo>
                  <a:pt x="4863652" y="1258705"/>
                  <a:pt x="4857034" y="1288759"/>
                  <a:pt x="4880195" y="1293998"/>
                </a:cubicBezTo>
                <a:cubicBezTo>
                  <a:pt x="4935892" y="1306682"/>
                  <a:pt x="4931480" y="1343355"/>
                  <a:pt x="4930104" y="1384991"/>
                </a:cubicBezTo>
                <a:cubicBezTo>
                  <a:pt x="4928173" y="1436553"/>
                  <a:pt x="4895360" y="1460265"/>
                  <a:pt x="4855103" y="1480119"/>
                </a:cubicBezTo>
                <a:cubicBezTo>
                  <a:pt x="4841316" y="1487011"/>
                  <a:pt x="4821740" y="1486735"/>
                  <a:pt x="4816500" y="1508242"/>
                </a:cubicBezTo>
                <a:cubicBezTo>
                  <a:pt x="4839110" y="1528648"/>
                  <a:pt x="4866684" y="1512103"/>
                  <a:pt x="4890949" y="1517893"/>
                </a:cubicBezTo>
                <a:cubicBezTo>
                  <a:pt x="4911077" y="1522581"/>
                  <a:pt x="4944441" y="1520100"/>
                  <a:pt x="4916868" y="1557599"/>
                </a:cubicBezTo>
                <a:cubicBezTo>
                  <a:pt x="4908870" y="1568352"/>
                  <a:pt x="4918245" y="1576625"/>
                  <a:pt x="4928448" y="1577453"/>
                </a:cubicBezTo>
                <a:cubicBezTo>
                  <a:pt x="5010066" y="1586000"/>
                  <a:pt x="4972566" y="1661827"/>
                  <a:pt x="4998760" y="1701809"/>
                </a:cubicBezTo>
                <a:cubicBezTo>
                  <a:pt x="5005928" y="1712836"/>
                  <a:pt x="4998208" y="1731862"/>
                  <a:pt x="4986903" y="1736550"/>
                </a:cubicBezTo>
                <a:cubicBezTo>
                  <a:pt x="4914660" y="1767432"/>
                  <a:pt x="4904735" y="1841053"/>
                  <a:pt x="4869716" y="1904472"/>
                </a:cubicBezTo>
                <a:cubicBezTo>
                  <a:pt x="4907768" y="1929562"/>
                  <a:pt x="4953264" y="1935077"/>
                  <a:pt x="4994348" y="1951346"/>
                </a:cubicBezTo>
                <a:cubicBezTo>
                  <a:pt x="5037087" y="1968441"/>
                  <a:pt x="5037087" y="1981125"/>
                  <a:pt x="5001792" y="2030756"/>
                </a:cubicBezTo>
                <a:cubicBezTo>
                  <a:pt x="5093611" y="2041511"/>
                  <a:pt x="5093611" y="2041511"/>
                  <a:pt x="5065212" y="2119543"/>
                </a:cubicBezTo>
                <a:cubicBezTo>
                  <a:pt x="5142142" y="2126712"/>
                  <a:pt x="5192876" y="2163660"/>
                  <a:pt x="5204732" y="2244450"/>
                </a:cubicBezTo>
                <a:cubicBezTo>
                  <a:pt x="5210523" y="2283604"/>
                  <a:pt x="5245265" y="2302077"/>
                  <a:pt x="5283866" y="2328272"/>
                </a:cubicBezTo>
                <a:cubicBezTo>
                  <a:pt x="5235890" y="2353641"/>
                  <a:pt x="5203354" y="2406580"/>
                  <a:pt x="5147380" y="2350606"/>
                </a:cubicBezTo>
                <a:cubicBezTo>
                  <a:pt x="5126976" y="2330203"/>
                  <a:pt x="5128904" y="2356121"/>
                  <a:pt x="5126148" y="2363566"/>
                </a:cubicBezTo>
                <a:cubicBezTo>
                  <a:pt x="5119532" y="2381764"/>
                  <a:pt x="5133316" y="2393897"/>
                  <a:pt x="5142417" y="2407682"/>
                </a:cubicBezTo>
                <a:cubicBezTo>
                  <a:pt x="5151240" y="2421470"/>
                  <a:pt x="5161718" y="2436083"/>
                  <a:pt x="5164200" y="2451526"/>
                </a:cubicBezTo>
                <a:cubicBezTo>
                  <a:pt x="5165852" y="2462279"/>
                  <a:pt x="5157858" y="2477994"/>
                  <a:pt x="5149034" y="2485992"/>
                </a:cubicBezTo>
                <a:cubicBezTo>
                  <a:pt x="5102710" y="2528178"/>
                  <a:pt x="5130284" y="2623031"/>
                  <a:pt x="5042601" y="2635164"/>
                </a:cubicBezTo>
                <a:cubicBezTo>
                  <a:pt x="5003171" y="2640677"/>
                  <a:pt x="4984146" y="2675420"/>
                  <a:pt x="4955194" y="2694445"/>
                </a:cubicBezTo>
                <a:cubicBezTo>
                  <a:pt x="4854552" y="2760897"/>
                  <a:pt x="4787272" y="2846375"/>
                  <a:pt x="4756116" y="2963836"/>
                </a:cubicBezTo>
                <a:cubicBezTo>
                  <a:pt x="4747568" y="2996372"/>
                  <a:pt x="4714754" y="3022569"/>
                  <a:pt x="4693523" y="3051244"/>
                </a:cubicBezTo>
                <a:cubicBezTo>
                  <a:pt x="4703726" y="3072199"/>
                  <a:pt x="4759424" y="3026979"/>
                  <a:pt x="4739848" y="3082125"/>
                </a:cubicBezTo>
                <a:cubicBezTo>
                  <a:pt x="4724958" y="3123486"/>
                  <a:pt x="4686906" y="3149129"/>
                  <a:pt x="4651060" y="3173670"/>
                </a:cubicBezTo>
                <a:cubicBezTo>
                  <a:pt x="4610252" y="3201518"/>
                  <a:pt x="4565032" y="3223852"/>
                  <a:pt x="4546556" y="3275413"/>
                </a:cubicBezTo>
                <a:cubicBezTo>
                  <a:pt x="4542697" y="3286444"/>
                  <a:pt x="4530288" y="3298024"/>
                  <a:pt x="4519261" y="3302437"/>
                </a:cubicBezTo>
                <a:cubicBezTo>
                  <a:pt x="3944081" y="4209875"/>
                  <a:pt x="2528194" y="4215939"/>
                  <a:pt x="2364961" y="4209597"/>
                </a:cubicBezTo>
                <a:cubicBezTo>
                  <a:pt x="2167260" y="4201602"/>
                  <a:pt x="1980313" y="4145627"/>
                  <a:pt x="1796951" y="4075867"/>
                </a:cubicBezTo>
                <a:cubicBezTo>
                  <a:pt x="1719469" y="4046365"/>
                  <a:pt x="1647505" y="4004453"/>
                  <a:pt x="1572227" y="3971917"/>
                </a:cubicBezTo>
                <a:cubicBezTo>
                  <a:pt x="1468277" y="3926971"/>
                  <a:pt x="1388040" y="3841219"/>
                  <a:pt x="1284364" y="3805097"/>
                </a:cubicBezTo>
                <a:cubicBezTo>
                  <a:pt x="1177655" y="3767873"/>
                  <a:pt x="1086388" y="3699767"/>
                  <a:pt x="976645" y="3670815"/>
                </a:cubicBezTo>
                <a:cubicBezTo>
                  <a:pt x="918742" y="3655375"/>
                  <a:pt x="862768" y="3627527"/>
                  <a:pt x="871866" y="3547839"/>
                </a:cubicBezTo>
                <a:cubicBezTo>
                  <a:pt x="874349" y="3525228"/>
                  <a:pt x="859184" y="3506755"/>
                  <a:pt x="835195" y="3513373"/>
                </a:cubicBezTo>
                <a:cubicBezTo>
                  <a:pt x="789424" y="3525780"/>
                  <a:pt x="768744" y="3492967"/>
                  <a:pt x="743375" y="3468427"/>
                </a:cubicBezTo>
                <a:cubicBezTo>
                  <a:pt x="698156" y="3424863"/>
                  <a:pt x="655142" y="3378540"/>
                  <a:pt x="583175" y="3371370"/>
                </a:cubicBezTo>
                <a:cubicBezTo>
                  <a:pt x="596961" y="3337178"/>
                  <a:pt x="620399" y="3342142"/>
                  <a:pt x="641906" y="3349311"/>
                </a:cubicBezTo>
                <a:cubicBezTo>
                  <a:pt x="698432" y="3368062"/>
                  <a:pt x="754405" y="3389293"/>
                  <a:pt x="810930" y="3408042"/>
                </a:cubicBezTo>
                <a:cubicBezTo>
                  <a:pt x="847878" y="3420175"/>
                  <a:pt x="884551" y="3437271"/>
                  <a:pt x="933908" y="3423758"/>
                </a:cubicBezTo>
                <a:cubicBezTo>
                  <a:pt x="891445" y="3354826"/>
                  <a:pt x="819202" y="3342418"/>
                  <a:pt x="760747" y="3321187"/>
                </a:cubicBezTo>
                <a:cubicBezTo>
                  <a:pt x="687678" y="3294441"/>
                  <a:pt x="644664" y="3243980"/>
                  <a:pt x="593101" y="3187731"/>
                </a:cubicBezTo>
                <a:cubicBezTo>
                  <a:pt x="646869" y="3174220"/>
                  <a:pt x="680233" y="3215581"/>
                  <a:pt x="722419" y="3213374"/>
                </a:cubicBezTo>
                <a:cubicBezTo>
                  <a:pt x="724627" y="3206207"/>
                  <a:pt x="728486" y="3195729"/>
                  <a:pt x="727934" y="3195451"/>
                </a:cubicBezTo>
                <a:cubicBezTo>
                  <a:pt x="659002" y="3164570"/>
                  <a:pt x="626741" y="3106666"/>
                  <a:pt x="615987" y="3036630"/>
                </a:cubicBezTo>
                <a:cubicBezTo>
                  <a:pt x="610473" y="3000510"/>
                  <a:pt x="585381" y="2989205"/>
                  <a:pt x="560564" y="2972660"/>
                </a:cubicBezTo>
                <a:cubicBezTo>
                  <a:pt x="473984" y="2913930"/>
                  <a:pt x="382441" y="2860713"/>
                  <a:pt x="311302" y="2779924"/>
                </a:cubicBezTo>
                <a:cubicBezTo>
                  <a:pt x="393471" y="2790677"/>
                  <a:pt x="459371" y="2843341"/>
                  <a:pt x="547882" y="2865952"/>
                </a:cubicBezTo>
                <a:cubicBezTo>
                  <a:pt x="477570" y="2777166"/>
                  <a:pt x="386577" y="2732222"/>
                  <a:pt x="303582" y="2678453"/>
                </a:cubicBezTo>
                <a:cubicBezTo>
                  <a:pt x="265806" y="2653913"/>
                  <a:pt x="230790" y="2622479"/>
                  <a:pt x="185016" y="2609244"/>
                </a:cubicBezTo>
                <a:cubicBezTo>
                  <a:pt x="168748" y="2604556"/>
                  <a:pt x="142002" y="2594630"/>
                  <a:pt x="154963" y="2568435"/>
                </a:cubicBezTo>
                <a:cubicBezTo>
                  <a:pt x="165990" y="2546654"/>
                  <a:pt x="187773" y="2553269"/>
                  <a:pt x="207627" y="2559612"/>
                </a:cubicBezTo>
                <a:cubicBezTo>
                  <a:pt x="255328" y="2575330"/>
                  <a:pt x="304685" y="2575604"/>
                  <a:pt x="369207" y="2575330"/>
                </a:cubicBezTo>
                <a:cubicBezTo>
                  <a:pt x="315163" y="2503363"/>
                  <a:pt x="216174" y="2524871"/>
                  <a:pt x="169852" y="2449319"/>
                </a:cubicBezTo>
                <a:cubicBezTo>
                  <a:pt x="227755" y="2436083"/>
                  <a:pt x="272424" y="2463381"/>
                  <a:pt x="319299" y="2468619"/>
                </a:cubicBezTo>
                <a:cubicBezTo>
                  <a:pt x="361761" y="2473307"/>
                  <a:pt x="372239" y="2460624"/>
                  <a:pt x="362313" y="2418988"/>
                </a:cubicBezTo>
                <a:cubicBezTo>
                  <a:pt x="346873" y="2354190"/>
                  <a:pt x="370034" y="2321102"/>
                  <a:pt x="431798" y="2338750"/>
                </a:cubicBezTo>
                <a:cubicBezTo>
                  <a:pt x="489149" y="2355293"/>
                  <a:pt x="495215" y="2331030"/>
                  <a:pt x="479775" y="2294082"/>
                </a:cubicBezTo>
                <a:cubicBezTo>
                  <a:pt x="457716" y="2240315"/>
                  <a:pt x="482807" y="2198678"/>
                  <a:pt x="499903" y="2153458"/>
                </a:cubicBezTo>
                <a:cubicBezTo>
                  <a:pt x="526099" y="2084525"/>
                  <a:pt x="515069" y="2050885"/>
                  <a:pt x="458544" y="1999599"/>
                </a:cubicBezTo>
                <a:cubicBezTo>
                  <a:pt x="426835" y="1970921"/>
                  <a:pt x="392645" y="1946658"/>
                  <a:pt x="346596" y="1921843"/>
                </a:cubicBezTo>
                <a:cubicBezTo>
                  <a:pt x="452753" y="1908331"/>
                  <a:pt x="341358" y="1862836"/>
                  <a:pt x="378857" y="1834435"/>
                </a:cubicBezTo>
                <a:cubicBezTo>
                  <a:pt x="453856" y="1822854"/>
                  <a:pt x="515069" y="1913294"/>
                  <a:pt x="617091" y="1887376"/>
                </a:cubicBezTo>
                <a:cubicBezTo>
                  <a:pt x="491080" y="1809066"/>
                  <a:pt x="351835" y="1783423"/>
                  <a:pt x="260568" y="1679198"/>
                </a:cubicBezTo>
                <a:cubicBezTo>
                  <a:pt x="281523" y="1655484"/>
                  <a:pt x="302479" y="1677543"/>
                  <a:pt x="320402" y="1668720"/>
                </a:cubicBezTo>
                <a:cubicBezTo>
                  <a:pt x="319850" y="1663205"/>
                  <a:pt x="321230" y="1654932"/>
                  <a:pt x="317920" y="1652452"/>
                </a:cubicBezTo>
                <a:cubicBezTo>
                  <a:pt x="249815" y="1595650"/>
                  <a:pt x="248711" y="1594273"/>
                  <a:pt x="321779" y="1552359"/>
                </a:cubicBezTo>
                <a:cubicBezTo>
                  <a:pt x="347424" y="1537746"/>
                  <a:pt x="345218" y="1524786"/>
                  <a:pt x="331707" y="1506313"/>
                </a:cubicBezTo>
                <a:cubicBezTo>
                  <a:pt x="322055" y="1493353"/>
                  <a:pt x="310475" y="1481772"/>
                  <a:pt x="315990" y="1453371"/>
                </a:cubicBezTo>
                <a:cubicBezTo>
                  <a:pt x="355971" y="1489769"/>
                  <a:pt x="549259" y="1477912"/>
                  <a:pt x="583450" y="1474052"/>
                </a:cubicBezTo>
                <a:cubicBezTo>
                  <a:pt x="621777" y="1469917"/>
                  <a:pt x="659553" y="1452269"/>
                  <a:pt x="699809" y="1461919"/>
                </a:cubicBezTo>
                <a:cubicBezTo>
                  <a:pt x="732070" y="1469641"/>
                  <a:pt x="881516" y="1544364"/>
                  <a:pt x="902750" y="1458612"/>
                </a:cubicBezTo>
                <a:cubicBezTo>
                  <a:pt x="903853" y="1454475"/>
                  <a:pt x="964237" y="1464127"/>
                  <a:pt x="996774" y="1468814"/>
                </a:cubicBezTo>
                <a:cubicBezTo>
                  <a:pt x="1025451" y="1472674"/>
                  <a:pt x="1057712" y="1489769"/>
                  <a:pt x="1077012" y="1455578"/>
                </a:cubicBezTo>
                <a:cubicBezTo>
                  <a:pt x="1088317" y="1435450"/>
                  <a:pt x="1041719" y="1396571"/>
                  <a:pt x="1000083" y="1393262"/>
                </a:cubicBezTo>
                <a:cubicBezTo>
                  <a:pt x="963961" y="1390229"/>
                  <a:pt x="926186" y="1385817"/>
                  <a:pt x="891720" y="1394089"/>
                </a:cubicBezTo>
                <a:cubicBezTo>
                  <a:pt x="849258" y="1404017"/>
                  <a:pt x="826372" y="1388024"/>
                  <a:pt x="814515" y="1353557"/>
                </a:cubicBezTo>
                <a:cubicBezTo>
                  <a:pt x="801280" y="1315506"/>
                  <a:pt x="775911" y="1297858"/>
                  <a:pt x="740895" y="1280211"/>
                </a:cubicBezTo>
                <a:cubicBezTo>
                  <a:pt x="655967" y="1237474"/>
                  <a:pt x="574352" y="1188118"/>
                  <a:pt x="481154" y="1163301"/>
                </a:cubicBezTo>
                <a:cubicBezTo>
                  <a:pt x="462679" y="1158337"/>
                  <a:pt x="442276" y="1151719"/>
                  <a:pt x="433728" y="1118909"/>
                </a:cubicBezTo>
                <a:cubicBezTo>
                  <a:pt x="686023" y="1167987"/>
                  <a:pt x="915984" y="1295929"/>
                  <a:pt x="1176276" y="1288484"/>
                </a:cubicBezTo>
                <a:cubicBezTo>
                  <a:pt x="1105137" y="1247950"/>
                  <a:pt x="1022694" y="1245745"/>
                  <a:pt x="946867" y="1217344"/>
                </a:cubicBezTo>
                <a:cubicBezTo>
                  <a:pt x="1000635" y="1196113"/>
                  <a:pt x="1051094" y="1218172"/>
                  <a:pt x="1102104" y="1230304"/>
                </a:cubicBezTo>
                <a:cubicBezTo>
                  <a:pt x="1144843" y="1240230"/>
                  <a:pt x="1183446" y="1241885"/>
                  <a:pt x="1188133" y="1182603"/>
                </a:cubicBezTo>
                <a:cubicBezTo>
                  <a:pt x="1186478" y="1178742"/>
                  <a:pt x="1186754" y="1173780"/>
                  <a:pt x="1187030" y="1169092"/>
                </a:cubicBezTo>
                <a:cubicBezTo>
                  <a:pt x="1172690" y="1144552"/>
                  <a:pt x="1150358" y="1131868"/>
                  <a:pt x="1123887" y="1124698"/>
                </a:cubicBezTo>
                <a:cubicBezTo>
                  <a:pt x="1107894" y="1120286"/>
                  <a:pt x="1086663" y="1113668"/>
                  <a:pt x="1086938" y="1096023"/>
                </a:cubicBezTo>
                <a:cubicBezTo>
                  <a:pt x="1087765" y="1030674"/>
                  <a:pt x="1036756" y="1011647"/>
                  <a:pt x="985744" y="992622"/>
                </a:cubicBezTo>
                <a:cubicBezTo>
                  <a:pt x="1014145" y="960086"/>
                  <a:pt x="1036479" y="984074"/>
                  <a:pt x="1057987" y="981594"/>
                </a:cubicBezTo>
                <a:cubicBezTo>
                  <a:pt x="1072049" y="979939"/>
                  <a:pt x="1084733" y="976906"/>
                  <a:pt x="1084733" y="960086"/>
                </a:cubicBezTo>
                <a:cubicBezTo>
                  <a:pt x="1085008" y="946023"/>
                  <a:pt x="1078390" y="930030"/>
                  <a:pt x="1064605" y="929756"/>
                </a:cubicBezTo>
                <a:cubicBezTo>
                  <a:pt x="978300" y="927273"/>
                  <a:pt x="930599" y="836833"/>
                  <a:pt x="840985" y="836558"/>
                </a:cubicBezTo>
                <a:cubicBezTo>
                  <a:pt x="787493" y="836558"/>
                  <a:pt x="868834" y="785547"/>
                  <a:pt x="823615" y="764315"/>
                </a:cubicBezTo>
                <a:cubicBezTo>
                  <a:pt x="813687" y="759628"/>
                  <a:pt x="849533" y="752460"/>
                  <a:pt x="865526" y="753562"/>
                </a:cubicBezTo>
                <a:cubicBezTo>
                  <a:pt x="881242" y="754665"/>
                  <a:pt x="895304" y="768175"/>
                  <a:pt x="914331" y="758525"/>
                </a:cubicBezTo>
                <a:cubicBezTo>
                  <a:pt x="924808" y="724059"/>
                  <a:pt x="897787" y="711375"/>
                  <a:pt x="875452" y="701724"/>
                </a:cubicBezTo>
                <a:cubicBezTo>
                  <a:pt x="823889" y="679390"/>
                  <a:pt x="773706" y="652369"/>
                  <a:pt x="717181" y="644371"/>
                </a:cubicBezTo>
                <a:cubicBezTo>
                  <a:pt x="697053" y="641614"/>
                  <a:pt x="746133" y="604666"/>
                  <a:pt x="755783" y="591707"/>
                </a:cubicBezTo>
                <a:cubicBezTo>
                  <a:pt x="528304" y="455496"/>
                  <a:pt x="254778" y="462388"/>
                  <a:pt x="0" y="352370"/>
                </a:cubicBezTo>
                <a:cubicBezTo>
                  <a:pt x="56250" y="330864"/>
                  <a:pt x="97610" y="346580"/>
                  <a:pt x="135937" y="349889"/>
                </a:cubicBezTo>
                <a:cubicBezTo>
                  <a:pt x="231615" y="358160"/>
                  <a:pt x="326193" y="375256"/>
                  <a:pt x="421595" y="385458"/>
                </a:cubicBezTo>
                <a:cubicBezTo>
                  <a:pt x="468469" y="390421"/>
                  <a:pt x="512035" y="409172"/>
                  <a:pt x="564424" y="379393"/>
                </a:cubicBezTo>
                <a:cubicBezTo>
                  <a:pt x="599443" y="359540"/>
                  <a:pt x="655418" y="381046"/>
                  <a:pt x="698432" y="398694"/>
                </a:cubicBezTo>
                <a:cubicBezTo>
                  <a:pt x="734000" y="413307"/>
                  <a:pt x="767916" y="417167"/>
                  <a:pt x="815067" y="398694"/>
                </a:cubicBezTo>
                <a:cubicBezTo>
                  <a:pt x="772328" y="387389"/>
                  <a:pt x="739515" y="377463"/>
                  <a:pt x="705876" y="370568"/>
                </a:cubicBezTo>
                <a:cubicBezTo>
                  <a:pt x="679130" y="365055"/>
                  <a:pt x="742825" y="342719"/>
                  <a:pt x="775360" y="345477"/>
                </a:cubicBezTo>
                <a:cubicBezTo>
                  <a:pt x="820857" y="349337"/>
                  <a:pt x="795214" y="335000"/>
                  <a:pt x="787493" y="315146"/>
                </a:cubicBezTo>
                <a:cubicBezTo>
                  <a:pt x="779221" y="293915"/>
                  <a:pt x="803761" y="287298"/>
                  <a:pt x="819202" y="291709"/>
                </a:cubicBezTo>
                <a:cubicBezTo>
                  <a:pt x="878484" y="309081"/>
                  <a:pt x="937491" y="278474"/>
                  <a:pt x="998705" y="303291"/>
                </a:cubicBezTo>
                <a:cubicBezTo>
                  <a:pt x="983263" y="242077"/>
                  <a:pt x="949899" y="215331"/>
                  <a:pt x="880139" y="206783"/>
                </a:cubicBezTo>
                <a:cubicBezTo>
                  <a:pt x="853944" y="203475"/>
                  <a:pt x="826647" y="208438"/>
                  <a:pt x="804037" y="190790"/>
                </a:cubicBezTo>
                <a:cubicBezTo>
                  <a:pt x="791076" y="180590"/>
                  <a:pt x="776463" y="168457"/>
                  <a:pt x="786666" y="149707"/>
                </a:cubicBezTo>
                <a:cubicBezTo>
                  <a:pt x="793834" y="136471"/>
                  <a:pt x="809276" y="136471"/>
                  <a:pt x="821960" y="140884"/>
                </a:cubicBezTo>
                <a:cubicBezTo>
                  <a:pt x="878761" y="160461"/>
                  <a:pt x="938043" y="167630"/>
                  <a:pt x="997325" y="174800"/>
                </a:cubicBezTo>
                <a:cubicBezTo>
                  <a:pt x="1006426" y="175902"/>
                  <a:pt x="1016626" y="179487"/>
                  <a:pt x="1026829" y="161287"/>
                </a:cubicBezTo>
                <a:cubicBezTo>
                  <a:pt x="915984" y="131783"/>
                  <a:pt x="810655" y="89872"/>
                  <a:pt x="696777" y="73604"/>
                </a:cubicBezTo>
                <a:cubicBezTo>
                  <a:pt x="698432" y="65884"/>
                  <a:pt x="700086" y="58164"/>
                  <a:pt x="701741" y="50444"/>
                </a:cubicBezTo>
                <a:cubicBezTo>
                  <a:pt x="790801" y="61471"/>
                  <a:pt x="879864" y="72501"/>
                  <a:pt x="992362" y="86289"/>
                </a:cubicBezTo>
                <a:cubicBezTo>
                  <a:pt x="923153" y="42446"/>
                  <a:pt x="857805" y="57060"/>
                  <a:pt x="806519" y="18183"/>
                </a:cubicBezTo>
                <a:cubicBezTo>
                  <a:pt x="816170" y="3431"/>
                  <a:pt x="827820" y="-292"/>
                  <a:pt x="839883" y="18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4399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391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Meiryo</vt:lpstr>
      <vt:lpstr>Arial</vt:lpstr>
      <vt:lpstr>Calibri</vt:lpstr>
      <vt:lpstr>Calibri Light</vt:lpstr>
      <vt:lpstr>Candara</vt:lpstr>
      <vt:lpstr>Office Theme</vt:lpstr>
      <vt:lpstr>Welcome to Film Studies!</vt:lpstr>
      <vt:lpstr>Task – Intro to Film: Part 1</vt:lpstr>
      <vt:lpstr>PowerPoint Presentation</vt:lpstr>
      <vt:lpstr>Task – Old Hollywood vs. New Hollywood</vt:lpstr>
      <vt:lpstr>Task – Nicholas Ray</vt:lpstr>
      <vt:lpstr>Task – John Hughes</vt:lpstr>
      <vt:lpstr>PowerPoint Presentation</vt:lpstr>
    </vt:vector>
  </TitlesOfParts>
  <Company>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Film Studies!</dc:title>
  <dc:creator>Ben Smith (English)</dc:creator>
  <cp:lastModifiedBy>Ben Smith (English)</cp:lastModifiedBy>
  <cp:revision>5</cp:revision>
  <dcterms:created xsi:type="dcterms:W3CDTF">2023-06-30T11:26:50Z</dcterms:created>
  <dcterms:modified xsi:type="dcterms:W3CDTF">2023-06-30T12:07:41Z</dcterms:modified>
</cp:coreProperties>
</file>