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8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EB580-E9E3-7DFE-9C8F-0F53856B76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545A5D-4155-3232-7708-AB2CE8F939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15034-B115-6C5B-0D70-23C31A109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2703-C3A6-41B4-92F0-80CC7E9FC195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1BC1D-837D-53AC-243C-3DE2C9B1E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613ED-738A-5CC1-D7AC-1974851F9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FABA3-8B29-4B39-952F-7C40810EB2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066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B01A0-3DAF-3558-2AE2-107DA0665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BC9CDF-E45C-7133-1777-CEEFBA1DAF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BF6D1-CED8-3942-2AE0-2ED396A57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2703-C3A6-41B4-92F0-80CC7E9FC195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A53D3-2612-80BB-4603-46213CE7A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94400-27C6-A4CE-FE9A-80EDA7ADB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FABA3-8B29-4B39-952F-7C40810EB2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444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C62F29-76F8-FB54-E77D-D9076C8113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78DFCB-1E61-B925-D8F0-5C96004EC5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0A827-11E3-8966-7CB3-2E779E857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2703-C3A6-41B4-92F0-80CC7E9FC195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DA704-F1A5-B2B9-2253-EB6767AE2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5340A-4725-D3B1-3591-4A69EFB03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FABA3-8B29-4B39-952F-7C40810EB2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093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CE1E7D9-B2FA-F53D-2CA1-8848DE685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1" y="-9235"/>
            <a:ext cx="11087100" cy="877454"/>
          </a:xfrm>
          <a:solidFill>
            <a:srgbClr val="FFC000"/>
          </a:solidFill>
        </p:spPr>
        <p:txBody>
          <a:bodyPr/>
          <a:lstStyle>
            <a:lvl1pPr algn="ctr"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CC40DA6-A232-5EE4-880C-B6AB91174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062182"/>
            <a:ext cx="10991850" cy="5691043"/>
          </a:xfrm>
        </p:spPr>
        <p:txBody>
          <a:bodyPr>
            <a:normAutofit/>
          </a:bodyPr>
          <a:lstStyle>
            <a:lvl1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2" descr="H:\AHT\DownMarket logo CMYK.jpg">
            <a:extLst>
              <a:ext uri="{FF2B5EF4-FFF2-40B4-BE49-F238E27FC236}">
                <a16:creationId xmlns:a16="http://schemas.microsoft.com/office/drawing/2014/main" id="{6AA98106-28CC-ECE1-2C30-7B27C097486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4" t="14194" r="14043" b="9419"/>
          <a:stretch/>
        </p:blipFill>
        <p:spPr bwMode="auto">
          <a:xfrm>
            <a:off x="43761" y="18632"/>
            <a:ext cx="848908" cy="129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31AED5D-34B2-498B-B601-5F691CB66364}"/>
              </a:ext>
            </a:extLst>
          </p:cNvPr>
          <p:cNvSpPr/>
          <p:nvPr userDrawn="1"/>
        </p:nvSpPr>
        <p:spPr>
          <a:xfrm>
            <a:off x="445591" y="4178141"/>
            <a:ext cx="266700" cy="2700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27B0EA-2FC8-354E-A712-134F8BE8535C}"/>
              </a:ext>
            </a:extLst>
          </p:cNvPr>
          <p:cNvSpPr/>
          <p:nvPr userDrawn="1"/>
        </p:nvSpPr>
        <p:spPr>
          <a:xfrm>
            <a:off x="77876" y="4178141"/>
            <a:ext cx="171450" cy="2700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238A8F-74BD-0C63-70F4-25BA5B69F9CF}"/>
              </a:ext>
            </a:extLst>
          </p:cNvPr>
          <p:cNvSpPr/>
          <p:nvPr userDrawn="1"/>
        </p:nvSpPr>
        <p:spPr>
          <a:xfrm>
            <a:off x="306476" y="4178141"/>
            <a:ext cx="72000" cy="270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77B27C-8B42-EB0F-9092-9F74584CD16C}"/>
              </a:ext>
            </a:extLst>
          </p:cNvPr>
          <p:cNvSpPr/>
          <p:nvPr userDrawn="1"/>
        </p:nvSpPr>
        <p:spPr>
          <a:xfrm>
            <a:off x="799676" y="4178141"/>
            <a:ext cx="72000" cy="270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94D626F2-CEA3-8D66-C2DD-00143C8B3F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5887" b="-886"/>
          <a:stretch/>
        </p:blipFill>
        <p:spPr>
          <a:xfrm>
            <a:off x="176352" y="3476206"/>
            <a:ext cx="704426" cy="6643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1D264AB-C69E-8245-FE2E-385A5AD177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6" t="36893" r="44057" b="36784"/>
          <a:stretch/>
        </p:blipFill>
        <p:spPr>
          <a:xfrm>
            <a:off x="-1471" y="2187314"/>
            <a:ext cx="894140" cy="417905"/>
          </a:xfrm>
          <a:prstGeom prst="rect">
            <a:avLst/>
          </a:prstGeom>
          <a:noFill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726115-461B-7152-7D42-FA22BF3EF3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24" t="28375" r="15849" b="28567"/>
          <a:stretch/>
        </p:blipFill>
        <p:spPr>
          <a:xfrm>
            <a:off x="43761" y="1307524"/>
            <a:ext cx="889644" cy="969494"/>
          </a:xfrm>
          <a:prstGeom prst="rect">
            <a:avLst/>
          </a:prstGeom>
        </p:spPr>
      </p:pic>
      <p:pic>
        <p:nvPicPr>
          <p:cNvPr id="16" name="Picture 15" descr="\\dma-fs-staff01\users$\MED\AHT\Images of DMA\House Logos\5 Houses\DMA DNA 5-B - trans.png">
            <a:extLst>
              <a:ext uri="{FF2B5EF4-FFF2-40B4-BE49-F238E27FC236}">
                <a16:creationId xmlns:a16="http://schemas.microsoft.com/office/drawing/2014/main" id="{6C5366E1-6200-19B1-2290-77A946424076}"/>
              </a:ext>
            </a:extLst>
          </p:cNvPr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9" y="2631519"/>
            <a:ext cx="811232" cy="8068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3509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1941A-C22C-CEB2-10E3-F9BE257FE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2219D-EC4D-1DEC-76FA-B53EE0046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E4C87-7732-B0AB-1E83-7EA625F83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2703-C3A6-41B4-92F0-80CC7E9FC195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111CB-EAE8-D2F4-0749-A4D2388E2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1091B8-F8B0-5C08-E4C1-578BAC804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FABA3-8B29-4B39-952F-7C40810EB2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964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2ADA4-D3F0-1140-BFCD-2CD350E6C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F8DCEB-592E-D80D-8371-EBBA50102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093A51-C620-79EA-6F50-F1F586622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2703-C3A6-41B4-92F0-80CC7E9FC195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D85D0-8912-8600-8F5D-686A25F7D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17307-5F68-8589-F0DF-7DAD7B2A4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FABA3-8B29-4B39-952F-7C40810EB2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355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4D9D7-8B14-A834-8C34-EC051E37F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A20E0-D6EE-6696-9912-B0DB5DB63D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88F0E-9D3E-9451-2535-72428B95F9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DBF9DC-FE28-023D-3BA6-0B624CBBA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2703-C3A6-41B4-92F0-80CC7E9FC195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86C00F-888C-6A8B-D79B-9F3C5B189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194AB6-AD35-FFD9-D4C7-AA9E80F99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FABA3-8B29-4B39-952F-7C40810EB2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880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9815C-79A5-20EA-2667-1C06EE5B3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80EDB-4443-CAA1-D203-59D25AA1D7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07BD2F-9D52-3CF0-2ACA-058062CD7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BE4363-BCD5-A8A0-A0AA-22D4F132BA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1003-D30B-5CAF-7B2A-A5689B6F6F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386B32-1F53-3BAE-8FF9-9207119FF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2703-C3A6-41B4-92F0-80CC7E9FC195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F5A5F9-F4D7-CBCE-E14B-0C596AF9A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433076-F95B-74E1-14D0-DBEB31BA2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FABA3-8B29-4B39-952F-7C40810EB2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14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F33A3-5F9E-8E4F-85EE-CDAC0E248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51270E-3305-CA72-7313-72494CFBB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2703-C3A6-41B4-92F0-80CC7E9FC195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0F4BC7-8CE7-C0FA-62F3-052AFA4F5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7A5B68-2CC8-7910-EB01-063832D2A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FABA3-8B29-4B39-952F-7C40810EB2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24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B37B70-2399-642F-427B-7F5F114A5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2703-C3A6-41B4-92F0-80CC7E9FC195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C74C27-96B7-A4C4-3BCB-520FB0D08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66CB38-6458-8C1D-02D5-5733C7EB1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FABA3-8B29-4B39-952F-7C40810EB2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689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A855A-41D2-5789-465B-33D045A4A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73218-002C-CA5C-07F9-DDEC88497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EBF1FC-7396-AAE5-D20A-FD5FE42040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933B07-EBE9-884C-961E-D57EA73C4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2703-C3A6-41B4-92F0-80CC7E9FC195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42A4B1-E551-363F-965C-59DF62EE7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58B619-366F-A606-AECA-C68B58DEE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FABA3-8B29-4B39-952F-7C40810EB2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067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44A95-493A-4DFE-BFBE-2CE528DA4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2102B7-3224-5207-8B5E-AA8513A6A5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215658-2609-C78B-76DB-D0BBC6FA91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2B5DA5-51C0-D661-7E94-6544E5839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2703-C3A6-41B4-92F0-80CC7E9FC195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0D3519-A8BC-8536-BD0C-DD0BD6D8B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DC53BA-1CCE-2310-4DCD-C927C2144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FABA3-8B29-4B39-952F-7C40810EB2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146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0808FD-124F-7E2C-313E-24E537F37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F3E7D7-7F66-6AB5-4B5E-60311169CF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DB201-EC02-6E60-F322-86348A4A11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672703-C3A6-41B4-92F0-80CC7E9FC195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DFBE44-E297-0A50-631F-B2F2C0E4B1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CA12C-7F21-2B96-293F-36B34C6BAF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CFABA3-8B29-4B39-952F-7C40810EB2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220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www.bbc.co.uk/bitesize/topics/zqvb7v4" TargetMode="External"/><Relationship Id="rId7" Type="http://schemas.microsoft.com/office/2007/relationships/hdphoto" Target="../media/hdphoto1.wdp"/><Relationship Id="rId2" Type="http://schemas.openxmlformats.org/officeDocument/2006/relationships/hyperlink" Target="https://www.bbc.co.uk/bitesize/guides/z6j6fg8/revision/2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microsoft.com/office/2007/relationships/hdphoto" Target="../media/hdphoto3.wdp"/><Relationship Id="rId5" Type="http://schemas.openxmlformats.org/officeDocument/2006/relationships/hyperlink" Target="https://onehome.org.uk/campaign/campaigns/coast/" TargetMode="External"/><Relationship Id="rId10" Type="http://schemas.openxmlformats.org/officeDocument/2006/relationships/image" Target="../media/image8.png"/><Relationship Id="rId4" Type="http://schemas.openxmlformats.org/officeDocument/2006/relationships/hyperlink" Target="https://www.bbc.co.uk/bitesize/topics/z64kh4j" TargetMode="External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3DC77B-6F1B-4B41-28F5-63328D4CC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68153-F8CD-F26A-ACAA-E70BAD59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1" y="237067"/>
            <a:ext cx="10934699" cy="645629"/>
          </a:xfrm>
          <a:solidFill>
            <a:srgbClr val="4E95D9"/>
          </a:solidFill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Geography Y8 Summer Homework</a:t>
            </a:r>
            <a:endParaRPr lang="en-GB" sz="3600" b="0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BECCF-E629-131E-CD99-69BF925CA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062182"/>
            <a:ext cx="5326712" cy="57556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>
              <a:latin typeface="Tahoma"/>
              <a:ea typeface="Tahoma"/>
              <a:cs typeface="Tahoma"/>
            </a:endParaRPr>
          </a:p>
          <a:p>
            <a:pPr marL="0" indent="0">
              <a:buNone/>
            </a:pPr>
            <a:endParaRPr lang="en-GB" b="1">
              <a:latin typeface="Tahoma"/>
              <a:ea typeface="Tahoma"/>
              <a:cs typeface="Tahoma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BB79F05-D149-C1EF-8383-B6B2F166E77B}"/>
              </a:ext>
            </a:extLst>
          </p:cNvPr>
          <p:cNvGraphicFramePr>
            <a:graphicFrameLocks noGrp="1"/>
          </p:cNvGraphicFramePr>
          <p:nvPr/>
        </p:nvGraphicFramePr>
        <p:xfrm>
          <a:off x="1104900" y="1401062"/>
          <a:ext cx="10907427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5809">
                  <a:extLst>
                    <a:ext uri="{9D8B030D-6E8A-4147-A177-3AD203B41FA5}">
                      <a16:colId xmlns:a16="http://schemas.microsoft.com/office/drawing/2014/main" val="557694950"/>
                    </a:ext>
                  </a:extLst>
                </a:gridCol>
                <a:gridCol w="3635809">
                  <a:extLst>
                    <a:ext uri="{9D8B030D-6E8A-4147-A177-3AD203B41FA5}">
                      <a16:colId xmlns:a16="http://schemas.microsoft.com/office/drawing/2014/main" val="2970548385"/>
                    </a:ext>
                  </a:extLst>
                </a:gridCol>
                <a:gridCol w="3635809">
                  <a:extLst>
                    <a:ext uri="{9D8B030D-6E8A-4147-A177-3AD203B41FA5}">
                      <a16:colId xmlns:a16="http://schemas.microsoft.com/office/drawing/2014/main" val="3744930149"/>
                    </a:ext>
                  </a:extLst>
                </a:gridCol>
              </a:tblGrid>
              <a:tr h="158654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FF0000"/>
                          </a:solidFill>
                          <a:latin typeface="Rockwell Extra Bold" panose="02060903040505020403" pitchFamily="18" charset="0"/>
                        </a:rPr>
                        <a:t>MOVE IT</a:t>
                      </a:r>
                    </a:p>
                    <a:p>
                      <a:pPr algn="ctr"/>
                      <a:r>
                        <a:rPr lang="en-GB" sz="1400" dirty="0">
                          <a:solidFill>
                            <a:sysClr val="windowText" lastClr="000000"/>
                          </a:solidFill>
                        </a:rPr>
                        <a:t>‘Risk and Resilience walk’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rgbClr val="FF0000"/>
                          </a:solidFill>
                          <a:latin typeface="Rockwell Extra Bold" panose="02060903040505020403" pitchFamily="18" charset="0"/>
                        </a:rPr>
                        <a:t>PHOTO IT</a:t>
                      </a:r>
                    </a:p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‘Nature’s power in the UK’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rgbClr val="FF0000"/>
                          </a:solidFill>
                          <a:latin typeface="Rockwell Extra Bold" panose="02060903040505020403" pitchFamily="18" charset="0"/>
                        </a:rPr>
                        <a:t>WRITE IT</a:t>
                      </a:r>
                    </a:p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‘A letter from the future’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619527"/>
                  </a:ext>
                </a:extLst>
              </a:tr>
              <a:tr h="352607">
                <a:tc>
                  <a:txBody>
                    <a:bodyPr/>
                    <a:lstStyle/>
                    <a:p>
                      <a:r>
                        <a:rPr lang="en-GB" sz="1200" dirty="0"/>
                        <a:t>Complete a walk around your local area. During your walk, identify places that could be affected by natural hazards or extreme weather (e.g. flooding, storms, heatwaves, erosion).  Do the following things:</a:t>
                      </a:r>
                    </a:p>
                    <a:p>
                      <a:endParaRPr lang="en-GB" sz="1200" dirty="0"/>
                    </a:p>
                    <a:p>
                      <a:pPr marL="342900" indent="-342900">
                        <a:buAutoNum type="arabicPeriod"/>
                      </a:pPr>
                      <a:r>
                        <a:rPr lang="en-GB" sz="1200" dirty="0"/>
                        <a:t>Draw a simple map showing where you walked. Include a title, north arrow, road names / landmarks, 5 symbols hand drawn sketch map of your route. 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en-GB" sz="1200" dirty="0"/>
                    </a:p>
                    <a:p>
                      <a:pPr marL="342900" indent="-342900">
                        <a:buAutoNum type="arabicPeriod"/>
                      </a:pPr>
                      <a:r>
                        <a:rPr lang="en-GB" sz="1200" dirty="0"/>
                        <a:t>Record 3 locations that could be vulnerable. Write a short description of what is at each site. 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en-GB" sz="1200" dirty="0"/>
                    </a:p>
                    <a:p>
                      <a:pPr marL="342900" indent="-342900">
                        <a:buAutoNum type="arabicPeriod"/>
                      </a:pPr>
                      <a:r>
                        <a:rPr lang="en-GB" sz="1200" dirty="0"/>
                        <a:t>Write a short explanation of what hazard might affect each place and why.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1200" dirty="0"/>
                        <a:t>Take 3 photographs showing how natural processes shape your local environment. For example…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200" dirty="0"/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1200" dirty="0"/>
                        <a:t>A riverbank eroding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1200" dirty="0"/>
                        <a:t>A fallen tree after strong winds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1200" dirty="0"/>
                        <a:t>A beach dune or cliff if you visit the coast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1200" dirty="0"/>
                        <a:t>Flood defences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1200" dirty="0"/>
                        <a:t>Vegetation reclaiming space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endParaRPr lang="en-GB" sz="1200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en-GB" sz="1200" dirty="0"/>
                        <a:t>For each photo, annotate: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GB" sz="1200" dirty="0"/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1200" dirty="0"/>
                        <a:t>What natural process is happening (erosion, deposition, weathering?)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1200" dirty="0"/>
                        <a:t>How this links to a hazard or environment studied this year (hazards, rainforests, coasts). Remember to explain!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Write a short newspaper article set in the year 2050 titled ‘</a:t>
                      </a:r>
                      <a:r>
                        <a:rPr lang="en-GB" sz="1200" i="1" dirty="0"/>
                        <a:t>Britain’s coastline: A New Era’.  </a:t>
                      </a:r>
                      <a:r>
                        <a:rPr lang="en-GB" sz="1200" i="0" dirty="0"/>
                        <a:t>In your article, do the following: </a:t>
                      </a:r>
                    </a:p>
                    <a:p>
                      <a:endParaRPr lang="en-GB" sz="1200" i="0" dirty="0"/>
                    </a:p>
                    <a:p>
                      <a:r>
                        <a:rPr lang="en-GB" sz="1200" i="0" dirty="0"/>
                        <a:t>Describe… </a:t>
                      </a:r>
                      <a:endParaRPr lang="en-GB" sz="1200" dirty="0"/>
                    </a:p>
                    <a:p>
                      <a:pPr marL="342900" indent="-342900">
                        <a:buAutoNum type="arabicPeriod"/>
                      </a:pPr>
                      <a:r>
                        <a:rPr lang="en-GB" sz="1200" dirty="0"/>
                        <a:t>How erosion, storms or rising sea levels have changed a UK coastal town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en-GB" sz="1200" dirty="0"/>
                    </a:p>
                    <a:p>
                      <a:pPr marL="342900" indent="-342900">
                        <a:buAutoNum type="arabicPeriod"/>
                      </a:pPr>
                      <a:r>
                        <a:rPr lang="en-GB" sz="1200" dirty="0"/>
                        <a:t>How people have adapted (sea walls, managed retreat, dune restoration etc.)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en-GB" sz="1200" dirty="0"/>
                    </a:p>
                    <a:p>
                      <a:pPr marL="342900" indent="-342900">
                        <a:buAutoNum type="arabicPeriod"/>
                      </a:pPr>
                      <a:r>
                        <a:rPr lang="en-GB" sz="1200" dirty="0"/>
                        <a:t>What the coastline looks and feels like in 2050. 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en-GB" dirty="0"/>
                    </a:p>
                    <a:p>
                      <a:pPr marL="342900" indent="-342900">
                        <a:buAutoNum type="arabicPeriod"/>
                      </a:pP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5903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9399DB6D-64A0-5905-CD2C-C43A80C84E52}"/>
              </a:ext>
            </a:extLst>
          </p:cNvPr>
          <p:cNvSpPr txBox="1"/>
          <p:nvPr/>
        </p:nvSpPr>
        <p:spPr>
          <a:xfrm>
            <a:off x="1104900" y="5077052"/>
            <a:ext cx="1090742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Resources: </a:t>
            </a:r>
            <a:r>
              <a:rPr lang="en-GB" sz="1400" dirty="0"/>
              <a:t>Present all work created using a </a:t>
            </a:r>
            <a:r>
              <a:rPr lang="en-GB" sz="1400" dirty="0" err="1"/>
              <a:t>powerpoint</a:t>
            </a:r>
            <a:r>
              <a:rPr lang="en-GB" sz="1400" dirty="0"/>
              <a:t> presentation on your </a:t>
            </a:r>
            <a:r>
              <a:rPr lang="en-GB" sz="1400" dirty="0" err="1"/>
              <a:t>ipad</a:t>
            </a:r>
            <a:r>
              <a:rPr lang="en-GB" sz="1400" dirty="0"/>
              <a:t>. If you have drawn or made anything, photograph your work and present the photograph on your </a:t>
            </a:r>
            <a:r>
              <a:rPr lang="en-GB" sz="1400" dirty="0" err="1"/>
              <a:t>powerpoint</a:t>
            </a:r>
            <a:r>
              <a:rPr lang="en-GB" sz="1400" dirty="0"/>
              <a:t>. </a:t>
            </a:r>
            <a:endParaRPr lang="en-GB" sz="1400" b="1" dirty="0"/>
          </a:p>
          <a:p>
            <a:endParaRPr lang="en-GB" sz="1400" b="1" dirty="0"/>
          </a:p>
          <a:p>
            <a:r>
              <a:rPr lang="en-GB" sz="1400" b="1" dirty="0"/>
              <a:t>Where to find support: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hlinkClick r:id="rId2"/>
              </a:rPr>
              <a:t>Maps and symbols - OS map skills - KS3 Geography (Environment and society) Revision - BBC Bitesize</a:t>
            </a:r>
            <a:r>
              <a:rPr lang="en-GB" sz="120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hlinkClick r:id="rId3"/>
              </a:rPr>
              <a:t>Living with the physical environment - GCSE Geography - BBC Bitesize</a:t>
            </a:r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hlinkClick r:id="rId4"/>
              </a:rPr>
              <a:t>Challenges in the human environment - GCSE Geography - BBC Bitesize</a:t>
            </a:r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hlinkClick r:id="rId5"/>
              </a:rPr>
              <a:t>Collapsing cliffs: English seaside communities under threat from climate change | One Home</a:t>
            </a:r>
            <a:endParaRPr lang="en-GB" sz="1200" b="1" dirty="0"/>
          </a:p>
          <a:p>
            <a:endParaRPr lang="en-GB" sz="1400" b="1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B23BE20-D7E7-DCA6-30D6-4DB43667587F}"/>
              </a:ext>
            </a:extLst>
          </p:cNvPr>
          <p:cNvGrpSpPr/>
          <p:nvPr/>
        </p:nvGrpSpPr>
        <p:grpSpPr>
          <a:xfrm>
            <a:off x="4269924" y="1432353"/>
            <a:ext cx="7655582" cy="444077"/>
            <a:chOff x="4261457" y="1444969"/>
            <a:chExt cx="7655582" cy="44407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3E5EF1B-A3A1-739E-401F-DFDC7EFADC62}"/>
                </a:ext>
              </a:extLst>
            </p:cNvPr>
            <p:cNvGrpSpPr/>
            <p:nvPr/>
          </p:nvGrpSpPr>
          <p:grpSpPr>
            <a:xfrm>
              <a:off x="4261457" y="1487765"/>
              <a:ext cx="7655582" cy="401281"/>
              <a:chOff x="4324751" y="2207916"/>
              <a:chExt cx="7655582" cy="401281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96C25522-9655-D2A1-5044-DDD2C64B61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4192" b="95210" l="2429" r="95000">
                            <a14:foregroundMark x1="6857" y1="41467" x2="15143" y2="48503"/>
                            <a14:foregroundMark x1="2714" y1="42964" x2="3286" y2="47305"/>
                            <a14:foregroundMark x1="58000" y1="22156" x2="57286" y2="30988"/>
                            <a14:foregroundMark x1="51000" y1="25898" x2="58000" y2="26347"/>
                            <a14:foregroundMark x1="72000" y1="24102" x2="61143" y2="38922"/>
                            <a14:foregroundMark x1="61143" y1="38922" x2="61143" y2="38922"/>
                            <a14:foregroundMark x1="77857" y1="8234" x2="78857" y2="9581"/>
                            <a14:foregroundMark x1="64714" y1="4341" x2="62429" y2="4641"/>
                            <a14:foregroundMark x1="91143" y1="38623" x2="91571" y2="48802"/>
                            <a14:foregroundMark x1="91571" y1="48802" x2="91571" y2="48802"/>
                            <a14:foregroundMark x1="79857" y1="93862" x2="72571" y2="82635"/>
                            <a14:foregroundMark x1="31857" y1="95359" x2="27857" y2="90868"/>
                            <a14:foregroundMark x1="95000" y1="54042" x2="94571" y2="51796"/>
                            <a14:foregroundMark x1="52143" y1="20509" x2="48429" y2="31737"/>
                            <a14:foregroundMark x1="46857" y1="27545" x2="48286" y2="39671"/>
                            <a14:foregroundMark x1="68571" y1="25299" x2="74571" y2="27395"/>
                            <a14:foregroundMark x1="76429" y1="22904" x2="77429" y2="33832"/>
                            <a14:foregroundMark x1="67571" y1="23653" x2="63286" y2="34281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324751" y="2207916"/>
                <a:ext cx="420504" cy="401281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1F0872E7-56E4-8415-B590-5C10856661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2945" b="95828" l="2875" r="96625">
                            <a14:foregroundMark x1="9000" y1="8957" x2="26500" y2="24049"/>
                            <a14:foregroundMark x1="26500" y1="24049" x2="26500" y2="24049"/>
                            <a14:foregroundMark x1="23000" y1="8466" x2="7000" y2="10552"/>
                            <a14:foregroundMark x1="7000" y1="10552" x2="7000" y2="10552"/>
                            <a14:foregroundMark x1="2875" y1="12025" x2="4500" y2="13988"/>
                            <a14:foregroundMark x1="12125" y1="5031" x2="19125" y2="2945"/>
                            <a14:foregroundMark x1="19125" y1="2945" x2="20750" y2="3313"/>
                            <a14:foregroundMark x1="54875" y1="51534" x2="66125" y2="52025"/>
                            <a14:foregroundMark x1="91250" y1="28466" x2="91875" y2="58650"/>
                            <a14:foregroundMark x1="94625" y1="50184" x2="96375" y2="38282"/>
                            <a14:foregroundMark x1="96375" y1="38282" x2="96625" y2="37669"/>
                            <a14:foregroundMark x1="73000" y1="33374" x2="75625" y2="33620"/>
                            <a14:foregroundMark x1="68750" y1="36319" x2="71000" y2="39018"/>
                            <a14:foregroundMark x1="56250" y1="29448" x2="51125" y2="34479"/>
                            <a14:foregroundMark x1="57250" y1="92393" x2="50250" y2="88466"/>
                            <a14:foregroundMark x1="57875" y1="95828" x2="57375" y2="89448"/>
                            <a14:foregroundMark x1="22250" y1="17546" x2="18250" y2="20491"/>
                            <a14:foregroundMark x1="25125" y1="19141" x2="14000" y2="25031"/>
                            <a14:foregroundMark x1="14000" y1="25031" x2="12875" y2="26503"/>
                            <a14:foregroundMark x1="8125" y1="21840" x2="18875" y2="28712"/>
                            <a14:foregroundMark x1="24250" y1="11779" x2="27000" y2="23313"/>
                            <a14:foregroundMark x1="13125" y1="32638" x2="10250" y2="26135"/>
                            <a14:foregroundMark x1="10250" y1="26135" x2="8125" y2="23804"/>
                            <a14:foregroundMark x1="66125" y1="58037" x2="57750" y2="53006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1588750" y="2210272"/>
                <a:ext cx="391583" cy="398925"/>
              </a:xfrm>
              <a:prstGeom prst="rect">
                <a:avLst/>
              </a:prstGeom>
            </p:spPr>
          </p:pic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331F858-6BC8-902B-FCFA-322B91D2C6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716" b="97444" l="2174" r="94384">
                          <a14:foregroundMark x1="26268" y1="86422" x2="25543" y2="63259"/>
                          <a14:foregroundMark x1="46920" y1="82268" x2="46920" y2="82268"/>
                          <a14:foregroundMark x1="46920" y1="82268" x2="27899" y2="65974"/>
                          <a14:foregroundMark x1="27899" y1="65974" x2="27717" y2="65495"/>
                          <a14:foregroundMark x1="2174" y1="53514" x2="7609" y2="54633"/>
                          <a14:foregroundMark x1="19203" y1="96965" x2="33152" y2="86741"/>
                          <a14:foregroundMark x1="44746" y1="8466" x2="62681" y2="6070"/>
                          <a14:foregroundMark x1="62681" y1="6070" x2="79891" y2="7029"/>
                          <a14:foregroundMark x1="94746" y1="27955" x2="90580" y2="48403"/>
                          <a14:foregroundMark x1="34783" y1="29872" x2="51087" y2="34345"/>
                          <a14:foregroundMark x1="40942" y1="26677" x2="30435" y2="34026"/>
                          <a14:foregroundMark x1="61594" y1="2716" x2="56884" y2="2716"/>
                          <a14:foregroundMark x1="42572" y1="79872" x2="63406" y2="61182"/>
                          <a14:foregroundMark x1="39855" y1="50319" x2="69203" y2="76038"/>
                          <a14:foregroundMark x1="58333" y1="80511" x2="50362" y2="46326"/>
                          <a14:foregroundMark x1="50362" y1="46326" x2="50362" y2="46326"/>
                          <a14:foregroundMark x1="64855" y1="50958" x2="40399" y2="66294"/>
                          <a14:foregroundMark x1="40399" y1="66294" x2="40399" y2="66294"/>
                          <a14:foregroundMark x1="52174" y1="40096" x2="20290" y2="65974"/>
                          <a14:foregroundMark x1="20290" y1="65974" x2="20290" y2="66134"/>
                          <a14:foregroundMark x1="14674" y1="52875" x2="65942" y2="57029"/>
                          <a14:foregroundMark x1="16848" y1="61821" x2="24638" y2="38498"/>
                          <a14:foregroundMark x1="24638" y1="38498" x2="25543" y2="37220"/>
                          <a14:foregroundMark x1="39130" y1="37700" x2="33333" y2="42971"/>
                          <a14:foregroundMark x1="40761" y1="83387" x2="58514" y2="80511"/>
                          <a14:foregroundMark x1="58514" y1="80511" x2="60326" y2="80511"/>
                          <a14:foregroundMark x1="69203" y1="82588" x2="54529" y2="66613"/>
                          <a14:foregroundMark x1="70652" y1="81949" x2="70652" y2="73802"/>
                          <a14:foregroundMark x1="37500" y1="68051" x2="39312" y2="76038"/>
                          <a14:foregroundMark x1="42572" y1="78115" x2="34783" y2="66454"/>
                          <a14:foregroundMark x1="36594" y1="66454" x2="44022" y2="78914"/>
                          <a14:foregroundMark x1="43478" y1="34824" x2="42935" y2="40415"/>
                          <a14:foregroundMark x1="64855" y1="59265" x2="75362" y2="51278"/>
                          <a14:foregroundMark x1="15399" y1="63419" x2="8333" y2="73482"/>
                          <a14:foregroundMark x1="8333" y1="73482" x2="9058" y2="86102"/>
                          <a14:foregroundMark x1="9058" y1="86102" x2="16304" y2="94089"/>
                          <a14:foregroundMark x1="16304" y1="94089" x2="26812" y2="97444"/>
                          <a14:foregroundMark x1="26812" y1="97444" x2="37138" y2="92971"/>
                          <a14:foregroundMark x1="37138" y1="92971" x2="43297" y2="81310"/>
                          <a14:foregroundMark x1="43297" y1="81310" x2="43478" y2="80511"/>
                          <a14:foregroundMark x1="22826" y1="68371" x2="16486" y2="87540"/>
                          <a14:foregroundMark x1="16486" y1="87540" x2="16486" y2="88019"/>
                          <a14:foregroundMark x1="9058" y1="69010" x2="6884" y2="81470"/>
                          <a14:foregroundMark x1="6159" y1="85463" x2="16304" y2="93770"/>
                          <a14:foregroundMark x1="35145" y1="96645" x2="44384" y2="84824"/>
                          <a14:foregroundMark x1="44384" y1="84824" x2="43478" y2="79393"/>
                          <a14:foregroundMark x1="40217" y1="81470" x2="30978" y2="88019"/>
                          <a14:foregroundMark x1="27717" y1="63419" x2="32609" y2="65176"/>
                          <a14:foregroundMark x1="6522" y1="72843" x2="6522" y2="79712"/>
                          <a14:foregroundMark x1="6522" y1="85463" x2="5072" y2="75879"/>
                          <a14:foregroundMark x1="9964" y1="90415" x2="19384" y2="95687"/>
                          <a14:foregroundMark x1="19384" y1="95687" x2="19928" y2="95847"/>
                          <a14:foregroundMark x1="38587" y1="41214" x2="38587" y2="32109"/>
                          <a14:foregroundMark x1="37681" y1="34026" x2="34964" y2="37220"/>
                          <a14:foregroundMark x1="39312" y1="22524" x2="28261" y2="31150"/>
                          <a14:foregroundMark x1="28261" y1="31150" x2="27899" y2="31629"/>
                          <a14:foregroundMark x1="63768" y1="25080" x2="69746" y2="32907"/>
                          <a14:foregroundMark x1="63587" y1="25080" x2="54348" y2="3003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13441" y="1444969"/>
              <a:ext cx="391582" cy="444077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499FB73-8FC0-CC72-438D-B3EA5895CC30}"/>
              </a:ext>
            </a:extLst>
          </p:cNvPr>
          <p:cNvSpPr txBox="1"/>
          <p:nvPr/>
        </p:nvSpPr>
        <p:spPr>
          <a:xfrm>
            <a:off x="1104899" y="984266"/>
            <a:ext cx="95117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Task:  </a:t>
            </a:r>
            <a:r>
              <a:rPr lang="en-GB" sz="1400" dirty="0"/>
              <a:t>Complete </a:t>
            </a:r>
            <a:r>
              <a:rPr lang="en-GB" sz="1400" i="1" u="sng" dirty="0"/>
              <a:t>one</a:t>
            </a:r>
            <a:r>
              <a:rPr lang="en-GB" sz="1400" dirty="0"/>
              <a:t> of the following activities over the summer holidays. Each task should last 20 – 30 minutes.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A5FEF98-EA88-090A-0B74-8F60863A91D3}"/>
              </a:ext>
            </a:extLst>
          </p:cNvPr>
          <p:cNvCxnSpPr/>
          <p:nvPr/>
        </p:nvCxnSpPr>
        <p:spPr>
          <a:xfrm>
            <a:off x="948690" y="0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5561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B6BE91B87F854EBE5C2AF763DECC31" ma:contentTypeVersion="16" ma:contentTypeDescription="Create a new document." ma:contentTypeScope="" ma:versionID="4d5493534fd18301a4de4101a6bf1690">
  <xsd:schema xmlns:xsd="http://www.w3.org/2001/XMLSchema" xmlns:xs="http://www.w3.org/2001/XMLSchema" xmlns:p="http://schemas.microsoft.com/office/2006/metadata/properties" xmlns:ns2="40ff959c-d626-41cc-a332-fc585a447b2c" xmlns:ns3="5ae5b661-4602-457d-8de3-176202814043" targetNamespace="http://schemas.microsoft.com/office/2006/metadata/properties" ma:root="true" ma:fieldsID="cdf6cb7d103dcb84c7c747b000436b26" ns2:_="" ns3:_="">
    <xsd:import namespace="40ff959c-d626-41cc-a332-fc585a447b2c"/>
    <xsd:import namespace="5ae5b661-4602-457d-8de3-1762028140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ff959c-d626-41cc-a332-fc585a447b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c759e9e-bede-4528-92cc-6ba15c182e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e5b661-4602-457d-8de3-17620281404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0ff959c-d626-41cc-a332-fc585a447b2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672D333-1E62-4502-8476-0512A73CE5B1}"/>
</file>

<file path=customXml/itemProps2.xml><?xml version="1.0" encoding="utf-8"?>
<ds:datastoreItem xmlns:ds="http://schemas.openxmlformats.org/officeDocument/2006/customXml" ds:itemID="{03514FB6-CB2F-4B0D-812C-C9D356247BEE}"/>
</file>

<file path=customXml/itemProps3.xml><?xml version="1.0" encoding="utf-8"?>
<ds:datastoreItem xmlns:ds="http://schemas.openxmlformats.org/officeDocument/2006/customXml" ds:itemID="{E05AAE31-353E-4039-8520-B568B88A5F09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398</Words>
  <Application>Microsoft Office PowerPoint</Application>
  <PresentationFormat>Widescreen</PresentationFormat>
  <Paragraphs>42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Rockwell Extra Bold</vt:lpstr>
      <vt:lpstr>Tahoma</vt:lpstr>
      <vt:lpstr>Office Theme</vt:lpstr>
      <vt:lpstr>Geography Y8 Summer Homework</vt:lpstr>
    </vt:vector>
  </TitlesOfParts>
  <Company>Eastern Learning Alliance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Jessica Davies</dc:creator>
  <cp:lastModifiedBy>Jessica Davies</cp:lastModifiedBy>
  <cp:revision>1</cp:revision>
  <dcterms:created xsi:type="dcterms:W3CDTF">2026-06-29T09:19:45Z</dcterms:created>
  <dcterms:modified xsi:type="dcterms:W3CDTF">2026-06-29T09:21:23Z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0x0101002FB6BE91B87F854EBE5C2AF763DECC31</vt:lpwstr>
  </property>
</Properties>
</file>