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8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D9146-D0E1-675C-D410-8F9E0FC80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9FA897-A8E2-7630-CB91-6890361D7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8C3B7-1A44-5B6D-494E-007FE52D7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994F7-F836-76FC-D2A8-CAF783085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D6319-B27F-2E46-9A2A-707FF94E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45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4D805-D5F2-29DC-D92A-735E61877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EC4ADA-5EEF-3C2D-9C2E-FD1597CD4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B4970-7190-3241-30FF-DFD278FF1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93F7E-936E-3050-31AB-E052C2614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CD6CC-8241-9220-CA27-2DF607095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12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ADBD1-BD1F-5D41-0A5E-7ED3486EBE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70AC3A-684C-22E8-BBBB-D64D636A3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99A5A-FCDC-B396-2A10-7D161CE3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77B18-FDE8-7E2A-2063-FF9196076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97599-EC61-499E-9120-AC7B59751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74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563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E59C-73BF-AD90-8EB0-3DC7D9411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E2E8E-0F82-BC20-DFC5-BE68DF3CD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795DA-F25E-A346-CDDB-0BCD452EE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02E67-C8F9-483C-114B-BCE5EDCB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E873C-DBF6-AB26-4960-788EC45B4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047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851AA-6ED7-0FA2-9937-E35FF8E66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FD45B-54AB-DE1D-85B6-D8092661D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651FA-39D7-344B-75AF-4E2D9C796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8ABA8-12DC-BDAA-D8D5-43160B07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8D4BE-C03E-1008-114A-FD87B0A5F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23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9B00D-86A6-25FB-6B71-536C1DB4D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07D1E-13CB-9AA5-3823-259BFB3F8E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B6D41-14D6-64B6-8288-4AC47F3C6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7D427-7C3A-B3D7-9324-5E68F222A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42F6DB-861E-7DCB-6E24-5FF5ECBBF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6439C-526D-2531-5B0E-07F20A60F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933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B3E79-9914-DAE9-77DE-2882606B0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101AA-C31D-A468-3D8E-833C6C9FF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536284-5B7F-4306-C045-163B0B90A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297C45-67DB-B560-7E03-60C3B9D38D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B457CC-4581-1314-47B0-0ACF92F1EF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EBF54D-9FAC-EE97-6CAA-7D96A8692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89F6D3-5C81-3DD5-9E45-A0433F24B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DF6B3-262D-446E-C69D-A12C61314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20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DE4FF-64A4-853E-3D24-0F712E39C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55A860-AD49-D138-A34B-14EA3F207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A950FB-8825-BE45-ABD5-2166D5ADF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42BAC-DBCF-C19C-2DFD-CE24A3A8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248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46794-D23C-77FF-F74A-14E6DB6A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46522A-7D00-1EEC-2FFB-52C4284B6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A03363-7B41-E1A6-93D2-D8E8DDE77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552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462BD-F10B-AD06-E262-5DF6E0AC6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EFB64-2032-3F86-55DB-B0D80946B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70E798-4DF1-3438-A546-765D83B211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C906DA-6460-FD67-7CDD-5D4B08346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D89621-14C3-1F8D-8987-D68843375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F1848-4ADB-0D5A-489C-D1D6BFAEF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32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7BEB6-DDA8-D434-0D87-038C37024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15FA97-0B59-9FE3-AA29-FB69A235ED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F81A1-55FB-F1D3-5E9B-BE13EFA8C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36AE57-FB02-2950-B77E-0236ABB61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9801F5-451A-F121-F8C5-1F940A5B3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2016B-1358-8A38-4B3E-47956D1B6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2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703242-E785-A6A3-D694-80A8C7D2A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6E81D-B60B-F26E-EC1E-7B7286C9F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BFFA9-BEF4-67C4-1693-95179E7E4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FBCB5C-3336-4F78-AB67-8C63178FC726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01095-FC40-88F5-58AA-72784B9617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A87FB-CD8B-5C6B-A83B-09D90C63BE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E08848-9308-4EB0-B6B3-A332AC5102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944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beration.fr/" TargetMode="External"/><Relationship Id="rId2" Type="http://schemas.openxmlformats.org/officeDocument/2006/relationships/hyperlink" Target="http://www.lemonde.fr/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onlinenewspapers.com/france.shtml" TargetMode="External"/><Relationship Id="rId4" Type="http://schemas.openxmlformats.org/officeDocument/2006/relationships/hyperlink" Target="https://www.lefigaro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1979"/>
            <a:ext cx="11087100" cy="1090550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12 into 13 French</a:t>
            </a:r>
            <a:endParaRPr lang="en-GB" sz="35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3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5A2DF6-C08D-ACE1-A4DE-BFF03EF6F0C7}"/>
              </a:ext>
            </a:extLst>
          </p:cNvPr>
          <p:cNvSpPr txBox="1"/>
          <p:nvPr/>
        </p:nvSpPr>
        <p:spPr>
          <a:xfrm>
            <a:off x="1105110" y="1223081"/>
            <a:ext cx="10703441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>
                <a:latin typeface="Tahoma"/>
                <a:ea typeface="Tahoma"/>
                <a:cs typeface="Tahoma"/>
              </a:rPr>
              <a:t>Task: </a:t>
            </a:r>
            <a:endParaRPr lang="en-US">
              <a:latin typeface="Tahoma"/>
              <a:ea typeface="Tahoma"/>
              <a:cs typeface="Tahom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>
                <a:latin typeface="Tahoma"/>
                <a:ea typeface="Tahoma"/>
                <a:cs typeface="Tahoma"/>
              </a:rPr>
              <a:t>Find 2 articles from 2 different </a:t>
            </a:r>
            <a:r>
              <a:rPr lang="en-GB" sz="1600" u="sng">
                <a:latin typeface="Tahoma"/>
                <a:ea typeface="Tahoma"/>
                <a:cs typeface="Tahoma"/>
              </a:rPr>
              <a:t>French </a:t>
            </a:r>
            <a:r>
              <a:rPr lang="en-GB" sz="1600">
                <a:latin typeface="Tahoma"/>
                <a:ea typeface="Tahoma"/>
                <a:cs typeface="Tahoma"/>
              </a:rPr>
              <a:t>news sources about a </a:t>
            </a:r>
            <a:r>
              <a:rPr lang="en-GB" sz="1600" u="sng">
                <a:latin typeface="Tahoma"/>
                <a:ea typeface="Tahoma"/>
                <a:cs typeface="Tahoma"/>
              </a:rPr>
              <a:t>francophone</a:t>
            </a:r>
            <a:r>
              <a:rPr lang="en-GB" sz="1600" dirty="0">
                <a:latin typeface="Tahoma"/>
                <a:ea typeface="Tahoma"/>
                <a:cs typeface="Tahoma"/>
              </a:rPr>
              <a:t> </a:t>
            </a:r>
            <a:r>
              <a:rPr lang="en-GB" sz="1600" u="sng">
                <a:latin typeface="Tahoma"/>
                <a:ea typeface="Tahoma"/>
                <a:cs typeface="Tahoma"/>
              </a:rPr>
              <a:t>festival.</a:t>
            </a:r>
            <a:r>
              <a:rPr lang="en-GB" sz="1600" dirty="0">
                <a:latin typeface="Tahoma"/>
                <a:ea typeface="Tahoma"/>
                <a:cs typeface="Tahoma"/>
              </a:rPr>
              <a:t> </a:t>
            </a:r>
            <a:r>
              <a:rPr lang="en-GB" sz="1600">
                <a:latin typeface="Tahoma"/>
                <a:ea typeface="Tahoma"/>
                <a:cs typeface="Tahoma"/>
              </a:rPr>
              <a:t>These could be on French newspaper websites. This is a great start to learning how to prepare for the Paper 3 research and discussion task. Present the content in class as 10 bullet points, introducing your research, referring to the 2 written sources, outlining the main ideas and giving a personal response.</a:t>
            </a:r>
            <a:endParaRPr lang="en-GB" sz="1600" dirty="0">
              <a:latin typeface="Tahoma"/>
              <a:ea typeface="Tahoma"/>
              <a:cs typeface="Tahom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Tahoma"/>
                <a:ea typeface="Tahoma"/>
                <a:cs typeface="Tahoma"/>
              </a:rPr>
              <a:t>Les </a:t>
            </a:r>
            <a:r>
              <a:rPr lang="en-GB" sz="1600" dirty="0" err="1">
                <a:latin typeface="Tahoma"/>
                <a:ea typeface="Tahoma"/>
                <a:cs typeface="Tahoma"/>
              </a:rPr>
              <a:t>intouchables</a:t>
            </a:r>
            <a:r>
              <a:rPr lang="en-GB" sz="1600" dirty="0">
                <a:latin typeface="Tahoma"/>
                <a:ea typeface="Tahoma"/>
                <a:cs typeface="Tahoma"/>
              </a:rPr>
              <a:t> : Rewatch the whole film. Write a list of key quotes for each scene, adding them to your scene </a:t>
            </a:r>
            <a:r>
              <a:rPr lang="en-GB" sz="1600" dirty="0" err="1">
                <a:latin typeface="Tahoma"/>
                <a:ea typeface="Tahoma"/>
                <a:cs typeface="Tahoma"/>
              </a:rPr>
              <a:t>d'analyse</a:t>
            </a:r>
            <a:r>
              <a:rPr lang="en-GB" sz="1600" dirty="0">
                <a:latin typeface="Tahoma"/>
                <a:ea typeface="Tahoma"/>
                <a:cs typeface="Tahoma"/>
              </a:rPr>
              <a:t> documents. Write an answer to the </a:t>
            </a:r>
            <a:r>
              <a:rPr lang="en-GB" sz="1600" dirty="0" err="1">
                <a:latin typeface="Tahoma"/>
                <a:ea typeface="Tahoma"/>
                <a:cs typeface="Tahoma"/>
              </a:rPr>
              <a:t>fo</a:t>
            </a:r>
            <a:r>
              <a:rPr lang="en-GB" sz="1600" dirty="0">
                <a:latin typeface="Tahoma"/>
                <a:ea typeface="Tahoma"/>
                <a:cs typeface="Tahoma"/>
              </a:rPr>
              <a:t>llowing essay : </a:t>
            </a:r>
            <a:r>
              <a:rPr lang="en-GB" sz="1600" dirty="0" err="1">
                <a:latin typeface="Tahoma"/>
                <a:ea typeface="Tahoma"/>
                <a:cs typeface="Tahoma"/>
              </a:rPr>
              <a:t>Evaluez</a:t>
            </a:r>
            <a:r>
              <a:rPr lang="en-GB" sz="1600" dirty="0">
                <a:latin typeface="Tahoma"/>
                <a:ea typeface="Tahoma"/>
                <a:cs typeface="Tahoma"/>
              </a:rPr>
              <a:t> les </a:t>
            </a:r>
            <a:r>
              <a:rPr lang="en-GB" sz="1600" dirty="0" err="1">
                <a:latin typeface="Tahoma"/>
                <a:ea typeface="Tahoma"/>
                <a:cs typeface="Tahoma"/>
              </a:rPr>
              <a:t>rôles</a:t>
            </a:r>
            <a:r>
              <a:rPr lang="en-GB" sz="1600" dirty="0">
                <a:latin typeface="Tahoma"/>
                <a:ea typeface="Tahoma"/>
                <a:cs typeface="Tahoma"/>
              </a:rPr>
              <a:t> des </a:t>
            </a:r>
            <a:r>
              <a:rPr lang="en-GB" sz="1600" dirty="0" err="1">
                <a:latin typeface="Tahoma"/>
                <a:ea typeface="Tahoma"/>
                <a:cs typeface="Tahoma"/>
              </a:rPr>
              <a:t>personnages</a:t>
            </a:r>
            <a:r>
              <a:rPr lang="en-GB" sz="1600" dirty="0">
                <a:latin typeface="Tahoma"/>
                <a:ea typeface="Tahoma"/>
                <a:cs typeface="Tahoma"/>
              </a:rPr>
              <a:t> </a:t>
            </a:r>
            <a:r>
              <a:rPr lang="en-GB" sz="1600" dirty="0" err="1">
                <a:latin typeface="Tahoma"/>
                <a:ea typeface="Tahoma"/>
                <a:cs typeface="Tahoma"/>
              </a:rPr>
              <a:t>secondaires</a:t>
            </a:r>
            <a:r>
              <a:rPr lang="en-GB" sz="1600" dirty="0">
                <a:latin typeface="Tahoma"/>
                <a:ea typeface="Tahoma"/>
                <a:cs typeface="Tahoma"/>
              </a:rPr>
              <a:t> </a:t>
            </a:r>
            <a:r>
              <a:rPr lang="en-GB" sz="1600" dirty="0" err="1">
                <a:latin typeface="Tahoma"/>
                <a:ea typeface="Tahoma"/>
                <a:cs typeface="Tahoma"/>
              </a:rPr>
              <a:t>en</a:t>
            </a:r>
            <a:r>
              <a:rPr lang="en-GB" sz="1600" dirty="0">
                <a:latin typeface="Tahoma"/>
                <a:ea typeface="Tahoma"/>
                <a:cs typeface="Tahoma"/>
              </a:rPr>
              <a:t> </a:t>
            </a:r>
            <a:r>
              <a:rPr lang="en-GB" sz="1600" dirty="0" err="1">
                <a:latin typeface="Tahoma"/>
                <a:ea typeface="Tahoma"/>
                <a:cs typeface="Tahoma"/>
              </a:rPr>
              <a:t>faisant</a:t>
            </a:r>
            <a:r>
              <a:rPr lang="en-GB" sz="1600" dirty="0">
                <a:latin typeface="Tahoma"/>
                <a:ea typeface="Tahoma"/>
                <a:cs typeface="Tahoma"/>
              </a:rPr>
              <a:t> </a:t>
            </a:r>
            <a:r>
              <a:rPr lang="en-GB" sz="1600" dirty="0" err="1">
                <a:latin typeface="Tahoma"/>
                <a:ea typeface="Tahoma"/>
                <a:cs typeface="Tahoma"/>
              </a:rPr>
              <a:t>référence</a:t>
            </a:r>
            <a:r>
              <a:rPr lang="en-GB" sz="1600" dirty="0">
                <a:latin typeface="Tahoma"/>
                <a:ea typeface="Tahoma"/>
                <a:cs typeface="Tahoma"/>
              </a:rPr>
              <a:t> à au </a:t>
            </a:r>
            <a:r>
              <a:rPr lang="en-GB" sz="1600" dirty="0" err="1">
                <a:latin typeface="Tahoma"/>
                <a:ea typeface="Tahoma"/>
                <a:cs typeface="Tahoma"/>
              </a:rPr>
              <a:t>moins</a:t>
            </a:r>
            <a:r>
              <a:rPr lang="en-GB" sz="1600" dirty="0">
                <a:latin typeface="Tahoma"/>
                <a:ea typeface="Tahoma"/>
                <a:cs typeface="Tahoma"/>
              </a:rPr>
              <a:t> de deux </a:t>
            </a:r>
            <a:r>
              <a:rPr lang="en-GB" sz="1600" dirty="0" err="1">
                <a:latin typeface="Tahoma"/>
                <a:ea typeface="Tahoma"/>
                <a:cs typeface="Tahoma"/>
              </a:rPr>
              <a:t>d'entre</a:t>
            </a:r>
            <a:r>
              <a:rPr lang="en-GB" sz="1600" dirty="0">
                <a:latin typeface="Tahoma"/>
                <a:ea typeface="Tahoma"/>
                <a:cs typeface="Tahoma"/>
              </a:rPr>
              <a:t> </a:t>
            </a:r>
            <a:r>
              <a:rPr lang="en-GB" sz="1600" dirty="0" err="1">
                <a:latin typeface="Tahoma"/>
                <a:ea typeface="Tahoma"/>
                <a:cs typeface="Tahoma"/>
              </a:rPr>
              <a:t>d'eux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600" dirty="0">
                <a:latin typeface="Tahoma"/>
                <a:ea typeface="Tahoma"/>
                <a:cs typeface="Tahoma"/>
              </a:rPr>
              <a:t>Un sac de </a:t>
            </a:r>
            <a:r>
              <a:rPr lang="en-GB" sz="1600" dirty="0" err="1">
                <a:latin typeface="Tahoma"/>
                <a:ea typeface="Tahoma"/>
                <a:cs typeface="Tahoma"/>
              </a:rPr>
              <a:t>billes</a:t>
            </a:r>
            <a:r>
              <a:rPr lang="en-GB" sz="1600" dirty="0">
                <a:latin typeface="Tahoma"/>
                <a:ea typeface="Tahoma"/>
                <a:cs typeface="Tahoma"/>
              </a:rPr>
              <a:t>: finish reading the text (chapters 6 to 12) and create chapter summaries for chapters 1-5 including themes, plot summary, primary and secondary characters, setting and key quotes. </a:t>
            </a:r>
          </a:p>
          <a:p>
            <a:r>
              <a:rPr lang="en-GB" sz="2000" b="1">
                <a:latin typeface="Tahoma"/>
                <a:ea typeface="Tahoma"/>
                <a:cs typeface="Tahoma"/>
              </a:rPr>
              <a:t>Resources:</a:t>
            </a:r>
            <a:endParaRPr lang="en-GB" sz="2000" b="1" dirty="0">
              <a:latin typeface="Tahoma"/>
              <a:ea typeface="Tahoma"/>
              <a:cs typeface="Tahoma"/>
            </a:endParaRPr>
          </a:p>
          <a:p>
            <a:r>
              <a:rPr lang="en-GB" sz="2000" dirty="0">
                <a:latin typeface="Tahoma"/>
                <a:ea typeface="Tahoma"/>
                <a:cs typeface="Tahoma"/>
                <a:hlinkClick r:id="rId2"/>
              </a:rPr>
              <a:t>http://www.lemonde.fr/</a:t>
            </a:r>
            <a:endParaRPr lang="en-GB" sz="2000">
              <a:latin typeface="Tahoma"/>
              <a:ea typeface="Tahoma"/>
              <a:cs typeface="Tahoma"/>
            </a:endParaRPr>
          </a:p>
          <a:p>
            <a:r>
              <a:rPr lang="en-GB" sz="2000" dirty="0">
                <a:latin typeface="Tahoma"/>
                <a:ea typeface="Tahoma"/>
                <a:cs typeface="Tahoma"/>
                <a:hlinkClick r:id="rId3"/>
              </a:rPr>
              <a:t>https://www.liberation.fr/</a:t>
            </a:r>
            <a:endParaRPr lang="en-GB" sz="2000">
              <a:latin typeface="Tahoma"/>
              <a:ea typeface="Tahoma"/>
              <a:cs typeface="Tahoma"/>
            </a:endParaRPr>
          </a:p>
          <a:p>
            <a:r>
              <a:rPr lang="en-GB" sz="2000" dirty="0">
                <a:latin typeface="Tahoma"/>
                <a:ea typeface="Tahoma"/>
                <a:cs typeface="Tahoma"/>
                <a:hlinkClick r:id="rId4"/>
              </a:rPr>
              <a:t>https://www.lefigaro.fr/</a:t>
            </a:r>
            <a:endParaRPr lang="en-GB" sz="2000">
              <a:latin typeface="Tahoma"/>
              <a:ea typeface="Tahoma"/>
              <a:cs typeface="Tahoma"/>
            </a:endParaRPr>
          </a:p>
          <a:p>
            <a:r>
              <a:rPr lang="en-GB" sz="2000" dirty="0">
                <a:latin typeface="Tahoma"/>
                <a:ea typeface="Tahoma"/>
                <a:cs typeface="Tahoma"/>
                <a:hlinkClick r:id="rId5"/>
              </a:rPr>
              <a:t>https://onlinenewspapers.com/france.shtml</a:t>
            </a:r>
            <a:endParaRPr lang="en-GB" sz="2000">
              <a:latin typeface="Tahoma"/>
              <a:ea typeface="Tahoma"/>
              <a:cs typeface="Tahom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latin typeface="Tahoma"/>
              <a:ea typeface="Tahoma"/>
              <a:cs typeface="Tahoma"/>
            </a:endParaRPr>
          </a:p>
          <a:p>
            <a:r>
              <a:rPr lang="en-GB" sz="2000" b="1">
                <a:latin typeface="Tahoma"/>
                <a:ea typeface="Tahoma"/>
                <a:cs typeface="Tahoma"/>
              </a:rPr>
              <a:t>Where to find support:</a:t>
            </a:r>
          </a:p>
          <a:p>
            <a:r>
              <a:rPr lang="en-GB" sz="1600">
                <a:latin typeface="Tahoma"/>
                <a:ea typeface="Tahoma"/>
                <a:cs typeface="Tahoma"/>
              </a:rPr>
              <a:t>Edexcel A level textbook p193 to 200. This gives an outline of how to go about preparing for the research-based topic on Paper 3.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96814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3751F0-2755-4306-93EC-7BEB31FDE69B}"/>
</file>

<file path=customXml/itemProps2.xml><?xml version="1.0" encoding="utf-8"?>
<ds:datastoreItem xmlns:ds="http://schemas.openxmlformats.org/officeDocument/2006/customXml" ds:itemID="{F67EF1D5-495A-4B79-9965-A6A8B319DB05}"/>
</file>

<file path=customXml/itemProps3.xml><?xml version="1.0" encoding="utf-8"?>
<ds:datastoreItem xmlns:ds="http://schemas.openxmlformats.org/officeDocument/2006/customXml" ds:itemID="{4F2B167F-786B-46CA-95DF-F21BAA617E6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12 into 13 French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Cowan</dc:creator>
  <cp:lastModifiedBy>Julie Cowan</cp:lastModifiedBy>
  <cp:revision>1</cp:revision>
  <dcterms:created xsi:type="dcterms:W3CDTF">2026-06-24T15:08:34Z</dcterms:created>
  <dcterms:modified xsi:type="dcterms:W3CDTF">2026-06-24T15:08:56Z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