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-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4079F-CF2B-3F33-8964-4178F55AC0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4AA8C1-53E0-2491-3FD0-94DC06A3C8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C5773-1C3A-10D2-CD44-254D6DD9B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926-052F-4620-86E2-9CF3EB3ECD4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8E3F3-6003-A86E-BA8A-2B3B88D0C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CC387-29C4-5A11-7706-3736703D8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78D3E-511B-46B6-81D8-B5C8891C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299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F4980-C61D-7EFC-95A6-8E4BB5310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23314F-8A8E-528C-4CC5-971C825B1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DDF7C-1BFE-DD00-B3C7-74AB1B0AA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926-052F-4620-86E2-9CF3EB3ECD4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80BF7-746D-724B-A72D-063056A6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6F202-7B73-155C-1507-66CCBE59E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78D3E-511B-46B6-81D8-B5C8891C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214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E653F5-D28A-3070-9A92-4C178554F4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8F212E-B6BA-2C6C-310B-2D59091129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FD63F-4F72-D3B5-ED5E-CC2E513FE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926-052F-4620-86E2-9CF3EB3ECD4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F0F5E-2854-8ACF-1A24-34929F8C8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770F9-52FE-2C93-93E0-695EFC1D1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78D3E-511B-46B6-81D8-B5C8891C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634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526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13D79-B559-ED25-B94E-087AC1BBC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73035-1CF4-1111-B393-AAE5F96D0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7FEB6-385C-454D-2482-E9DA7634C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926-052F-4620-86E2-9CF3EB3ECD4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D7126-2645-3DEF-7E09-3ABC67AA7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26C3B-E25E-64B3-694E-CB5469C2A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78D3E-511B-46B6-81D8-B5C8891C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19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6185B-75CB-65DE-2093-71638389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A42D1-410F-2EEE-8513-4A50C5362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968B7-DC41-9237-4DE7-366A8C83F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926-052F-4620-86E2-9CF3EB3ECD4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FAC8B-D2A4-BC9E-88E1-325D68181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B414B-B1E4-F6E0-B2C3-E4E3DA881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78D3E-511B-46B6-81D8-B5C8891C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30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B38A1-6C7C-FBBC-DBE8-57511A9F5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7C699-9EE3-B2D3-7CC5-63281572B3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D4ED36-061E-5D62-E391-CFDE8F8B8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B5D545-EACF-BA97-437E-497C4504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926-052F-4620-86E2-9CF3EB3ECD4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604A9-0E31-5490-276F-FD05BFF27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F3908-43E2-32BC-5F35-69CC66EE9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78D3E-511B-46B6-81D8-B5C8891C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11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3AA19-E423-1723-BC29-EC87465E7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432B5-DA79-4613-6C5A-CE0A6B7F8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D7783D-186C-E89B-C7E6-20BBBD1B61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1ACD9C-7FF1-E4B5-FEC4-29171ECCE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60189-4DAF-C179-263D-5AC7459369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6AA7E7-D7A3-2076-8625-C436F55F2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926-052F-4620-86E2-9CF3EB3ECD4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4E1DAC-DCC7-8E41-E2AE-94B19AC79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5A3A44-3ACE-793A-8225-2D8702EA6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78D3E-511B-46B6-81D8-B5C8891C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362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B7BF4-BC23-DD0F-F3B9-CC2BE7B34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9E07A6-C298-E6E3-5588-1775F4A9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926-052F-4620-86E2-9CF3EB3ECD4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4FF364-01FD-A19F-2128-E9A49EEB3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7867F8-A4D8-AD27-D4B4-F61C4458A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78D3E-511B-46B6-81D8-B5C8891C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057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065DCC-5E15-D31C-1C85-71B1BD035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926-052F-4620-86E2-9CF3EB3ECD4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E0E978-1DE6-5A0A-99B6-1EDD40329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7B3CDF-3AB1-5B2B-99A5-B4E7110C4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78D3E-511B-46B6-81D8-B5C8891C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82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12E04-836F-C9E7-4C7C-7714777F5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ECF7E-5D62-8DAE-2283-927DC795F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14E9AD-E126-53D3-2DAE-C10AFE306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E99D6C-A1AF-EBB1-EB8B-01B2C72F3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926-052F-4620-86E2-9CF3EB3ECD4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59062-7A7E-C1D0-0B7A-31DEC0038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5FE13F-D111-9C7A-17D9-E843A0F9E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78D3E-511B-46B6-81D8-B5C8891C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40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592BF-F68F-5FF4-FC9B-FAF5DBA98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BA15C6-DA0E-9E74-6E4F-2FF5FF3EAB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6FA645-A9D1-4482-6B45-0FAB0F71F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454F78-B723-8D7D-6CBB-E2F260E86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926-052F-4620-86E2-9CF3EB3ECD4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60C08A-75EF-65B2-13B7-9DB5467D3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E38F9-BA02-C899-F511-C79CA8E5E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78D3E-511B-46B6-81D8-B5C8891C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745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A015BB-1597-9565-FBE5-D82748F98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E62784-24C3-9346-32E1-A23AC47AA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AC9F5-FF32-B6BC-99B2-D53C28F630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C1F926-052F-4620-86E2-9CF3EB3ECD4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6E3BB-7B79-C259-5406-AA5743226F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A6364-06D2-CBF0-30B2-0110B5586D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978D3E-511B-46B6-81D8-B5C8891C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57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udentartguide.com/" TargetMode="External"/><Relationship Id="rId2" Type="http://schemas.openxmlformats.org/officeDocument/2006/relationships/hyperlink" Target="https://www.artmonthly.co.uk/magazine/site/uk-gallery-map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hyperlink" Target="https://qualifications.pearson.com/en/qualifications/edexcel-a-levels/art-and-design-2015.coursematerials.html#%2FfilterQuery=category:Pearson-UK:Category%2FTeaching-and-learning-material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12 into 13 FINE ART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104899" y="1600200"/>
            <a:ext cx="1068433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400" b="1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1. Tasks</a:t>
            </a:r>
          </a:p>
          <a:p>
            <a:endParaRPr lang="en-GB" sz="1400" b="1" dirty="0"/>
          </a:p>
          <a:p>
            <a:r>
              <a:rPr lang="en-GB" sz="1400" b="1" dirty="0"/>
              <a:t>Task 1:</a:t>
            </a:r>
            <a:r>
              <a:rPr lang="en-GB" sz="1400" dirty="0"/>
              <a:t> Personal Study 1st draft including bibliography.</a:t>
            </a:r>
          </a:p>
          <a:p>
            <a:endParaRPr lang="en-GB" sz="1400" dirty="0"/>
          </a:p>
          <a:p>
            <a:r>
              <a:rPr lang="en-GB" sz="1400" dirty="0"/>
              <a:t> </a:t>
            </a:r>
            <a:r>
              <a:rPr lang="en-GB" sz="1400" b="1" dirty="0"/>
              <a:t>Task 2: </a:t>
            </a:r>
            <a:r>
              <a:rPr lang="en-GB" sz="1400" dirty="0"/>
              <a:t>Complete a Gallery/contextual visit and fully document in your sketchbook. Consider carefully which exhibitions can be relevant to your own developing coursework.  </a:t>
            </a:r>
          </a:p>
          <a:p>
            <a:r>
              <a:rPr lang="en-GB" sz="1400" dirty="0"/>
              <a:t>Gallery visits are so important for several reasons:</a:t>
            </a:r>
          </a:p>
          <a:p>
            <a:pPr lvl="0"/>
            <a:r>
              <a:rPr lang="en-GB" sz="1400" dirty="0"/>
              <a:t>Exposure to original artwork. It is a completely different experience to see art in real life rather than online or in books.</a:t>
            </a:r>
          </a:p>
          <a:p>
            <a:pPr lvl="0"/>
            <a:r>
              <a:rPr lang="en-GB" sz="1400" dirty="0"/>
              <a:t>Understanding context and curation.</a:t>
            </a:r>
          </a:p>
          <a:p>
            <a:pPr lvl="0"/>
            <a:r>
              <a:rPr lang="en-GB" sz="1400" dirty="0"/>
              <a:t>Inspiration and ideas development.</a:t>
            </a:r>
          </a:p>
          <a:p>
            <a:pPr lvl="0"/>
            <a:r>
              <a:rPr lang="en-GB" sz="1400" dirty="0"/>
              <a:t>First hand research for your coursework.</a:t>
            </a:r>
          </a:p>
          <a:p>
            <a:pPr lvl="0"/>
            <a:r>
              <a:rPr lang="en-GB" sz="1400" dirty="0"/>
              <a:t>Boasting your critical and reflective skills.</a:t>
            </a:r>
          </a:p>
          <a:p>
            <a:r>
              <a:rPr lang="en-GB" sz="1400" dirty="0"/>
              <a:t> </a:t>
            </a:r>
          </a:p>
          <a:p>
            <a:r>
              <a:rPr lang="en-GB" sz="1400" dirty="0"/>
              <a:t>The choice of gallery/exhibition is up to you.</a:t>
            </a:r>
          </a:p>
          <a:p>
            <a:endParaRPr lang="en-GB" sz="1400" dirty="0"/>
          </a:p>
          <a:p>
            <a:r>
              <a:rPr lang="en-GB" sz="1400" b="1" dirty="0"/>
              <a:t> 2.  </a:t>
            </a:r>
            <a:r>
              <a:rPr lang="en-GB" sz="1400" b="1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Resources required.</a:t>
            </a:r>
          </a:p>
          <a:p>
            <a:r>
              <a:rPr lang="en-GB" sz="1400" dirty="0"/>
              <a:t>Overview on map of UK Galleries: </a:t>
            </a:r>
          </a:p>
          <a:p>
            <a:r>
              <a:rPr lang="en-GB" sz="1400" u="sng" dirty="0">
                <a:hlinkClick r:id="rId2"/>
              </a:rPr>
              <a:t>https://www.artmonthly.co.uk/magazine/site/uk-gallery-map</a:t>
            </a:r>
            <a:endParaRPr lang="en-GB" sz="14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400" b="1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400" b="1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3. Where to find support</a:t>
            </a:r>
          </a:p>
          <a:p>
            <a:r>
              <a:rPr lang="en-GB" sz="1400" dirty="0"/>
              <a:t>Inspirational student work:</a:t>
            </a:r>
          </a:p>
          <a:p>
            <a:r>
              <a:rPr lang="en-GB" sz="1400" u="sng" dirty="0">
                <a:hlinkClick r:id="rId3"/>
              </a:rPr>
              <a:t>https://www.studentartguide.com/</a:t>
            </a:r>
            <a:endParaRPr lang="en-GB" sz="1400" dirty="0"/>
          </a:p>
          <a:p>
            <a:r>
              <a:rPr lang="en-GB" sz="1400" dirty="0"/>
              <a:t> Edexcel online A Level examples to inspire starting points:</a:t>
            </a:r>
          </a:p>
          <a:p>
            <a:r>
              <a:rPr lang="en-GB" sz="1400" dirty="0"/>
              <a:t> </a:t>
            </a:r>
            <a:r>
              <a:rPr lang="en-GB" sz="1400" u="sng" dirty="0">
                <a:hlinkClick r:id="rId4"/>
              </a:rPr>
              <a:t>Exemplar material</a:t>
            </a:r>
            <a:endParaRPr lang="en-GB" sz="1400" b="1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CDA56C-1A39-110E-E890-10FE4DBFAB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0828" y="3628476"/>
            <a:ext cx="5326712" cy="3002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B05BBA7-E9CB-4A2A-BA5A-D1D5EE9F55A4}"/>
</file>

<file path=customXml/itemProps2.xml><?xml version="1.0" encoding="utf-8"?>
<ds:datastoreItem xmlns:ds="http://schemas.openxmlformats.org/officeDocument/2006/customXml" ds:itemID="{100EDC91-52BA-4665-BFDC-CDBCD802E51A}"/>
</file>

<file path=customXml/itemProps3.xml><?xml version="1.0" encoding="utf-8"?>
<ds:datastoreItem xmlns:ds="http://schemas.openxmlformats.org/officeDocument/2006/customXml" ds:itemID="{45F2F169-9DA5-445C-AEE1-AF4D04DD9E7E}"/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178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Year 12 into 13 FINE ART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Kate Andrews</dc:creator>
  <cp:lastModifiedBy>Kate Andrews</cp:lastModifiedBy>
  <cp:revision>1</cp:revision>
  <dcterms:created xsi:type="dcterms:W3CDTF">2026-06-22T09:06:14Z</dcterms:created>
  <dcterms:modified xsi:type="dcterms:W3CDTF">2026-06-22T09:47:15Z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