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7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39041-325D-215C-AEAF-A354F01130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84F92D-710D-DE32-F983-316A789773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04EEC-2577-3635-01BA-4B6A91368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5B64B-20B1-4205-9240-086584BB0645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858C43-7F10-F8A1-9857-9D250367B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64BADE-D5EC-4802-02A1-1C2BF1F90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010C3-0528-4C35-89D1-59AD73441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36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A078B-23F5-1839-614F-6638BFB97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35E32F-B138-EAA1-EE39-18A806CB29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2DCE08-21C4-25CD-B05E-146D09154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5B64B-20B1-4205-9240-086584BB0645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CC6C3C-E315-4E8E-1D4D-9BA3A6CFC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B303B9-C695-0216-820D-9FC6F4FB9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010C3-0528-4C35-89D1-59AD73441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009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9A1354-9C36-CE64-28EA-B62EE01EF2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015840-FF6F-50DF-A04E-37D9F1BEDE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5B69D9-6B23-71A0-99F0-498033F4C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5B64B-20B1-4205-9240-086584BB0645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34480F-08EC-07EE-A646-06471DE76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DF25C-B124-A9BD-1A4A-F76F03E9B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010C3-0528-4C35-89D1-59AD73441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3563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5506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4A800-8BA6-8551-0CD3-82C264BA9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0F686-6FF3-673D-3AD1-C6092AA6AD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D83FA3-4321-2EF3-527A-C06099A4E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5B64B-20B1-4205-9240-086584BB0645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A417E5-F88A-6AD6-C775-A52310A37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115644-D2D7-6D5E-E5A5-87F660FC2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010C3-0528-4C35-89D1-59AD73441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888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0DEA7-EE3E-CBF7-B306-4A50F4048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F472B0-C0B8-84F8-3096-60AEE0C96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F2C235-9EE2-DA38-CDAF-D80DF747B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5B64B-20B1-4205-9240-086584BB0645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1373C8-5451-391A-8BD4-83A96B0EA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38403-302F-86F2-1A18-C19EC40CB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010C3-0528-4C35-89D1-59AD73441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894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AA413-65D8-4487-98CA-879DEBD30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0B56F6-7567-8E29-E3C2-4EBDA020FA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5E1CF2-8E83-3529-A8F9-3ACAF4CA62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DAFA0D-E6DD-A9D6-E1C2-0F1BF5BF0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5B64B-20B1-4205-9240-086584BB0645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C5812F-BA70-0724-4B51-90BB44BFD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3F81E8-3875-40CF-2AF5-32890EC82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010C3-0528-4C35-89D1-59AD73441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7299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26821-1D71-1291-BC6E-07E9AF164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F5C3EA-B106-D5A9-2D3E-AF6239471E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99DCC9-A725-49EE-5649-D3CA37032A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81157F-3727-B9FD-2B4A-D7506BD27F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7D0943-671C-425A-A405-03D9146B2C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E2790B-2A94-729A-F8A9-B03383C97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5B64B-20B1-4205-9240-086584BB0645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5A27A1-DD71-F164-626C-DF79A53CC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A6C737-9E82-AC9F-4653-0579C525D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010C3-0528-4C35-89D1-59AD73441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6663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00E8F-71DF-5FAA-B385-F4581DC7C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2D1FE0-11B1-006D-35F4-1651AA3C8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5B64B-20B1-4205-9240-086584BB0645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997BF0-EF41-A649-A1E8-02E303ACA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D09923-4D63-133F-3A50-60ED2F616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010C3-0528-4C35-89D1-59AD73441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517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47E4D1-7951-13AD-9FD9-A07289020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5B64B-20B1-4205-9240-086584BB0645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9CD471-6CA6-4B28-2DF3-ABA445F92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C6D04D-BE88-8E27-6D30-5C5B1C4AE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010C3-0528-4C35-89D1-59AD73441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304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0618B-4CBC-4759-7E91-B3BED8E1C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2DDDBD-52B2-3091-2AC4-2D5415AF1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3051E2-A538-79C9-6002-6EAA965C22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F1604C-F38E-28AF-A502-969B6496A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5B64B-20B1-4205-9240-086584BB0645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BF0FDE-07C2-768A-0D4B-806C59C66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ABB7F6-C715-4FF7-7D46-4E2AC071B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010C3-0528-4C35-89D1-59AD73441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835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D9C9F-8FD8-D8D7-2CD9-AD949D049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3ED8E8-EA8F-BAC2-6714-43B0FB6E69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899FF1-E385-2EF0-4201-F4C98591AD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5DDC9-E0C5-C1E9-B3BA-5081D992A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5B64B-20B1-4205-9240-086584BB0645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83173A-11F5-A68F-8BE5-8376548EF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F23716-3A03-0A81-EF2A-F3A98B939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010C3-0528-4C35-89D1-59AD73441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956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A5145C-6C2F-74EB-DB53-42F05FE49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58D081-0583-B0C5-E701-A0478EA3F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46F39C-F206-D0F0-2AEE-24F500AE45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A5B64B-20B1-4205-9240-086584BB0645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FF67AF-E414-01E1-60C0-2710E6D730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48FAC5-7184-E2D4-D8AC-0651B08795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0010C3-0528-4C35-89D1-59AD73441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828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qualifications.pearson.com/en/qualifications/edexcel-a-levels/art-and-design-2015.coursematerials.html#%2FfilterQuery=category:Pearson-UK:Category%2FTeaching-and-learning-materials" TargetMode="External"/><Relationship Id="rId2" Type="http://schemas.openxmlformats.org/officeDocument/2006/relationships/hyperlink" Target="https://www.studentartguide.com/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11 into 12 FINE ART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 dirty="0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 dirty="0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F2C37-D5F4-AF63-B633-966069AEA124}"/>
              </a:ext>
            </a:extLst>
          </p:cNvPr>
          <p:cNvSpPr txBox="1"/>
          <p:nvPr/>
        </p:nvSpPr>
        <p:spPr>
          <a:xfrm>
            <a:off x="1294916" y="1513114"/>
            <a:ext cx="10273394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Tasks</a:t>
            </a:r>
          </a:p>
          <a:p>
            <a:r>
              <a:rPr lang="en-GB" sz="1200" dirty="0"/>
              <a:t>Task 1: Take a series of ‘exceptional’ photographs (at least 15) based on your interpretation of the theme ‘Viewpoints’.</a:t>
            </a:r>
          </a:p>
          <a:p>
            <a:endParaRPr lang="en-GB" sz="1200" dirty="0"/>
          </a:p>
          <a:p>
            <a:r>
              <a:rPr lang="en-GB" sz="1200" dirty="0"/>
              <a:t>You will discuss possible ideas, genres, concepts and starting points in your transition lesson to help inspire the focus of your photography.</a:t>
            </a:r>
          </a:p>
          <a:p>
            <a:endParaRPr lang="en-GB" sz="1200" dirty="0"/>
          </a:p>
          <a:p>
            <a:r>
              <a:rPr lang="en-GB" sz="1200" dirty="0"/>
              <a:t>Consider the impact of: </a:t>
            </a:r>
          </a:p>
          <a:p>
            <a:r>
              <a:rPr lang="en-GB" sz="1200" dirty="0"/>
              <a:t>• Lighting: high contrast to enhance tonal variation? Enhanced shadows? Tone to create atmosphere/mood?</a:t>
            </a:r>
          </a:p>
          <a:p>
            <a:r>
              <a:rPr lang="en-GB" sz="1200" dirty="0"/>
              <a:t>• Colour or greyscale.</a:t>
            </a:r>
          </a:p>
          <a:p>
            <a:r>
              <a:rPr lang="en-GB" sz="1200" dirty="0"/>
              <a:t>• Composition: Cropped/zoomed, rule of thirds, rule of odds, leading lines etc.</a:t>
            </a:r>
          </a:p>
          <a:p>
            <a:r>
              <a:rPr lang="en-GB" sz="1200" dirty="0"/>
              <a:t>• Repetition of an image with changes/no changes.</a:t>
            </a:r>
          </a:p>
          <a:p>
            <a:r>
              <a:rPr lang="en-GB" sz="1200" dirty="0"/>
              <a:t>• What is in the background: does it distract or enhance the image?</a:t>
            </a:r>
          </a:p>
          <a:p>
            <a:endParaRPr lang="en-GB" sz="1200" dirty="0"/>
          </a:p>
          <a:p>
            <a:r>
              <a:rPr lang="en-GB" sz="1200" dirty="0"/>
              <a:t>Please e-mail these into kandrew@dma.tela.org.uk.</a:t>
            </a:r>
          </a:p>
          <a:p>
            <a:endParaRPr lang="en-GB" sz="1200" dirty="0"/>
          </a:p>
          <a:p>
            <a:r>
              <a:rPr lang="en-GB" sz="1200" dirty="0"/>
              <a:t>Task 2: Complete two sustained studies from your strongest photographs. One in pencil, the other can be a media/technique of your own choice. </a:t>
            </a:r>
          </a:p>
          <a:p>
            <a:endParaRPr lang="en-GB" sz="1200" dirty="0"/>
          </a:p>
          <a:p>
            <a:r>
              <a:rPr lang="en-GB" sz="1200" dirty="0"/>
              <a:t>Task 3: Complete a typed written statement of interest to support your photographs and drawings. Give us an understanding of why you are interested in the theme chosen.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12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Resources required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2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 camera/phone/</a:t>
            </a:r>
            <a:r>
              <a:rPr lang="en-GB" sz="1200" dirty="0" err="1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ipad</a:t>
            </a:r>
            <a:endParaRPr lang="en-GB" sz="1200" dirty="0">
              <a:solidFill>
                <a:prstClr val="black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2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Your choice of drawing materials: Pencil, graphite, charcoal, biro, ink. Cartridge paper.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GB" sz="1200" b="1" dirty="0">
              <a:solidFill>
                <a:prstClr val="black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200" b="1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3.Where to find support:</a:t>
            </a:r>
          </a:p>
          <a:p>
            <a:r>
              <a:rPr lang="en-GB" sz="1200" dirty="0"/>
              <a:t> Inspirational student work:</a:t>
            </a:r>
          </a:p>
          <a:p>
            <a:r>
              <a:rPr lang="en-GB" sz="1200" u="sng" dirty="0">
                <a:hlinkClick r:id="rId2"/>
              </a:rPr>
              <a:t>https://www.studentartguide.com/</a:t>
            </a:r>
            <a:endParaRPr lang="en-GB" sz="1200" dirty="0"/>
          </a:p>
          <a:p>
            <a:r>
              <a:rPr lang="en-GB" sz="1200" dirty="0"/>
              <a:t> Edexcel online A Level examples to inspire starting points:</a:t>
            </a:r>
          </a:p>
          <a:p>
            <a:r>
              <a:rPr lang="en-GB" sz="1200" dirty="0"/>
              <a:t> </a:t>
            </a:r>
            <a:r>
              <a:rPr lang="en-GB" sz="1200" u="sng" dirty="0">
                <a:hlinkClick r:id="rId3"/>
              </a:rPr>
              <a:t>Exemplar material</a:t>
            </a:r>
            <a:endParaRPr lang="en-GB" sz="1200" b="1" dirty="0">
              <a:solidFill>
                <a:prstClr val="black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74FE9C5-5903-B353-9D27-2B2211A076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6629" y="5710985"/>
            <a:ext cx="5965371" cy="1106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885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FFA0C76-9AA3-4059-B409-AD6413156E02}"/>
</file>

<file path=customXml/itemProps2.xml><?xml version="1.0" encoding="utf-8"?>
<ds:datastoreItem xmlns:ds="http://schemas.openxmlformats.org/officeDocument/2006/customXml" ds:itemID="{FC50006A-8B1A-4643-A253-49F456AECB45}"/>
</file>

<file path=customXml/itemProps3.xml><?xml version="1.0" encoding="utf-8"?>
<ds:datastoreItem xmlns:ds="http://schemas.openxmlformats.org/officeDocument/2006/customXml" ds:itemID="{BD77463A-E046-4B9E-B53B-403206221582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272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Office Theme</vt:lpstr>
      <vt:lpstr>Year 11 into 12 FINE ART</vt:lpstr>
    </vt:vector>
  </TitlesOfParts>
  <Company>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Kate Andrews</dc:creator>
  <cp:lastModifiedBy>Kate Andrews</cp:lastModifiedBy>
  <cp:revision>1</cp:revision>
  <dcterms:created xsi:type="dcterms:W3CDTF">2026-06-22T09:37:49Z</dcterms:created>
  <dcterms:modified xsi:type="dcterms:W3CDTF">2026-06-22T09:40:41Z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</Properties>
</file>