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56" r:id="rId2"/>
    <p:sldId id="258" r:id="rId3"/>
    <p:sldId id="260" r:id="rId4"/>
    <p:sldId id="261" r:id="rId5"/>
    <p:sldId id="263" r:id="rId6"/>
    <p:sldId id="326" r:id="rId7"/>
    <p:sldId id="286" r:id="rId8"/>
    <p:sldId id="262"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17171"/>
    <a:srgbClr val="FCD6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77" d="100"/>
          <a:sy n="77" d="100"/>
        </p:scale>
        <p:origin x="268" y="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Williams" userId="c0a5e7f9-9422-4fab-8d2b-9e97857c3ba5" providerId="ADAL" clId="{D9AF9E1C-8E2E-4E31-AFBB-7CB4F9BA3535}"/>
    <pc:docChg chg="modSld">
      <pc:chgData name="James Williams" userId="c0a5e7f9-9422-4fab-8d2b-9e97857c3ba5" providerId="ADAL" clId="{D9AF9E1C-8E2E-4E31-AFBB-7CB4F9BA3535}" dt="2026-07-08T14:59:36.956" v="3" actId="20577"/>
      <pc:docMkLst>
        <pc:docMk/>
      </pc:docMkLst>
      <pc:sldChg chg="modSp mod">
        <pc:chgData name="James Williams" userId="c0a5e7f9-9422-4fab-8d2b-9e97857c3ba5" providerId="ADAL" clId="{D9AF9E1C-8E2E-4E31-AFBB-7CB4F9BA3535}" dt="2026-07-08T14:59:36.956" v="3" actId="20577"/>
        <pc:sldMkLst>
          <pc:docMk/>
          <pc:sldMk cId="1967958212" sldId="256"/>
        </pc:sldMkLst>
        <pc:spChg chg="mod">
          <ac:chgData name="James Williams" userId="c0a5e7f9-9422-4fab-8d2b-9e97857c3ba5" providerId="ADAL" clId="{D9AF9E1C-8E2E-4E31-AFBB-7CB4F9BA3535}" dt="2026-07-08T14:59:36.956" v="3" actId="20577"/>
          <ac:spMkLst>
            <pc:docMk/>
            <pc:sldMk cId="1967958212" sldId="256"/>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13E8B6-CFA6-4FE6-B7E9-6EF4CFC3C1E8}" type="datetimeFigureOut">
              <a:rPr lang="en-GB" smtClean="0"/>
              <a:t>08/07/2026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20B0C6-11FB-434B-AA1D-9B6EAE9FD131}" type="slidenum">
              <a:rPr lang="en-GB" smtClean="0"/>
              <a:t>‹#›</a:t>
            </a:fld>
            <a:endParaRPr lang="en-GB"/>
          </a:p>
        </p:txBody>
      </p:sp>
    </p:spTree>
    <p:extLst>
      <p:ext uri="{BB962C8B-B14F-4D97-AF65-F5344CB8AC3E}">
        <p14:creationId xmlns:p14="http://schemas.microsoft.com/office/powerpoint/2010/main" val="18126164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402036-CBE7-4573-B006-40D47690EB9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06014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FCD603"/>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8" name="Rectangle 7"/>
          <p:cNvSpPr/>
          <p:nvPr/>
        </p:nvSpPr>
        <p:spPr>
          <a:xfrm>
            <a:off x="15" y="6334316"/>
            <a:ext cx="12188825" cy="64008"/>
          </a:xfrm>
          <a:prstGeom prst="rect">
            <a:avLst/>
          </a:prstGeom>
          <a:solidFill>
            <a:srgbClr val="71717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b="1" spc="-50" baseline="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76DC83F9-3481-4C7D-8933-497BF418B97C}" type="datetimeFigureOut">
              <a:rPr lang="en-GB" smtClean="0"/>
              <a:pPr/>
              <a:t>08/07/2026</a:t>
            </a:fld>
            <a:endParaRPr lang="en-GB"/>
          </a:p>
        </p:txBody>
      </p:sp>
      <p:sp>
        <p:nvSpPr>
          <p:cNvPr id="5" name="Footer Placeholder 4"/>
          <p:cNvSpPr>
            <a:spLocks noGrp="1"/>
          </p:cNvSpPr>
          <p:nvPr>
            <p:ph type="ftr" sz="quarter" idx="1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E8DE87F5-A077-4FBE-9BAB-0A226863E934}" type="slidenum">
              <a:rPr lang="en-GB" smtClean="0"/>
              <a:pPr/>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598108" y="4350630"/>
            <a:ext cx="10994342" cy="0"/>
          </a:xfrm>
          <a:prstGeom prst="line">
            <a:avLst/>
          </a:prstGeom>
          <a:ln w="38100">
            <a:solidFill>
              <a:srgbClr val="717171"/>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a:stretch>
            <a:fillRect/>
          </a:stretch>
        </p:blipFill>
        <p:spPr>
          <a:xfrm>
            <a:off x="10621818" y="1"/>
            <a:ext cx="1566056" cy="2368824"/>
          </a:xfrm>
          <a:prstGeom prst="rect">
            <a:avLst/>
          </a:prstGeom>
        </p:spPr>
      </p:pic>
      <p:cxnSp>
        <p:nvCxnSpPr>
          <p:cNvPr id="12" name="Straight Connector 11"/>
          <p:cNvCxnSpPr/>
          <p:nvPr userDrawn="1"/>
        </p:nvCxnSpPr>
        <p:spPr>
          <a:xfrm>
            <a:off x="1193532" y="1749198"/>
            <a:ext cx="10994342" cy="0"/>
          </a:xfrm>
          <a:prstGeom prst="line">
            <a:avLst/>
          </a:prstGeom>
          <a:ln w="38100">
            <a:solidFill>
              <a:srgbClr val="71717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0654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lIns="45720" tIns="0" rIns="45720" bIns="0"/>
          <a:lstStyle>
            <a:lvl1pPr>
              <a:defRPr>
                <a:latin typeface="Tahoma" panose="020B0604030504040204" pitchFamily="34" charset="0"/>
                <a:ea typeface="Tahoma" panose="020B0604030504040204" pitchFamily="34" charset="0"/>
                <a:cs typeface="Tahoma" panose="020B0604030504040204" pitchFamily="34" charset="0"/>
              </a:defRPr>
            </a:lvl1pPr>
            <a:lvl2pPr>
              <a:defRPr>
                <a:latin typeface="Tahoma" panose="020B0604030504040204" pitchFamily="34" charset="0"/>
                <a:ea typeface="Tahoma" panose="020B0604030504040204" pitchFamily="34" charset="0"/>
                <a:cs typeface="Tahoma" panose="020B0604030504040204" pitchFamily="34" charset="0"/>
              </a:defRPr>
            </a:lvl2pPr>
            <a:lvl3pPr>
              <a:defRPr>
                <a:latin typeface="Tahoma" panose="020B0604030504040204" pitchFamily="34" charset="0"/>
                <a:ea typeface="Tahoma" panose="020B0604030504040204" pitchFamily="34" charset="0"/>
                <a:cs typeface="Tahoma" panose="020B0604030504040204" pitchFamily="34" charset="0"/>
              </a:defRPr>
            </a:lvl3pPr>
            <a:lvl4pPr>
              <a:defRPr>
                <a:latin typeface="Tahoma" panose="020B0604030504040204" pitchFamily="34" charset="0"/>
                <a:ea typeface="Tahoma" panose="020B0604030504040204" pitchFamily="34" charset="0"/>
                <a:cs typeface="Tahoma" panose="020B0604030504040204" pitchFamily="34" charset="0"/>
              </a:defRPr>
            </a:lvl4pPr>
            <a:lvl5pPr>
              <a:defRPr>
                <a:latin typeface="Tahoma" panose="020B0604030504040204" pitchFamily="34" charset="0"/>
                <a:ea typeface="Tahoma" panose="020B0604030504040204" pitchFamily="34" charset="0"/>
                <a:cs typeface="Tahom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76DC83F9-3481-4C7D-8933-497BF418B97C}" type="datetimeFigureOut">
              <a:rPr lang="en-GB" smtClean="0"/>
              <a:pPr/>
              <a:t>08/07/2026</a:t>
            </a:fld>
            <a:endParaRPr lang="en-GB"/>
          </a:p>
        </p:txBody>
      </p:sp>
      <p:sp>
        <p:nvSpPr>
          <p:cNvPr id="5" name="Footer Placeholder 4"/>
          <p:cNvSpPr>
            <a:spLocks noGrp="1"/>
          </p:cNvSpPr>
          <p:nvPr>
            <p:ph type="ftr" sz="quarter" idx="1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E8DE87F5-A077-4FBE-9BAB-0A226863E934}" type="slidenum">
              <a:rPr lang="en-GB" smtClean="0"/>
              <a:pPr/>
              <a:t>‹#›</a:t>
            </a:fld>
            <a:endParaRPr lang="en-GB"/>
          </a:p>
        </p:txBody>
      </p:sp>
    </p:spTree>
    <p:extLst>
      <p:ext uri="{BB962C8B-B14F-4D97-AF65-F5344CB8AC3E}">
        <p14:creationId xmlns:p14="http://schemas.microsoft.com/office/powerpoint/2010/main" val="2548621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FCD60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71717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lvl1pPr>
              <a:defRPr b="1">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lvl1pPr>
              <a:defRPr>
                <a:latin typeface="Tahoma" panose="020B0604030504040204" pitchFamily="34" charset="0"/>
                <a:ea typeface="Tahoma" panose="020B0604030504040204" pitchFamily="34" charset="0"/>
                <a:cs typeface="Tahoma" panose="020B0604030504040204" pitchFamily="34" charset="0"/>
              </a:defRPr>
            </a:lvl1pPr>
            <a:lvl2pPr>
              <a:defRPr>
                <a:latin typeface="Tahoma" panose="020B0604030504040204" pitchFamily="34" charset="0"/>
                <a:ea typeface="Tahoma" panose="020B0604030504040204" pitchFamily="34" charset="0"/>
                <a:cs typeface="Tahoma" panose="020B0604030504040204" pitchFamily="34" charset="0"/>
              </a:defRPr>
            </a:lvl2pPr>
            <a:lvl3pPr>
              <a:defRPr>
                <a:latin typeface="Tahoma" panose="020B0604030504040204" pitchFamily="34" charset="0"/>
                <a:ea typeface="Tahoma" panose="020B0604030504040204" pitchFamily="34" charset="0"/>
                <a:cs typeface="Tahoma" panose="020B0604030504040204" pitchFamily="34" charset="0"/>
              </a:defRPr>
            </a:lvl3pPr>
            <a:lvl4pPr>
              <a:defRPr>
                <a:latin typeface="Tahoma" panose="020B0604030504040204" pitchFamily="34" charset="0"/>
                <a:ea typeface="Tahoma" panose="020B0604030504040204" pitchFamily="34" charset="0"/>
                <a:cs typeface="Tahoma" panose="020B0604030504040204" pitchFamily="34" charset="0"/>
              </a:defRPr>
            </a:lvl4pPr>
            <a:lvl5pPr>
              <a:defRPr>
                <a:latin typeface="Tahoma" panose="020B0604030504040204" pitchFamily="34" charset="0"/>
                <a:ea typeface="Tahoma" panose="020B0604030504040204" pitchFamily="34" charset="0"/>
                <a:cs typeface="Tahom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76DC83F9-3481-4C7D-8933-497BF418B97C}" type="datetimeFigureOut">
              <a:rPr lang="en-GB" smtClean="0"/>
              <a:pPr/>
              <a:t>08/07/2026</a:t>
            </a:fld>
            <a:endParaRPr lang="en-GB"/>
          </a:p>
        </p:txBody>
      </p:sp>
      <p:sp>
        <p:nvSpPr>
          <p:cNvPr id="5" name="Footer Placeholder 4"/>
          <p:cNvSpPr>
            <a:spLocks noGrp="1"/>
          </p:cNvSpPr>
          <p:nvPr>
            <p:ph type="ftr" sz="quarter" idx="1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E8DE87F5-A077-4FBE-9BAB-0A226863E934}" type="slidenum">
              <a:rPr lang="en-GB" smtClean="0"/>
              <a:pPr/>
              <a:t>‹#›</a:t>
            </a:fld>
            <a:endParaRPr lang="en-GB"/>
          </a:p>
        </p:txBody>
      </p:sp>
    </p:spTree>
    <p:extLst>
      <p:ext uri="{BB962C8B-B14F-4D97-AF65-F5344CB8AC3E}">
        <p14:creationId xmlns:p14="http://schemas.microsoft.com/office/powerpoint/2010/main" val="3251596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b="1">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vl2pPr>
              <a:defRPr>
                <a:latin typeface="Tahoma" panose="020B0604030504040204" pitchFamily="34" charset="0"/>
                <a:ea typeface="Tahoma" panose="020B0604030504040204" pitchFamily="34" charset="0"/>
                <a:cs typeface="Tahoma" panose="020B0604030504040204" pitchFamily="34" charset="0"/>
              </a:defRPr>
            </a:lvl2pPr>
            <a:lvl3pPr>
              <a:defRPr>
                <a:latin typeface="Tahoma" panose="020B0604030504040204" pitchFamily="34" charset="0"/>
                <a:ea typeface="Tahoma" panose="020B0604030504040204" pitchFamily="34" charset="0"/>
                <a:cs typeface="Tahoma" panose="020B0604030504040204" pitchFamily="34" charset="0"/>
              </a:defRPr>
            </a:lvl3pPr>
            <a:lvl4pPr>
              <a:defRPr>
                <a:latin typeface="Tahoma" panose="020B0604030504040204" pitchFamily="34" charset="0"/>
                <a:ea typeface="Tahoma" panose="020B0604030504040204" pitchFamily="34" charset="0"/>
                <a:cs typeface="Tahoma" panose="020B0604030504040204" pitchFamily="34" charset="0"/>
              </a:defRPr>
            </a:lvl4pPr>
            <a:lvl5pPr>
              <a:defRPr>
                <a:latin typeface="Tahoma" panose="020B0604030504040204" pitchFamily="34" charset="0"/>
                <a:ea typeface="Tahoma" panose="020B0604030504040204" pitchFamily="34" charset="0"/>
                <a:cs typeface="Tahom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76DC83F9-3481-4C7D-8933-497BF418B97C}" type="datetimeFigureOut">
              <a:rPr lang="en-GB" smtClean="0"/>
              <a:pPr/>
              <a:t>08/07/2026</a:t>
            </a:fld>
            <a:endParaRPr lang="en-GB"/>
          </a:p>
        </p:txBody>
      </p:sp>
      <p:sp>
        <p:nvSpPr>
          <p:cNvPr id="5" name="Footer Placeholder 4"/>
          <p:cNvSpPr>
            <a:spLocks noGrp="1"/>
          </p:cNvSpPr>
          <p:nvPr>
            <p:ph type="ftr" sz="quarter" idx="1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E8DE87F5-A077-4FBE-9BAB-0A226863E934}" type="slidenum">
              <a:rPr lang="en-GB" smtClean="0"/>
              <a:pPr/>
              <a:t>‹#›</a:t>
            </a:fld>
            <a:endParaRPr lang="en-GB"/>
          </a:p>
        </p:txBody>
      </p:sp>
    </p:spTree>
    <p:extLst>
      <p:ext uri="{BB962C8B-B14F-4D97-AF65-F5344CB8AC3E}">
        <p14:creationId xmlns:p14="http://schemas.microsoft.com/office/powerpoint/2010/main" val="476019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FCD60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71717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1">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Tahoma" panose="020B0604030504040204" pitchFamily="34" charset="0"/>
                <a:ea typeface="Tahoma" panose="020B0604030504040204" pitchFamily="34" charset="0"/>
                <a:cs typeface="Tahoma" panose="020B060403050404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76DC83F9-3481-4C7D-8933-497BF418B97C}" type="datetimeFigureOut">
              <a:rPr lang="en-GB" smtClean="0"/>
              <a:pPr/>
              <a:t>08/07/2026</a:t>
            </a:fld>
            <a:endParaRPr lang="en-GB"/>
          </a:p>
        </p:txBody>
      </p:sp>
      <p:sp>
        <p:nvSpPr>
          <p:cNvPr id="5" name="Footer Placeholder 4"/>
          <p:cNvSpPr>
            <a:spLocks noGrp="1"/>
          </p:cNvSpPr>
          <p:nvPr>
            <p:ph type="ftr" sz="quarter" idx="1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E8DE87F5-A077-4FBE-9BAB-0A226863E934}" type="slidenum">
              <a:rPr lang="en-GB" smtClean="0"/>
              <a:pPr/>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598108" y="4350630"/>
            <a:ext cx="10994342" cy="0"/>
          </a:xfrm>
          <a:prstGeom prst="line">
            <a:avLst/>
          </a:prstGeom>
          <a:ln w="38100">
            <a:solidFill>
              <a:srgbClr val="717171"/>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a:stretch>
            <a:fillRect/>
          </a:stretch>
        </p:blipFill>
        <p:spPr>
          <a:xfrm>
            <a:off x="10621818" y="1"/>
            <a:ext cx="1566056" cy="2368824"/>
          </a:xfrm>
          <a:prstGeom prst="rect">
            <a:avLst/>
          </a:prstGeom>
        </p:spPr>
      </p:pic>
      <p:cxnSp>
        <p:nvCxnSpPr>
          <p:cNvPr id="12" name="Straight Connector 11"/>
          <p:cNvCxnSpPr/>
          <p:nvPr userDrawn="1"/>
        </p:nvCxnSpPr>
        <p:spPr>
          <a:xfrm>
            <a:off x="1193532" y="1749198"/>
            <a:ext cx="10994342" cy="0"/>
          </a:xfrm>
          <a:prstGeom prst="line">
            <a:avLst/>
          </a:prstGeom>
          <a:ln w="38100">
            <a:solidFill>
              <a:srgbClr val="71717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02952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lvl1pPr>
              <a:defRPr b="1">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Master title style</a:t>
            </a:r>
          </a:p>
        </p:txBody>
      </p:sp>
      <p:sp>
        <p:nvSpPr>
          <p:cNvPr id="3" name="Content Placeholder 2"/>
          <p:cNvSpPr>
            <a:spLocks noGrp="1"/>
          </p:cNvSpPr>
          <p:nvPr>
            <p:ph sz="half" idx="1"/>
          </p:nvPr>
        </p:nvSpPr>
        <p:spPr>
          <a:xfrm>
            <a:off x="1097279" y="1845734"/>
            <a:ext cx="4937760" cy="4023360"/>
          </a:xfrm>
        </p:spPr>
        <p:txBody>
          <a:bodyPr/>
          <a:lstStyle>
            <a:lvl1pPr>
              <a:defRPr>
                <a:latin typeface="Tahoma" panose="020B0604030504040204" pitchFamily="34" charset="0"/>
                <a:ea typeface="Tahoma" panose="020B0604030504040204" pitchFamily="34" charset="0"/>
                <a:cs typeface="Tahoma" panose="020B0604030504040204" pitchFamily="34" charset="0"/>
              </a:defRPr>
            </a:lvl1pPr>
            <a:lvl2pPr>
              <a:defRPr>
                <a:latin typeface="Tahoma" panose="020B0604030504040204" pitchFamily="34" charset="0"/>
                <a:ea typeface="Tahoma" panose="020B0604030504040204" pitchFamily="34" charset="0"/>
                <a:cs typeface="Tahoma" panose="020B0604030504040204" pitchFamily="34" charset="0"/>
              </a:defRPr>
            </a:lvl2pPr>
            <a:lvl3pPr>
              <a:defRPr>
                <a:latin typeface="Tahoma" panose="020B0604030504040204" pitchFamily="34" charset="0"/>
                <a:ea typeface="Tahoma" panose="020B0604030504040204" pitchFamily="34" charset="0"/>
                <a:cs typeface="Tahoma" panose="020B0604030504040204" pitchFamily="34" charset="0"/>
              </a:defRPr>
            </a:lvl3pPr>
            <a:lvl4pPr>
              <a:defRPr>
                <a:latin typeface="Tahoma" panose="020B0604030504040204" pitchFamily="34" charset="0"/>
                <a:ea typeface="Tahoma" panose="020B0604030504040204" pitchFamily="34" charset="0"/>
                <a:cs typeface="Tahoma" panose="020B0604030504040204" pitchFamily="34" charset="0"/>
              </a:defRPr>
            </a:lvl4pPr>
            <a:lvl5pPr>
              <a:defRPr>
                <a:latin typeface="Tahoma" panose="020B0604030504040204" pitchFamily="34" charset="0"/>
                <a:ea typeface="Tahoma" panose="020B0604030504040204" pitchFamily="34" charset="0"/>
                <a:cs typeface="Tahom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lvl1pPr>
              <a:defRPr>
                <a:latin typeface="Tahoma" panose="020B0604030504040204" pitchFamily="34" charset="0"/>
                <a:ea typeface="Tahoma" panose="020B0604030504040204" pitchFamily="34" charset="0"/>
                <a:cs typeface="Tahoma" panose="020B0604030504040204" pitchFamily="34" charset="0"/>
              </a:defRPr>
            </a:lvl1pPr>
            <a:lvl2pPr>
              <a:defRPr>
                <a:latin typeface="Tahoma" panose="020B0604030504040204" pitchFamily="34" charset="0"/>
                <a:ea typeface="Tahoma" panose="020B0604030504040204" pitchFamily="34" charset="0"/>
                <a:cs typeface="Tahoma" panose="020B0604030504040204" pitchFamily="34" charset="0"/>
              </a:defRPr>
            </a:lvl2pPr>
            <a:lvl3pPr>
              <a:defRPr>
                <a:latin typeface="Tahoma" panose="020B0604030504040204" pitchFamily="34" charset="0"/>
                <a:ea typeface="Tahoma" panose="020B0604030504040204" pitchFamily="34" charset="0"/>
                <a:cs typeface="Tahoma" panose="020B0604030504040204" pitchFamily="34" charset="0"/>
              </a:defRPr>
            </a:lvl3pPr>
            <a:lvl4pPr>
              <a:defRPr>
                <a:latin typeface="Tahoma" panose="020B0604030504040204" pitchFamily="34" charset="0"/>
                <a:ea typeface="Tahoma" panose="020B0604030504040204" pitchFamily="34" charset="0"/>
                <a:cs typeface="Tahoma" panose="020B0604030504040204" pitchFamily="34" charset="0"/>
              </a:defRPr>
            </a:lvl4pPr>
            <a:lvl5pPr>
              <a:defRPr>
                <a:latin typeface="Tahoma" panose="020B0604030504040204" pitchFamily="34" charset="0"/>
                <a:ea typeface="Tahoma" panose="020B0604030504040204" pitchFamily="34" charset="0"/>
                <a:cs typeface="Tahom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76DC83F9-3481-4C7D-8933-497BF418B97C}" type="datetimeFigureOut">
              <a:rPr lang="en-GB" smtClean="0"/>
              <a:pPr/>
              <a:t>08/07/2026</a:t>
            </a:fld>
            <a:endParaRPr lang="en-GB"/>
          </a:p>
        </p:txBody>
      </p:sp>
      <p:sp>
        <p:nvSpPr>
          <p:cNvPr id="6" name="Footer Placeholder 5"/>
          <p:cNvSpPr>
            <a:spLocks noGrp="1"/>
          </p:cNvSpPr>
          <p:nvPr>
            <p:ph type="ftr" sz="quarter" idx="1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endParaRPr lang="en-GB"/>
          </a:p>
        </p:txBody>
      </p:sp>
      <p:sp>
        <p:nvSpPr>
          <p:cNvPr id="7" name="Slide Number Placeholder 6"/>
          <p:cNvSpPr>
            <a:spLocks noGrp="1"/>
          </p:cNvSpPr>
          <p:nvPr>
            <p:ph type="sldNum" sz="quarter" idx="12"/>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E8DE87F5-A077-4FBE-9BAB-0A226863E934}" type="slidenum">
              <a:rPr lang="en-GB" smtClean="0"/>
              <a:pPr/>
              <a:t>‹#›</a:t>
            </a:fld>
            <a:endParaRPr lang="en-GB"/>
          </a:p>
        </p:txBody>
      </p:sp>
    </p:spTree>
    <p:extLst>
      <p:ext uri="{BB962C8B-B14F-4D97-AF65-F5344CB8AC3E}">
        <p14:creationId xmlns:p14="http://schemas.microsoft.com/office/powerpoint/2010/main" val="3064368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lvl1pPr>
              <a:defRPr b="1">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latin typeface="Tahoma" panose="020B0604030504040204" pitchFamily="34" charset="0"/>
                <a:ea typeface="Tahoma" panose="020B0604030504040204" pitchFamily="34" charset="0"/>
                <a:cs typeface="Tahom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lvl1pPr>
              <a:defRPr>
                <a:latin typeface="Tahoma" panose="020B0604030504040204" pitchFamily="34" charset="0"/>
                <a:ea typeface="Tahoma" panose="020B0604030504040204" pitchFamily="34" charset="0"/>
                <a:cs typeface="Tahoma" panose="020B0604030504040204" pitchFamily="34" charset="0"/>
              </a:defRPr>
            </a:lvl1pPr>
            <a:lvl2pPr>
              <a:defRPr>
                <a:latin typeface="Tahoma" panose="020B0604030504040204" pitchFamily="34" charset="0"/>
                <a:ea typeface="Tahoma" panose="020B0604030504040204" pitchFamily="34" charset="0"/>
                <a:cs typeface="Tahoma" panose="020B0604030504040204" pitchFamily="34" charset="0"/>
              </a:defRPr>
            </a:lvl2pPr>
            <a:lvl3pPr>
              <a:defRPr>
                <a:latin typeface="Tahoma" panose="020B0604030504040204" pitchFamily="34" charset="0"/>
                <a:ea typeface="Tahoma" panose="020B0604030504040204" pitchFamily="34" charset="0"/>
                <a:cs typeface="Tahoma" panose="020B0604030504040204" pitchFamily="34" charset="0"/>
              </a:defRPr>
            </a:lvl3pPr>
            <a:lvl4pPr>
              <a:defRPr>
                <a:latin typeface="Tahoma" panose="020B0604030504040204" pitchFamily="34" charset="0"/>
                <a:ea typeface="Tahoma" panose="020B0604030504040204" pitchFamily="34" charset="0"/>
                <a:cs typeface="Tahoma" panose="020B0604030504040204" pitchFamily="34" charset="0"/>
              </a:defRPr>
            </a:lvl4pPr>
            <a:lvl5pPr>
              <a:defRPr>
                <a:latin typeface="Tahoma" panose="020B0604030504040204" pitchFamily="34" charset="0"/>
                <a:ea typeface="Tahoma" panose="020B0604030504040204" pitchFamily="34" charset="0"/>
                <a:cs typeface="Tahom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latin typeface="Tahoma" panose="020B0604030504040204" pitchFamily="34" charset="0"/>
                <a:ea typeface="Tahoma" panose="020B0604030504040204" pitchFamily="34" charset="0"/>
                <a:cs typeface="Tahom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lvl1pPr>
              <a:defRPr>
                <a:latin typeface="Tahoma" panose="020B0604030504040204" pitchFamily="34" charset="0"/>
                <a:ea typeface="Tahoma" panose="020B0604030504040204" pitchFamily="34" charset="0"/>
                <a:cs typeface="Tahoma" panose="020B0604030504040204" pitchFamily="34" charset="0"/>
              </a:defRPr>
            </a:lvl1pPr>
            <a:lvl2pPr>
              <a:defRPr>
                <a:latin typeface="Tahoma" panose="020B0604030504040204" pitchFamily="34" charset="0"/>
                <a:ea typeface="Tahoma" panose="020B0604030504040204" pitchFamily="34" charset="0"/>
                <a:cs typeface="Tahoma" panose="020B0604030504040204" pitchFamily="34" charset="0"/>
              </a:defRPr>
            </a:lvl2pPr>
            <a:lvl3pPr>
              <a:defRPr>
                <a:latin typeface="Tahoma" panose="020B0604030504040204" pitchFamily="34" charset="0"/>
                <a:ea typeface="Tahoma" panose="020B0604030504040204" pitchFamily="34" charset="0"/>
                <a:cs typeface="Tahoma" panose="020B0604030504040204" pitchFamily="34" charset="0"/>
              </a:defRPr>
            </a:lvl3pPr>
            <a:lvl4pPr>
              <a:defRPr>
                <a:latin typeface="Tahoma" panose="020B0604030504040204" pitchFamily="34" charset="0"/>
                <a:ea typeface="Tahoma" panose="020B0604030504040204" pitchFamily="34" charset="0"/>
                <a:cs typeface="Tahoma" panose="020B0604030504040204" pitchFamily="34" charset="0"/>
              </a:defRPr>
            </a:lvl4pPr>
            <a:lvl5pPr>
              <a:defRPr>
                <a:latin typeface="Tahoma" panose="020B0604030504040204" pitchFamily="34" charset="0"/>
                <a:ea typeface="Tahoma" panose="020B0604030504040204" pitchFamily="34" charset="0"/>
                <a:cs typeface="Tahom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76DC83F9-3481-4C7D-8933-497BF418B97C}" type="datetimeFigureOut">
              <a:rPr lang="en-GB" smtClean="0"/>
              <a:pPr/>
              <a:t>08/07/2026</a:t>
            </a:fld>
            <a:endParaRPr lang="en-GB"/>
          </a:p>
        </p:txBody>
      </p:sp>
      <p:sp>
        <p:nvSpPr>
          <p:cNvPr id="8" name="Footer Placeholder 7"/>
          <p:cNvSpPr>
            <a:spLocks noGrp="1"/>
          </p:cNvSpPr>
          <p:nvPr>
            <p:ph type="ftr" sz="quarter" idx="1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endParaRPr lang="en-GB"/>
          </a:p>
        </p:txBody>
      </p:sp>
      <p:sp>
        <p:nvSpPr>
          <p:cNvPr id="9" name="Slide Number Placeholder 8"/>
          <p:cNvSpPr>
            <a:spLocks noGrp="1"/>
          </p:cNvSpPr>
          <p:nvPr>
            <p:ph type="sldNum" sz="quarter" idx="12"/>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E8DE87F5-A077-4FBE-9BAB-0A226863E934}" type="slidenum">
              <a:rPr lang="en-GB" smtClean="0"/>
              <a:pPr/>
              <a:t>‹#›</a:t>
            </a:fld>
            <a:endParaRPr lang="en-GB"/>
          </a:p>
        </p:txBody>
      </p:sp>
    </p:spTree>
    <p:extLst>
      <p:ext uri="{BB962C8B-B14F-4D97-AF65-F5344CB8AC3E}">
        <p14:creationId xmlns:p14="http://schemas.microsoft.com/office/powerpoint/2010/main" val="26849527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76DC83F9-3481-4C7D-8933-497BF418B97C}" type="datetimeFigureOut">
              <a:rPr lang="en-GB" smtClean="0"/>
              <a:pPr/>
              <a:t>08/07/2026</a:t>
            </a:fld>
            <a:endParaRPr lang="en-GB"/>
          </a:p>
        </p:txBody>
      </p:sp>
      <p:sp>
        <p:nvSpPr>
          <p:cNvPr id="4" name="Footer Placeholder 3"/>
          <p:cNvSpPr>
            <a:spLocks noGrp="1"/>
          </p:cNvSpPr>
          <p:nvPr>
            <p:ph type="ftr" sz="quarter" idx="1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endParaRPr lang="en-GB"/>
          </a:p>
        </p:txBody>
      </p:sp>
      <p:sp>
        <p:nvSpPr>
          <p:cNvPr id="5" name="Slide Number Placeholder 4"/>
          <p:cNvSpPr>
            <a:spLocks noGrp="1"/>
          </p:cNvSpPr>
          <p:nvPr>
            <p:ph type="sldNum" sz="quarter" idx="12"/>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E8DE87F5-A077-4FBE-9BAB-0A226863E934}" type="slidenum">
              <a:rPr lang="en-GB" smtClean="0"/>
              <a:pPr/>
              <a:t>‹#›</a:t>
            </a:fld>
            <a:endParaRPr lang="en-GB"/>
          </a:p>
        </p:txBody>
      </p:sp>
    </p:spTree>
    <p:extLst>
      <p:ext uri="{BB962C8B-B14F-4D97-AF65-F5344CB8AC3E}">
        <p14:creationId xmlns:p14="http://schemas.microsoft.com/office/powerpoint/2010/main" val="2956133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FCD60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71717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6DC83F9-3481-4C7D-8933-497BF418B97C}" type="datetimeFigureOut">
              <a:rPr lang="en-GB" smtClean="0"/>
              <a:t>08/07/2026</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E8DE87F5-A077-4FBE-9BAB-0A226863E934}" type="slidenum">
              <a:rPr lang="en-GB" smtClean="0"/>
              <a:t>‹#›</a:t>
            </a:fld>
            <a:endParaRPr lang="en-GB"/>
          </a:p>
        </p:txBody>
      </p:sp>
    </p:spTree>
    <p:extLst>
      <p:ext uri="{BB962C8B-B14F-4D97-AF65-F5344CB8AC3E}">
        <p14:creationId xmlns:p14="http://schemas.microsoft.com/office/powerpoint/2010/main" val="1368108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FCD60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71717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1">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4800600" y="731520"/>
            <a:ext cx="6492240" cy="5257800"/>
          </a:xfrm>
        </p:spPr>
        <p:txBody>
          <a:bodyPr/>
          <a:lstStyle>
            <a:lvl1pPr>
              <a:defRPr>
                <a:latin typeface="Tahoma" panose="020B0604030504040204" pitchFamily="34" charset="0"/>
                <a:ea typeface="Tahoma" panose="020B0604030504040204" pitchFamily="34" charset="0"/>
                <a:cs typeface="Tahoma" panose="020B0604030504040204" pitchFamily="34" charset="0"/>
              </a:defRPr>
            </a:lvl1pPr>
            <a:lvl2pPr>
              <a:defRPr>
                <a:latin typeface="Tahoma" panose="020B0604030504040204" pitchFamily="34" charset="0"/>
                <a:ea typeface="Tahoma" panose="020B0604030504040204" pitchFamily="34" charset="0"/>
                <a:cs typeface="Tahoma" panose="020B0604030504040204" pitchFamily="34" charset="0"/>
              </a:defRPr>
            </a:lvl2pPr>
            <a:lvl3pPr>
              <a:defRPr>
                <a:latin typeface="Tahoma" panose="020B0604030504040204" pitchFamily="34" charset="0"/>
                <a:ea typeface="Tahoma" panose="020B0604030504040204" pitchFamily="34" charset="0"/>
                <a:cs typeface="Tahoma" panose="020B0604030504040204" pitchFamily="34" charset="0"/>
              </a:defRPr>
            </a:lvl3pPr>
            <a:lvl4pPr>
              <a:defRPr>
                <a:latin typeface="Tahoma" panose="020B0604030504040204" pitchFamily="34" charset="0"/>
                <a:ea typeface="Tahoma" panose="020B0604030504040204" pitchFamily="34" charset="0"/>
                <a:cs typeface="Tahoma" panose="020B0604030504040204" pitchFamily="34" charset="0"/>
              </a:defRPr>
            </a:lvl4pPr>
            <a:lvl5pPr>
              <a:defRPr>
                <a:latin typeface="Tahoma" panose="020B0604030504040204" pitchFamily="34" charset="0"/>
                <a:ea typeface="Tahoma" panose="020B0604030504040204" pitchFamily="34" charset="0"/>
                <a:cs typeface="Tahom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fld id="{76DC83F9-3481-4C7D-8933-497BF418B97C}" type="datetimeFigureOut">
              <a:rPr lang="en-GB" smtClean="0"/>
              <a:pPr/>
              <a:t>08/07/2026</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fld id="{E8DE87F5-A077-4FBE-9BAB-0A226863E934}" type="slidenum">
              <a:rPr lang="en-GB" smtClean="0"/>
              <a:pPr/>
              <a:t>‹#›</a:t>
            </a:fld>
            <a:endParaRPr lang="en-GB"/>
          </a:p>
        </p:txBody>
      </p:sp>
    </p:spTree>
    <p:extLst>
      <p:ext uri="{BB962C8B-B14F-4D97-AF65-F5344CB8AC3E}">
        <p14:creationId xmlns:p14="http://schemas.microsoft.com/office/powerpoint/2010/main" val="3506799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FCD60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71717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1">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fld id="{76DC83F9-3481-4C7D-8933-497BF418B97C}" type="datetimeFigureOut">
              <a:rPr lang="en-GB" smtClean="0"/>
              <a:pPr/>
              <a:t>08/07/2026</a:t>
            </a:fld>
            <a:endParaRPr lang="en-GB"/>
          </a:p>
        </p:txBody>
      </p:sp>
      <p:sp>
        <p:nvSpPr>
          <p:cNvPr id="6" name="Footer Placeholder 5"/>
          <p:cNvSpPr>
            <a:spLocks noGrp="1"/>
          </p:cNvSpPr>
          <p:nvPr>
            <p:ph type="ftr" sz="quarter" idx="11"/>
          </p:nvPr>
        </p:nvSpPr>
        <p:spPr/>
        <p:txBody>
          <a:bodyPr/>
          <a:lstStyle>
            <a:lvl1pPr>
              <a:defRPr>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1"/>
                </a:solidFill>
                <a:latin typeface="Tahoma" panose="020B0604030504040204" pitchFamily="34" charset="0"/>
                <a:ea typeface="Tahoma" panose="020B0604030504040204" pitchFamily="34" charset="0"/>
                <a:cs typeface="Tahoma" panose="020B0604030504040204" pitchFamily="34" charset="0"/>
              </a:defRPr>
            </a:lvl1pPr>
          </a:lstStyle>
          <a:p>
            <a:fld id="{E8DE87F5-A077-4FBE-9BAB-0A226863E934}" type="slidenum">
              <a:rPr lang="en-GB" smtClean="0"/>
              <a:pPr/>
              <a:t>‹#›</a:t>
            </a:fld>
            <a:endParaRPr lang="en-GB"/>
          </a:p>
        </p:txBody>
      </p:sp>
    </p:spTree>
    <p:extLst>
      <p:ext uri="{BB962C8B-B14F-4D97-AF65-F5344CB8AC3E}">
        <p14:creationId xmlns:p14="http://schemas.microsoft.com/office/powerpoint/2010/main" val="127270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FCD603"/>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9" name="Rectangle 8"/>
          <p:cNvSpPr/>
          <p:nvPr/>
        </p:nvSpPr>
        <p:spPr>
          <a:xfrm>
            <a:off x="0" y="6334316"/>
            <a:ext cx="12192001" cy="65998"/>
          </a:xfrm>
          <a:prstGeom prst="rect">
            <a:avLst/>
          </a:prstGeom>
          <a:solidFill>
            <a:srgbClr val="71717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latin typeface="Tahoma" panose="020B0604030504040204" pitchFamily="34" charset="0"/>
                <a:ea typeface="Tahoma" panose="020B0604030504040204" pitchFamily="34" charset="0"/>
                <a:cs typeface="Tahoma" panose="020B0604030504040204" pitchFamily="34" charset="0"/>
              </a:defRPr>
            </a:lvl1pPr>
          </a:lstStyle>
          <a:p>
            <a:fld id="{76DC83F9-3481-4C7D-8933-497BF418B97C}" type="datetimeFigureOut">
              <a:rPr lang="en-GB" smtClean="0"/>
              <a:pPr/>
              <a:t>08/07/2026</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latin typeface="Tahoma" panose="020B0604030504040204" pitchFamily="34" charset="0"/>
                <a:ea typeface="Tahoma" panose="020B0604030504040204" pitchFamily="34" charset="0"/>
                <a:cs typeface="Tahoma" panose="020B0604030504040204" pitchFamily="34" charset="0"/>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latin typeface="Tahoma" panose="020B0604030504040204" pitchFamily="34" charset="0"/>
                <a:ea typeface="Tahoma" panose="020B0604030504040204" pitchFamily="34" charset="0"/>
                <a:cs typeface="Tahoma" panose="020B0604030504040204" pitchFamily="34" charset="0"/>
              </a:defRPr>
            </a:lvl1pPr>
          </a:lstStyle>
          <a:p>
            <a:fld id="{E8DE87F5-A077-4FBE-9BAB-0A226863E934}" type="slidenum">
              <a:rPr lang="en-GB" smtClean="0"/>
              <a:pPr/>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13"/>
          <a:stretch>
            <a:fillRect/>
          </a:stretch>
        </p:blipFill>
        <p:spPr>
          <a:xfrm>
            <a:off x="10621818" y="1"/>
            <a:ext cx="1566056" cy="2368824"/>
          </a:xfrm>
          <a:prstGeom prst="rect">
            <a:avLst/>
          </a:prstGeom>
        </p:spPr>
      </p:pic>
      <p:cxnSp>
        <p:nvCxnSpPr>
          <p:cNvPr id="12" name="Straight Connector 11"/>
          <p:cNvCxnSpPr/>
          <p:nvPr userDrawn="1"/>
        </p:nvCxnSpPr>
        <p:spPr>
          <a:xfrm>
            <a:off x="1193532" y="1737360"/>
            <a:ext cx="10994342" cy="0"/>
          </a:xfrm>
          <a:prstGeom prst="line">
            <a:avLst/>
          </a:prstGeom>
          <a:ln w="38100">
            <a:solidFill>
              <a:srgbClr val="71717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35530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b="1" kern="1200" spc="-50" baseline="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History</a:t>
            </a:r>
          </a:p>
        </p:txBody>
      </p:sp>
      <p:sp>
        <p:nvSpPr>
          <p:cNvPr id="3" name="Subtitle 2"/>
          <p:cNvSpPr>
            <a:spLocks noGrp="1"/>
          </p:cNvSpPr>
          <p:nvPr>
            <p:ph type="subTitle" idx="1"/>
          </p:nvPr>
        </p:nvSpPr>
        <p:spPr/>
        <p:txBody>
          <a:bodyPr>
            <a:normAutofit/>
          </a:bodyPr>
          <a:lstStyle/>
          <a:p>
            <a:r>
              <a:rPr lang="en-GB" sz="3600" dirty="0"/>
              <a:t>Summer work – Year 10 into Year 11</a:t>
            </a:r>
          </a:p>
        </p:txBody>
      </p:sp>
    </p:spTree>
    <p:extLst>
      <p:ext uri="{BB962C8B-B14F-4D97-AF65-F5344CB8AC3E}">
        <p14:creationId xmlns:p14="http://schemas.microsoft.com/office/powerpoint/2010/main" val="1967958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Task 1: Interpretations of Appeasement</a:t>
            </a:r>
          </a:p>
        </p:txBody>
      </p:sp>
      <p:sp>
        <p:nvSpPr>
          <p:cNvPr id="3" name="Content Placeholder 2"/>
          <p:cNvSpPr>
            <a:spLocks noGrp="1"/>
          </p:cNvSpPr>
          <p:nvPr>
            <p:ph idx="1"/>
          </p:nvPr>
        </p:nvSpPr>
        <p:spPr>
          <a:xfrm>
            <a:off x="1097280" y="1845734"/>
            <a:ext cx="9627870" cy="4023360"/>
          </a:xfrm>
        </p:spPr>
        <p:txBody>
          <a:bodyPr>
            <a:normAutofit fontScale="92500" lnSpcReduction="10000"/>
          </a:bodyPr>
          <a:lstStyle/>
          <a:p>
            <a:r>
              <a:rPr lang="en-GB" b="1" dirty="0"/>
              <a:t>Learn the following schools of thought that provide different interpretations of Appeasement:</a:t>
            </a:r>
          </a:p>
          <a:p>
            <a:pPr>
              <a:buFont typeface="Wingdings" panose="05000000000000000000" pitchFamily="2" charset="2"/>
              <a:buChar char="q"/>
            </a:pPr>
            <a:r>
              <a:rPr lang="en-GB" dirty="0"/>
              <a:t>Popular Majority</a:t>
            </a:r>
          </a:p>
          <a:p>
            <a:pPr>
              <a:buFont typeface="Wingdings" panose="05000000000000000000" pitchFamily="2" charset="2"/>
              <a:buChar char="q"/>
            </a:pPr>
            <a:r>
              <a:rPr lang="en-GB" dirty="0"/>
              <a:t>Popular Political</a:t>
            </a:r>
          </a:p>
          <a:p>
            <a:pPr>
              <a:buFont typeface="Wingdings" panose="05000000000000000000" pitchFamily="2" charset="2"/>
              <a:buChar char="q"/>
            </a:pPr>
            <a:r>
              <a:rPr lang="en-GB" dirty="0"/>
              <a:t>Orthodox</a:t>
            </a:r>
          </a:p>
          <a:p>
            <a:pPr>
              <a:buFont typeface="Wingdings" panose="05000000000000000000" pitchFamily="2" charset="2"/>
              <a:buChar char="q"/>
            </a:pPr>
            <a:r>
              <a:rPr lang="en-GB" dirty="0"/>
              <a:t>Revisionist</a:t>
            </a:r>
          </a:p>
          <a:p>
            <a:pPr>
              <a:buFont typeface="Wingdings" panose="05000000000000000000" pitchFamily="2" charset="2"/>
              <a:buChar char="q"/>
            </a:pPr>
            <a:r>
              <a:rPr lang="en-GB" dirty="0"/>
              <a:t>Counter-Revisionist </a:t>
            </a:r>
          </a:p>
          <a:p>
            <a:pPr marL="0" indent="0">
              <a:buNone/>
            </a:pPr>
            <a:r>
              <a:rPr lang="en-GB" b="1" dirty="0"/>
              <a:t>For each school of thought, you must be able to state:</a:t>
            </a:r>
            <a:br>
              <a:rPr lang="en-GB" dirty="0"/>
            </a:br>
            <a:r>
              <a:rPr lang="en-GB" dirty="0"/>
              <a:t>Title; dates; key message; context (what influenced their writing at the time?) </a:t>
            </a:r>
          </a:p>
          <a:p>
            <a:pPr marL="0" indent="0">
              <a:buNone/>
            </a:pPr>
            <a:r>
              <a:rPr lang="en-GB" b="1" dirty="0"/>
              <a:t>Stretch yourself: </a:t>
            </a:r>
            <a:r>
              <a:rPr lang="en-GB" dirty="0"/>
              <a:t>Which schools of thoughts have areas of agreement or similarity? What about areas of disagreement or difference? Why might this be?</a:t>
            </a:r>
          </a:p>
        </p:txBody>
      </p:sp>
    </p:spTree>
    <p:extLst>
      <p:ext uri="{BB962C8B-B14F-4D97-AF65-F5344CB8AC3E}">
        <p14:creationId xmlns:p14="http://schemas.microsoft.com/office/powerpoint/2010/main" val="9322212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Task 2: Impact of Empire</a:t>
            </a:r>
          </a:p>
        </p:txBody>
      </p:sp>
      <p:sp>
        <p:nvSpPr>
          <p:cNvPr id="3" name="Content Placeholder 2"/>
          <p:cNvSpPr>
            <a:spLocks noGrp="1"/>
          </p:cNvSpPr>
          <p:nvPr>
            <p:ph idx="1"/>
          </p:nvPr>
        </p:nvSpPr>
        <p:spPr>
          <a:xfrm>
            <a:off x="1097280" y="1845734"/>
            <a:ext cx="9627870" cy="1154641"/>
          </a:xfrm>
        </p:spPr>
        <p:txBody>
          <a:bodyPr>
            <a:normAutofit/>
          </a:bodyPr>
          <a:lstStyle/>
          <a:p>
            <a:r>
              <a:rPr lang="en-GB" b="1" dirty="0"/>
              <a:t>This was your year group’s weakest section of the mock – let’s fix that now!</a:t>
            </a:r>
          </a:p>
          <a:p>
            <a:r>
              <a:rPr lang="en-GB" b="1" dirty="0"/>
              <a:t>Complete </a:t>
            </a:r>
            <a:r>
              <a:rPr lang="en-GB" b="1" u="sng" dirty="0"/>
              <a:t>at least two </a:t>
            </a:r>
            <a:r>
              <a:rPr lang="en-GB" b="1" dirty="0"/>
              <a:t>of the following activities in the blue boxes. </a:t>
            </a:r>
          </a:p>
        </p:txBody>
      </p:sp>
      <p:sp>
        <p:nvSpPr>
          <p:cNvPr id="4" name="Rectangle 3">
            <a:extLst>
              <a:ext uri="{FF2B5EF4-FFF2-40B4-BE49-F238E27FC236}">
                <a16:creationId xmlns:a16="http://schemas.microsoft.com/office/drawing/2014/main" id="{5E0D73EF-8E59-1524-6164-C04FC9A54FFE}"/>
              </a:ext>
            </a:extLst>
          </p:cNvPr>
          <p:cNvSpPr/>
          <p:nvPr/>
        </p:nvSpPr>
        <p:spPr>
          <a:xfrm>
            <a:off x="85725" y="3000377"/>
            <a:ext cx="5076825" cy="1285873"/>
          </a:xfrm>
          <a:prstGeom prst="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900" dirty="0"/>
              <a:t>Create a timeline of the Impact of Empire course. Utilise the textbook and revision guide – don’t Google it, it won’t make sense…</a:t>
            </a:r>
          </a:p>
        </p:txBody>
      </p:sp>
      <p:sp>
        <p:nvSpPr>
          <p:cNvPr id="5" name="Rectangle 4">
            <a:extLst>
              <a:ext uri="{FF2B5EF4-FFF2-40B4-BE49-F238E27FC236}">
                <a16:creationId xmlns:a16="http://schemas.microsoft.com/office/drawing/2014/main" id="{656ECAB2-EC66-6702-DF07-B25F5F33BACF}"/>
              </a:ext>
            </a:extLst>
          </p:cNvPr>
          <p:cNvSpPr/>
          <p:nvPr/>
        </p:nvSpPr>
        <p:spPr>
          <a:xfrm>
            <a:off x="9601199" y="3028950"/>
            <a:ext cx="2505076" cy="3057525"/>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rPr>
              <a:t>Extension: </a:t>
            </a:r>
            <a:br>
              <a:rPr lang="en-GB" sz="2000" b="1" dirty="0">
                <a:solidFill>
                  <a:schemeClr val="tx1"/>
                </a:solidFill>
              </a:rPr>
            </a:br>
            <a:r>
              <a:rPr lang="en-GB" sz="2000" dirty="0">
                <a:solidFill>
                  <a:schemeClr val="tx1"/>
                </a:solidFill>
              </a:rPr>
              <a:t>Review the specification on the next slide – make notes on each section using the revision guide and textbook.</a:t>
            </a:r>
          </a:p>
        </p:txBody>
      </p:sp>
      <p:sp>
        <p:nvSpPr>
          <p:cNvPr id="6" name="Rectangle 5">
            <a:extLst>
              <a:ext uri="{FF2B5EF4-FFF2-40B4-BE49-F238E27FC236}">
                <a16:creationId xmlns:a16="http://schemas.microsoft.com/office/drawing/2014/main" id="{AB5D6113-0750-7642-B942-B1DBA36C09AC}"/>
              </a:ext>
            </a:extLst>
          </p:cNvPr>
          <p:cNvSpPr/>
          <p:nvPr/>
        </p:nvSpPr>
        <p:spPr>
          <a:xfrm>
            <a:off x="85724" y="4362450"/>
            <a:ext cx="5076825" cy="1933575"/>
          </a:xfrm>
          <a:prstGeom prst="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900" dirty="0"/>
              <a:t>Use the </a:t>
            </a:r>
            <a:r>
              <a:rPr lang="en-GB" sz="1900" b="1" dirty="0"/>
              <a:t>MIGRATION textbook </a:t>
            </a:r>
            <a:r>
              <a:rPr lang="en-GB" sz="1900" dirty="0"/>
              <a:t>for this task (</a:t>
            </a:r>
            <a:r>
              <a:rPr lang="en-GB" sz="1900" b="1" dirty="0"/>
              <a:t>not</a:t>
            </a:r>
            <a:r>
              <a:rPr lang="en-GB" sz="1900" dirty="0"/>
              <a:t> the revision guide). Read the chapter summaries and use them to create mind maps or notes about the Impact of Empire course. </a:t>
            </a:r>
          </a:p>
          <a:p>
            <a:pPr algn="ctr"/>
            <a:r>
              <a:rPr lang="en-GB" sz="1900" b="1" i="1" dirty="0"/>
              <a:t>p. 149; p. 159; p. 162; p. 178; p. 185; p. 190; p. 203</a:t>
            </a:r>
          </a:p>
        </p:txBody>
      </p:sp>
      <p:sp>
        <p:nvSpPr>
          <p:cNvPr id="7" name="Rectangle 6">
            <a:extLst>
              <a:ext uri="{FF2B5EF4-FFF2-40B4-BE49-F238E27FC236}">
                <a16:creationId xmlns:a16="http://schemas.microsoft.com/office/drawing/2014/main" id="{FA016E32-9AB5-4963-810E-A53F380530AE}"/>
              </a:ext>
            </a:extLst>
          </p:cNvPr>
          <p:cNvSpPr/>
          <p:nvPr/>
        </p:nvSpPr>
        <p:spPr>
          <a:xfrm>
            <a:off x="5248275" y="3348673"/>
            <a:ext cx="4195762" cy="2495124"/>
          </a:xfrm>
          <a:prstGeom prst="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900" b="1" dirty="0"/>
              <a:t>Create a series of flashcards for each of the following topics:</a:t>
            </a:r>
          </a:p>
          <a:p>
            <a:pPr marL="342900" indent="-342900">
              <a:buFont typeface="Arial" panose="020B0604020202020204" pitchFamily="34" charset="0"/>
              <a:buChar char="•"/>
            </a:pPr>
            <a:r>
              <a:rPr lang="en-GB" sz="1900" dirty="0"/>
              <a:t>England and Ireland</a:t>
            </a:r>
          </a:p>
          <a:p>
            <a:pPr marL="342900" indent="-342900">
              <a:buFont typeface="Arial" panose="020B0604020202020204" pitchFamily="34" charset="0"/>
              <a:buChar char="•"/>
            </a:pPr>
            <a:r>
              <a:rPr lang="en-GB" sz="1900" dirty="0"/>
              <a:t>England and Scotland</a:t>
            </a:r>
          </a:p>
          <a:p>
            <a:pPr marL="342900" indent="-342900">
              <a:buFont typeface="Arial" panose="020B0604020202020204" pitchFamily="34" charset="0"/>
              <a:buChar char="•"/>
            </a:pPr>
            <a:r>
              <a:rPr lang="en-GB" sz="1900" dirty="0"/>
              <a:t>England’s economy</a:t>
            </a:r>
          </a:p>
          <a:p>
            <a:pPr marL="342900" indent="-342900">
              <a:buFont typeface="Arial" panose="020B0604020202020204" pitchFamily="34" charset="0"/>
              <a:buChar char="•"/>
            </a:pPr>
            <a:r>
              <a:rPr lang="en-GB" sz="1900" dirty="0"/>
              <a:t>Social and political developments in Britain</a:t>
            </a:r>
          </a:p>
          <a:p>
            <a:pPr marL="342900" indent="-342900">
              <a:buFont typeface="Arial" panose="020B0604020202020204" pitchFamily="34" charset="0"/>
              <a:buChar char="•"/>
            </a:pPr>
            <a:r>
              <a:rPr lang="en-GB" sz="1900" dirty="0"/>
              <a:t>The plantations and the slave trade</a:t>
            </a:r>
          </a:p>
        </p:txBody>
      </p:sp>
    </p:spTree>
    <p:extLst>
      <p:ext uri="{BB962C8B-B14F-4D97-AF65-F5344CB8AC3E}">
        <p14:creationId xmlns:p14="http://schemas.microsoft.com/office/powerpoint/2010/main" val="4100027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21254-7B3B-60EC-9EA3-FCF1AED471E9}"/>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AD208318-5F87-BEFD-E638-366004C5C735}"/>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96CFE61C-6D1B-6F80-6D1F-2B1645DA4A9A}"/>
              </a:ext>
            </a:extLst>
          </p:cNvPr>
          <p:cNvPicPr>
            <a:picLocks noChangeAspect="1"/>
          </p:cNvPicPr>
          <p:nvPr/>
        </p:nvPicPr>
        <p:blipFill>
          <a:blip r:embed="rId2"/>
          <a:stretch>
            <a:fillRect/>
          </a:stretch>
        </p:blipFill>
        <p:spPr>
          <a:xfrm>
            <a:off x="0" y="0"/>
            <a:ext cx="9952208" cy="6334125"/>
          </a:xfrm>
          <a:prstGeom prst="rect">
            <a:avLst/>
          </a:prstGeom>
        </p:spPr>
      </p:pic>
    </p:spTree>
    <p:extLst>
      <p:ext uri="{BB962C8B-B14F-4D97-AF65-F5344CB8AC3E}">
        <p14:creationId xmlns:p14="http://schemas.microsoft.com/office/powerpoint/2010/main" val="1274904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397CF-B359-92E2-1F04-5DB5723F384F}"/>
              </a:ext>
            </a:extLst>
          </p:cNvPr>
          <p:cNvSpPr>
            <a:spLocks noGrp="1"/>
          </p:cNvSpPr>
          <p:nvPr>
            <p:ph type="title"/>
          </p:nvPr>
        </p:nvSpPr>
        <p:spPr/>
        <p:txBody>
          <a:bodyPr/>
          <a:lstStyle/>
          <a:p>
            <a:r>
              <a:rPr lang="en-GB" dirty="0"/>
              <a:t>Task 3 Practice Question</a:t>
            </a:r>
          </a:p>
        </p:txBody>
      </p:sp>
      <p:sp>
        <p:nvSpPr>
          <p:cNvPr id="3" name="Content Placeholder 2">
            <a:extLst>
              <a:ext uri="{FF2B5EF4-FFF2-40B4-BE49-F238E27FC236}">
                <a16:creationId xmlns:a16="http://schemas.microsoft.com/office/drawing/2014/main" id="{A6C04A81-A726-58A6-453F-EC0A2149C2BF}"/>
              </a:ext>
            </a:extLst>
          </p:cNvPr>
          <p:cNvSpPr>
            <a:spLocks noGrp="1"/>
          </p:cNvSpPr>
          <p:nvPr>
            <p:ph idx="1"/>
          </p:nvPr>
        </p:nvSpPr>
        <p:spPr/>
        <p:txBody>
          <a:bodyPr/>
          <a:lstStyle/>
          <a:p>
            <a:r>
              <a:rPr lang="en-GB" dirty="0"/>
              <a:t>Complete the following practice question to be marked in class your first lesson back.</a:t>
            </a:r>
          </a:p>
          <a:p>
            <a:r>
              <a:rPr lang="en-GB" dirty="0"/>
              <a:t>Q3. Study Interpretation A. Do you think this interpretation is a fair comment on the British policy of appeasement? Use other interpretations of the events of 1937–1939 and your knowledge to support your answer. (25 marks)</a:t>
            </a:r>
          </a:p>
          <a:p>
            <a:r>
              <a:rPr lang="en-GB" dirty="0"/>
              <a:t>Interpretation A  </a:t>
            </a:r>
          </a:p>
          <a:p>
            <a:r>
              <a:rPr lang="en-GB" dirty="0"/>
              <a:t>THE MAN THE WORLD LOOKS UP TO. How well our faith in Mr Chamberlain has been justified! His firmness of spirit and gentleness of heart have been successful. Refusing to give in, refusing to be discouraged or give way to opposition and insults, he went tirelessly on until he stopped the armies of Britain and Germany from going to war. </a:t>
            </a:r>
          </a:p>
          <a:p>
            <a:r>
              <a:rPr lang="en-GB" dirty="0"/>
              <a:t>An extract from the front page of ‘The Daily Sketch’, a popular British newspaper in the 1930s. This extract was published on 29 September 1938.</a:t>
            </a:r>
          </a:p>
        </p:txBody>
      </p:sp>
    </p:spTree>
    <p:extLst>
      <p:ext uri="{BB962C8B-B14F-4D97-AF65-F5344CB8AC3E}">
        <p14:creationId xmlns:p14="http://schemas.microsoft.com/office/powerpoint/2010/main" val="40424996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9863"/>
            <a:ext cx="10515600" cy="719434"/>
          </a:xfrm>
        </p:spPr>
        <p:txBody>
          <a:bodyPr>
            <a:noAutofit/>
          </a:bodyPr>
          <a:lstStyle/>
          <a:p>
            <a:pPr algn="ctr"/>
            <a:r>
              <a:rPr lang="en-GB" dirty="0">
                <a:latin typeface="+mn-lt"/>
              </a:rPr>
              <a:t>Interpretations questions made simple</a:t>
            </a:r>
          </a:p>
        </p:txBody>
      </p:sp>
      <p:sp>
        <p:nvSpPr>
          <p:cNvPr id="3" name="Content Placeholder 2"/>
          <p:cNvSpPr>
            <a:spLocks noGrp="1"/>
          </p:cNvSpPr>
          <p:nvPr>
            <p:ph idx="1"/>
          </p:nvPr>
        </p:nvSpPr>
        <p:spPr>
          <a:xfrm>
            <a:off x="157315" y="849297"/>
            <a:ext cx="6685937" cy="5451750"/>
          </a:xfrm>
          <a:solidFill>
            <a:srgbClr val="FFFFCC"/>
          </a:solidFill>
        </p:spPr>
        <p:txBody>
          <a:bodyPr>
            <a:noAutofit/>
          </a:bodyPr>
          <a:lstStyle/>
          <a:p>
            <a:pPr marL="0" indent="0">
              <a:lnSpc>
                <a:spcPct val="100000"/>
              </a:lnSpc>
              <a:buNone/>
            </a:pPr>
            <a:r>
              <a:rPr lang="en-GB" sz="3200" b="1" dirty="0"/>
              <a:t>Question 3: ‘Is this a fair comment?’</a:t>
            </a:r>
            <a:endParaRPr lang="en-GB" sz="2000" dirty="0"/>
          </a:p>
          <a:p>
            <a:pPr>
              <a:lnSpc>
                <a:spcPct val="100000"/>
              </a:lnSpc>
            </a:pPr>
            <a:r>
              <a:rPr lang="en-GB" sz="2000" b="1" dirty="0">
                <a:solidFill>
                  <a:srgbClr val="FF0000"/>
                </a:solidFill>
              </a:rPr>
              <a:t>FIRST: </a:t>
            </a:r>
            <a:r>
              <a:rPr lang="en-GB" sz="2000" u="sng" dirty="0">
                <a:solidFill>
                  <a:srgbClr val="FF0000"/>
                </a:solidFill>
              </a:rPr>
              <a:t>Summarise the extract</a:t>
            </a:r>
            <a:r>
              <a:rPr lang="en-GB" sz="2000" dirty="0">
                <a:solidFill>
                  <a:srgbClr val="FF0000"/>
                </a:solidFill>
              </a:rPr>
              <a:t>: what is it saying about Appeasement? Was Chamberlain to blame? Did he have any choice? Were other factors more important? Choose a quote to support your view.</a:t>
            </a:r>
            <a:br>
              <a:rPr lang="en-GB" sz="2000" dirty="0"/>
            </a:br>
            <a:endParaRPr lang="en-GB" sz="2000" dirty="0"/>
          </a:p>
          <a:p>
            <a:pPr>
              <a:lnSpc>
                <a:spcPct val="100000"/>
              </a:lnSpc>
            </a:pPr>
            <a:r>
              <a:rPr lang="en-GB" sz="2000" b="1" dirty="0">
                <a:solidFill>
                  <a:srgbClr val="FF6600"/>
                </a:solidFill>
              </a:rPr>
              <a:t>SECOND: </a:t>
            </a:r>
            <a:r>
              <a:rPr lang="en-GB" sz="2000" u="sng" dirty="0">
                <a:solidFill>
                  <a:srgbClr val="FF6600"/>
                </a:solidFill>
              </a:rPr>
              <a:t>Decide on one school of thought who would find the interpretation fair</a:t>
            </a:r>
            <a:r>
              <a:rPr lang="en-GB" sz="2000" dirty="0">
                <a:solidFill>
                  <a:srgbClr val="FF6600"/>
                </a:solidFill>
              </a:rPr>
              <a:t>. Describe what they said, and explain why they would say this is fair.</a:t>
            </a:r>
            <a:br>
              <a:rPr lang="en-GB" sz="2000" dirty="0"/>
            </a:br>
            <a:endParaRPr lang="en-GB" sz="2000" dirty="0"/>
          </a:p>
          <a:p>
            <a:pPr>
              <a:lnSpc>
                <a:spcPct val="100000"/>
              </a:lnSpc>
            </a:pPr>
            <a:r>
              <a:rPr lang="en-GB" sz="2000" b="1" dirty="0">
                <a:solidFill>
                  <a:srgbClr val="00B050"/>
                </a:solidFill>
              </a:rPr>
              <a:t>THIRD: </a:t>
            </a:r>
            <a:r>
              <a:rPr lang="en-GB" sz="2000" u="sng" dirty="0">
                <a:solidFill>
                  <a:srgbClr val="00B050"/>
                </a:solidFill>
              </a:rPr>
              <a:t>Decide on one school of thought who would find the interpretation unfair</a:t>
            </a:r>
            <a:r>
              <a:rPr lang="en-GB" sz="2000" dirty="0">
                <a:solidFill>
                  <a:srgbClr val="00B050"/>
                </a:solidFill>
              </a:rPr>
              <a:t>. Describe what they said, and explain why they would say this is unfair.</a:t>
            </a:r>
          </a:p>
        </p:txBody>
      </p:sp>
      <p:sp>
        <p:nvSpPr>
          <p:cNvPr id="4" name="Left Arrow 3"/>
          <p:cNvSpPr/>
          <p:nvPr/>
        </p:nvSpPr>
        <p:spPr>
          <a:xfrm>
            <a:off x="7030065" y="849297"/>
            <a:ext cx="4817805" cy="2691684"/>
          </a:xfrm>
          <a:prstGeom prst="lef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This is </a:t>
            </a: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all </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you need to do to get a decent mark!</a:t>
            </a:r>
            <a:b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The extras below will make your answer even stronger…</a:t>
            </a: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6"/>
          <p:cNvSpPr/>
          <p:nvPr/>
        </p:nvSpPr>
        <p:spPr>
          <a:xfrm>
            <a:off x="7030065" y="3775587"/>
            <a:ext cx="5053780" cy="2438400"/>
          </a:xfrm>
          <a:prstGeom prst="roundRect">
            <a:avLst/>
          </a:prstGeom>
          <a:solidFill>
            <a:srgbClr val="DA76E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Name the schools of thought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Mention the </a:t>
            </a:r>
            <a:r>
              <a:rPr kumimoji="0" lang="en-GB" sz="2400" b="0" i="0" u="sng" strike="noStrike" kern="1200" cap="none" spc="0" normalizeH="0" baseline="0" noProof="0" dirty="0">
                <a:ln>
                  <a:noFill/>
                </a:ln>
                <a:solidFill>
                  <a:prstClr val="black"/>
                </a:solidFill>
                <a:effectLst/>
                <a:uLnTx/>
                <a:uFillTx/>
                <a:latin typeface="Calibri" panose="020F0502020204030204"/>
                <a:ea typeface="+mn-ea"/>
                <a:cs typeface="+mn-cs"/>
              </a:rPr>
              <a:t>context</a:t>
            </a: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 why did they have that view at that time?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Refer to one more school who would find this fair or unfair. </a:t>
            </a:r>
          </a:p>
        </p:txBody>
      </p:sp>
      <p:sp>
        <p:nvSpPr>
          <p:cNvPr id="6" name="Rectangle 5"/>
          <p:cNvSpPr/>
          <p:nvPr/>
        </p:nvSpPr>
        <p:spPr>
          <a:xfrm>
            <a:off x="0" y="6456218"/>
            <a:ext cx="12192000" cy="4017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panose="020F0502020204030204"/>
                <a:ea typeface="+mn-ea"/>
                <a:cs typeface="+mn-cs"/>
              </a:rPr>
              <a:t>Learning intention: To utilise interpretations regarding Appeasement.</a:t>
            </a:r>
          </a:p>
        </p:txBody>
      </p:sp>
    </p:spTree>
    <p:extLst>
      <p:ext uri="{BB962C8B-B14F-4D97-AF65-F5344CB8AC3E}">
        <p14:creationId xmlns:p14="http://schemas.microsoft.com/office/powerpoint/2010/main" val="13784320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39985-64D9-4400-AA5A-BFE58E5EA631}"/>
              </a:ext>
            </a:extLst>
          </p:cNvPr>
          <p:cNvSpPr>
            <a:spLocks noGrp="1"/>
          </p:cNvSpPr>
          <p:nvPr>
            <p:ph type="title"/>
          </p:nvPr>
        </p:nvSpPr>
        <p:spPr/>
        <p:txBody>
          <a:bodyPr/>
          <a:lstStyle/>
          <a:p>
            <a:r>
              <a:rPr lang="en-GB" sz="4400" b="1" u="sng" dirty="0">
                <a:effectLst/>
                <a:latin typeface="Calibri" panose="020F0502020204030204" pitchFamily="34" charset="0"/>
                <a:ea typeface="Calibri" panose="020F0502020204030204" pitchFamily="34" charset="0"/>
                <a:cs typeface="Times New Roman" panose="02020603050405020304" pitchFamily="18" charset="0"/>
              </a:rPr>
              <a:t>Paragraph structure Q3:</a:t>
            </a:r>
            <a:endParaRPr lang="en-GB" dirty="0"/>
          </a:p>
        </p:txBody>
      </p:sp>
      <p:sp>
        <p:nvSpPr>
          <p:cNvPr id="3" name="Content Placeholder 2">
            <a:extLst>
              <a:ext uri="{FF2B5EF4-FFF2-40B4-BE49-F238E27FC236}">
                <a16:creationId xmlns:a16="http://schemas.microsoft.com/office/drawing/2014/main" id="{9EF4D236-47BF-4E78-BD53-0A056703D10D}"/>
              </a:ext>
            </a:extLst>
          </p:cNvPr>
          <p:cNvSpPr>
            <a:spLocks noGrp="1"/>
          </p:cNvSpPr>
          <p:nvPr>
            <p:ph idx="1"/>
          </p:nvPr>
        </p:nvSpPr>
        <p:spPr/>
        <p:txBody>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You can use the following structure:</a:t>
            </a:r>
          </a:p>
          <a:p>
            <a:pPr marL="342900" lvl="0" indent="-342900">
              <a:lnSpc>
                <a:spcPct val="107000"/>
              </a:lnSpc>
              <a:spcAft>
                <a:spcPts val="800"/>
              </a:spcAft>
              <a:buFont typeface="Calibri" panose="020F050202020403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A __</a:t>
            </a:r>
            <a:r>
              <a:rPr lang="en-GB" sz="1800" b="1" i="1" dirty="0">
                <a:effectLst/>
                <a:latin typeface="Calibri" panose="020F0502020204030204" pitchFamily="34" charset="0"/>
                <a:ea typeface="Calibri" panose="020F0502020204030204" pitchFamily="34" charset="0"/>
                <a:cs typeface="Times New Roman" panose="02020603050405020304" pitchFamily="18" charset="0"/>
              </a:rPr>
              <a:t>[name of school]</a:t>
            </a:r>
            <a:r>
              <a:rPr lang="en-GB" sz="1800" dirty="0">
                <a:effectLst/>
                <a:latin typeface="Calibri" panose="020F0502020204030204" pitchFamily="34" charset="0"/>
                <a:ea typeface="Calibri" panose="020F0502020204030204" pitchFamily="34" charset="0"/>
                <a:cs typeface="Times New Roman" panose="02020603050405020304" pitchFamily="18" charset="0"/>
              </a:rPr>
              <a:t>__ historian from ________________ </a:t>
            </a:r>
            <a:r>
              <a:rPr lang="en-GB" sz="1800" b="1" i="1" dirty="0">
                <a:effectLst/>
                <a:latin typeface="Calibri" panose="020F0502020204030204" pitchFamily="34" charset="0"/>
                <a:ea typeface="Calibri" panose="020F0502020204030204" pitchFamily="34" charset="0"/>
                <a:cs typeface="Times New Roman" panose="02020603050405020304" pitchFamily="18" charset="0"/>
              </a:rPr>
              <a:t>[what years?]</a:t>
            </a:r>
            <a:r>
              <a:rPr lang="en-GB" sz="1800" dirty="0">
                <a:effectLst/>
                <a:latin typeface="Calibri" panose="020F0502020204030204" pitchFamily="34" charset="0"/>
                <a:ea typeface="Calibri" panose="020F0502020204030204" pitchFamily="34" charset="0"/>
                <a:cs typeface="Times New Roman" panose="02020603050405020304" pitchFamily="18" charset="0"/>
              </a:rPr>
              <a:t> would find the interpretation</a:t>
            </a:r>
            <a:r>
              <a:rPr lang="en-GB"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fair/unfair</a:t>
            </a:r>
            <a:r>
              <a:rPr lang="en-GB" sz="1800" dirty="0">
                <a:effectLst/>
                <a:latin typeface="Calibri" panose="020F0502020204030204" pitchFamily="34" charset="0"/>
                <a:ea typeface="Calibri" panose="020F0502020204030204" pitchFamily="34" charset="0"/>
                <a:cs typeface="Times New Roman" panose="02020603050405020304" pitchFamily="18" charset="0"/>
              </a:rPr>
              <a:t>. In particular, they would agree/disagree with “____________________________” </a:t>
            </a:r>
            <a:r>
              <a:rPr lang="en-GB" sz="1800" b="1" i="1" dirty="0">
                <a:effectLst/>
                <a:latin typeface="Calibri" panose="020F0502020204030204" pitchFamily="34" charset="0"/>
                <a:ea typeface="Calibri" panose="020F0502020204030204" pitchFamily="34" charset="0"/>
                <a:cs typeface="Times New Roman" panose="02020603050405020304" pitchFamily="18" charset="0"/>
              </a:rPr>
              <a:t>[quote the interpretation],</a:t>
            </a:r>
            <a:r>
              <a:rPr lang="en-GB" sz="1800" dirty="0">
                <a:effectLst/>
                <a:latin typeface="Calibri" panose="020F0502020204030204" pitchFamily="34" charset="0"/>
                <a:ea typeface="Calibri" panose="020F0502020204030204" pitchFamily="34" charset="0"/>
                <a:cs typeface="Times New Roman" panose="02020603050405020304" pitchFamily="18" charset="0"/>
              </a:rPr>
              <a:t> because </a:t>
            </a:r>
            <a:r>
              <a:rPr lang="en-GB" sz="1800" dirty="0">
                <a:latin typeface="Calibri" panose="020F0502020204030204" pitchFamily="34" charset="0"/>
                <a:ea typeface="Calibri" panose="020F0502020204030204" pitchFamily="34" charset="0"/>
                <a:cs typeface="Times New Roman" panose="02020603050405020304" pitchFamily="18" charset="0"/>
              </a:rPr>
              <a:t>a</a:t>
            </a:r>
            <a:r>
              <a:rPr lang="en-GB" sz="1800" dirty="0">
                <a:effectLst/>
                <a:latin typeface="Calibri" panose="020F0502020204030204" pitchFamily="34" charset="0"/>
                <a:ea typeface="Calibri" panose="020F0502020204030204" pitchFamily="34" charset="0"/>
                <a:cs typeface="Times New Roman" panose="02020603050405020304" pitchFamily="18" charset="0"/>
              </a:rPr>
              <a:t> _________ historian thinks that…</a:t>
            </a:r>
            <a:r>
              <a:rPr lang="en-GB" sz="1800" b="1" i="1" dirty="0">
                <a:effectLst/>
                <a:latin typeface="Calibri" panose="020F0502020204030204" pitchFamily="34" charset="0"/>
                <a:ea typeface="Calibri" panose="020F0502020204030204" pitchFamily="34" charset="0"/>
                <a:cs typeface="Times New Roman" panose="02020603050405020304" pitchFamily="18" charset="0"/>
              </a:rPr>
              <a:t>[what does this school of thought think about Chamberlain and Appeasement/who is to blame for the Cold War?]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alibri" panose="020F050202020403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They think this because…. </a:t>
            </a:r>
            <a:r>
              <a:rPr lang="en-GB" sz="1800" b="1" i="1" dirty="0">
                <a:effectLst/>
                <a:latin typeface="Calibri" panose="020F0502020204030204" pitchFamily="34" charset="0"/>
                <a:ea typeface="Calibri" panose="020F0502020204030204" pitchFamily="34" charset="0"/>
                <a:cs typeface="Times New Roman" panose="02020603050405020304" pitchFamily="18" charset="0"/>
              </a:rPr>
              <a:t>[Discuss the context either historical or of the interpretation].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alibri" panose="020F050202020403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Therefore, ______________</a:t>
            </a:r>
            <a:r>
              <a:rPr lang="en-GB" sz="1800" b="1" i="1" dirty="0">
                <a:effectLst/>
                <a:latin typeface="Calibri" panose="020F0502020204030204" pitchFamily="34" charset="0"/>
                <a:ea typeface="Calibri" panose="020F0502020204030204" pitchFamily="34" charset="0"/>
                <a:cs typeface="Times New Roman" panose="02020603050405020304" pitchFamily="18" charset="0"/>
              </a:rPr>
              <a:t>[school of thought, e.g. Orthodox] </a:t>
            </a:r>
            <a:r>
              <a:rPr lang="en-GB" sz="1800" dirty="0">
                <a:effectLst/>
                <a:latin typeface="Calibri" panose="020F0502020204030204" pitchFamily="34" charset="0"/>
                <a:ea typeface="Calibri" panose="020F0502020204030204" pitchFamily="34" charset="0"/>
                <a:cs typeface="Times New Roman" panose="02020603050405020304" pitchFamily="18" charset="0"/>
              </a:rPr>
              <a:t>historians like _______________ </a:t>
            </a:r>
            <a:r>
              <a:rPr lang="en-GB" sz="1800" b="1" i="1" dirty="0">
                <a:effectLst/>
                <a:latin typeface="Calibri" panose="020F0502020204030204" pitchFamily="34" charset="0"/>
                <a:ea typeface="Calibri" panose="020F0502020204030204" pitchFamily="34" charset="0"/>
                <a:cs typeface="Times New Roman" panose="02020603050405020304" pitchFamily="18" charset="0"/>
              </a:rPr>
              <a:t>[name a historian]</a:t>
            </a:r>
            <a:r>
              <a:rPr lang="en-GB" sz="1800" dirty="0">
                <a:effectLst/>
                <a:latin typeface="Calibri" panose="020F0502020204030204" pitchFamily="34" charset="0"/>
                <a:ea typeface="Calibri" panose="020F0502020204030204" pitchFamily="34" charset="0"/>
                <a:cs typeface="Times New Roman" panose="02020603050405020304" pitchFamily="18" charset="0"/>
              </a:rPr>
              <a:t> would consider this fair/unfair.</a:t>
            </a:r>
          </a:p>
          <a:p>
            <a:endParaRPr lang="en-GB" dirty="0"/>
          </a:p>
        </p:txBody>
      </p:sp>
      <p:sp>
        <p:nvSpPr>
          <p:cNvPr id="4" name="Rectangle 3">
            <a:extLst>
              <a:ext uri="{FF2B5EF4-FFF2-40B4-BE49-F238E27FC236}">
                <a16:creationId xmlns:a16="http://schemas.microsoft.com/office/drawing/2014/main" id="{B2BCC8FB-5F6D-47D7-8BB3-7105C66C6959}"/>
              </a:ext>
            </a:extLst>
          </p:cNvPr>
          <p:cNvSpPr/>
          <p:nvPr/>
        </p:nvSpPr>
        <p:spPr>
          <a:xfrm>
            <a:off x="0" y="6356350"/>
            <a:ext cx="12192000" cy="50165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Calibri" panose="020F0502020204030204"/>
                <a:ea typeface="+mn-ea"/>
                <a:cs typeface="+mn-cs"/>
              </a:rPr>
              <a:t>Learning Intention: </a:t>
            </a:r>
            <a:r>
              <a:rPr kumimoji="0" lang="en-GB" sz="1800" b="1" i="0" u="sng" strike="noStrike" kern="1200" cap="none" spc="0" normalizeH="0" baseline="0" noProof="0">
                <a:ln>
                  <a:noFill/>
                </a:ln>
                <a:solidFill>
                  <a:srgbClr val="FF0000"/>
                </a:solidFill>
                <a:effectLst/>
                <a:uLnTx/>
                <a:uFillTx/>
                <a:latin typeface="Calibri" panose="020F0502020204030204"/>
                <a:ea typeface="+mn-ea"/>
                <a:cs typeface="+mn-cs"/>
              </a:rPr>
              <a:t>To effectively utilise historical interpretations for Paper 1</a:t>
            </a:r>
          </a:p>
        </p:txBody>
      </p:sp>
    </p:spTree>
    <p:extLst>
      <p:ext uri="{BB962C8B-B14F-4D97-AF65-F5344CB8AC3E}">
        <p14:creationId xmlns:p14="http://schemas.microsoft.com/office/powerpoint/2010/main" val="273944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21731-B198-36AA-CEFE-3851CDA71675}"/>
              </a:ext>
            </a:extLst>
          </p:cNvPr>
          <p:cNvSpPr>
            <a:spLocks noGrp="1"/>
          </p:cNvSpPr>
          <p:nvPr>
            <p:ph type="title"/>
          </p:nvPr>
        </p:nvSpPr>
        <p:spPr/>
        <p:txBody>
          <a:bodyPr/>
          <a:lstStyle/>
          <a:p>
            <a:r>
              <a:rPr lang="en-GB" dirty="0"/>
              <a:t>Optional extras</a:t>
            </a:r>
          </a:p>
        </p:txBody>
      </p:sp>
      <p:sp>
        <p:nvSpPr>
          <p:cNvPr id="3" name="Content Placeholder 2">
            <a:extLst>
              <a:ext uri="{FF2B5EF4-FFF2-40B4-BE49-F238E27FC236}">
                <a16:creationId xmlns:a16="http://schemas.microsoft.com/office/drawing/2014/main" id="{697E5083-39F4-E3EC-2BF7-499C13374D1F}"/>
              </a:ext>
            </a:extLst>
          </p:cNvPr>
          <p:cNvSpPr>
            <a:spLocks noGrp="1"/>
          </p:cNvSpPr>
          <p:nvPr>
            <p:ph idx="1"/>
          </p:nvPr>
        </p:nvSpPr>
        <p:spPr>
          <a:xfrm>
            <a:off x="1097280" y="1845734"/>
            <a:ext cx="10058400" cy="4402666"/>
          </a:xfrm>
        </p:spPr>
        <p:txBody>
          <a:bodyPr>
            <a:normAutofit/>
          </a:bodyPr>
          <a:lstStyle/>
          <a:p>
            <a:r>
              <a:rPr lang="en-GB" b="1" dirty="0"/>
              <a:t>Want to improve your grade, or keep your brain active over summer?</a:t>
            </a:r>
            <a:endParaRPr lang="en-GB" b="1" i="1" dirty="0"/>
          </a:p>
          <a:p>
            <a:pPr marL="0" indent="0">
              <a:buNone/>
            </a:pPr>
            <a:r>
              <a:rPr lang="en-GB" b="1" i="1" dirty="0"/>
              <a:t>Excellent!</a:t>
            </a:r>
          </a:p>
          <a:p>
            <a:pPr>
              <a:buFont typeface="Arial" panose="020B0604020202020204" pitchFamily="34" charset="0"/>
              <a:buChar char="•"/>
            </a:pPr>
            <a:r>
              <a:rPr lang="en-GB" dirty="0"/>
              <a:t>There are lots of practice questions in the textbooks and revision guide that you can practice. </a:t>
            </a:r>
          </a:p>
          <a:p>
            <a:pPr>
              <a:buFont typeface="Arial" panose="020B0604020202020204" pitchFamily="34" charset="0"/>
              <a:buChar char="•"/>
            </a:pPr>
            <a:r>
              <a:rPr lang="en-GB" dirty="0"/>
              <a:t>Don’t forget about Migration and Spitalfields – review your knowledge using mind maps, flashcards, practice questions and quizzes. </a:t>
            </a:r>
          </a:p>
          <a:p>
            <a:pPr>
              <a:buFont typeface="Arial" panose="020B0604020202020204" pitchFamily="34" charset="0"/>
              <a:buChar char="•"/>
            </a:pPr>
            <a:r>
              <a:rPr lang="en-GB" dirty="0"/>
              <a:t>Listen to podcasts from providers like: </a:t>
            </a:r>
            <a:br>
              <a:rPr lang="en-GB" dirty="0"/>
            </a:br>
            <a:r>
              <a:rPr lang="en-GB" dirty="0"/>
              <a:t>Dan Snow’s History Hit</a:t>
            </a:r>
            <a:br>
              <a:rPr lang="en-GB" dirty="0"/>
            </a:br>
            <a:r>
              <a:rPr lang="en-GB" dirty="0"/>
              <a:t>The Rest is History</a:t>
            </a:r>
            <a:br>
              <a:rPr lang="en-GB" dirty="0"/>
            </a:br>
            <a:r>
              <a:rPr lang="en-GB" dirty="0" err="1"/>
              <a:t>History</a:t>
            </a:r>
            <a:r>
              <a:rPr lang="en-GB" dirty="0"/>
              <a:t> Extra</a:t>
            </a:r>
            <a:br>
              <a:rPr lang="en-GB" dirty="0"/>
            </a:br>
            <a:r>
              <a:rPr lang="en-GB" dirty="0"/>
              <a:t>In Our Time </a:t>
            </a:r>
            <a:br>
              <a:rPr lang="en-GB" dirty="0"/>
            </a:br>
            <a:r>
              <a:rPr lang="en-GB" dirty="0"/>
              <a:t>You’re Dead to Me (Radio edits – the non-radio edits contain some rude words!)</a:t>
            </a:r>
            <a:br>
              <a:rPr lang="en-GB" dirty="0"/>
            </a:br>
            <a:endParaRPr lang="en-GB" dirty="0"/>
          </a:p>
        </p:txBody>
      </p:sp>
    </p:spTree>
    <p:extLst>
      <p:ext uri="{BB962C8B-B14F-4D97-AF65-F5344CB8AC3E}">
        <p14:creationId xmlns:p14="http://schemas.microsoft.com/office/powerpoint/2010/main" val="214647623"/>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Retrospect</Template>
  <TotalTime>40</TotalTime>
  <Words>835</Words>
  <Application>Microsoft Office PowerPoint</Application>
  <PresentationFormat>Widescreen</PresentationFormat>
  <Paragraphs>53</Paragraphs>
  <Slides>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Aptos</vt:lpstr>
      <vt:lpstr>Arial</vt:lpstr>
      <vt:lpstr>Calibri</vt:lpstr>
      <vt:lpstr>Tahoma</vt:lpstr>
      <vt:lpstr>Wingdings</vt:lpstr>
      <vt:lpstr>Retrospect</vt:lpstr>
      <vt:lpstr>History</vt:lpstr>
      <vt:lpstr>Task 1: Interpretations of Appeasement</vt:lpstr>
      <vt:lpstr>Task 2: Impact of Empire</vt:lpstr>
      <vt:lpstr>PowerPoint Presentation</vt:lpstr>
      <vt:lpstr>Task 3 Practice Question</vt:lpstr>
      <vt:lpstr>Interpretations questions made simple</vt:lpstr>
      <vt:lpstr>Paragraph structure Q3:</vt:lpstr>
      <vt:lpstr>Optional extras</vt:lpstr>
    </vt:vector>
  </TitlesOfParts>
  <Company>Downham Market Academy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Esther Hyde</dc:creator>
  <cp:lastModifiedBy>James Williams</cp:lastModifiedBy>
  <cp:revision>3</cp:revision>
  <dcterms:created xsi:type="dcterms:W3CDTF">2023-05-12T11:18:28Z</dcterms:created>
  <dcterms:modified xsi:type="dcterms:W3CDTF">2026-07-08T14:59:41Z</dcterms:modified>
</cp:coreProperties>
</file>