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8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68EFE-4B85-40B3-82EC-77B4295559FC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AC4E0-686D-44F2-8549-48D7C46FA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Go on a local walk and investigate the physical landscape around you. </a:t>
            </a:r>
          </a:p>
          <a:p>
            <a:endParaRPr lang="en-GB" sz="1200" dirty="0"/>
          </a:p>
          <a:p>
            <a:r>
              <a:rPr lang="en-GB" sz="1200" dirty="0"/>
              <a:t>During your walk, look carefully for evidence of: </a:t>
            </a:r>
          </a:p>
          <a:p>
            <a:pPr marL="171450" indent="-171450">
              <a:buFontTx/>
              <a:buChar char="-"/>
            </a:pPr>
            <a:r>
              <a:rPr lang="en-GB" sz="1200" dirty="0"/>
              <a:t>Physical processes (e.g. erosion, weathering, flooding, run-off)</a:t>
            </a:r>
          </a:p>
          <a:p>
            <a:pPr marL="171450" indent="-171450">
              <a:buFontTx/>
              <a:buChar char="-"/>
            </a:pPr>
            <a:r>
              <a:rPr lang="en-GB" sz="1200" dirty="0"/>
              <a:t>Physical features (e.g. slopes, rivers, soil, vegetation)</a:t>
            </a:r>
          </a:p>
          <a:p>
            <a:pPr marL="171450" indent="-171450">
              <a:buFontTx/>
              <a:buChar char="-"/>
            </a:pPr>
            <a:r>
              <a:rPr lang="en-GB" sz="1200" dirty="0"/>
              <a:t>Human Activity (e.g. flood defences, paths, drainage, buildings. </a:t>
            </a:r>
          </a:p>
          <a:p>
            <a:pPr marL="0" indent="0">
              <a:buFontTx/>
              <a:buNone/>
            </a:pPr>
            <a:endParaRPr lang="en-GB" sz="1200" dirty="0"/>
          </a:p>
          <a:p>
            <a:pPr marL="0" indent="0">
              <a:buFontTx/>
              <a:buNone/>
            </a:pPr>
            <a:r>
              <a:rPr lang="en-GB" sz="1200" dirty="0"/>
              <a:t>Present your work by drawing a simple annotated map of your route, adding labels to show what you’ve found. (what the feature is, how it formed, how humans have interacted with it). </a:t>
            </a:r>
          </a:p>
          <a:p>
            <a:pPr marL="0" indent="0">
              <a:buFontTx/>
              <a:buNone/>
            </a:pPr>
            <a:endParaRPr lang="en-GB" sz="1200" dirty="0"/>
          </a:p>
          <a:p>
            <a:pPr marL="0" indent="0">
              <a:buFontTx/>
              <a:buNone/>
            </a:pPr>
            <a:r>
              <a:rPr lang="en-GB" sz="1200" dirty="0"/>
              <a:t>Explain your map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CCDCB-2531-40C8-AF36-AF1B361544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507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7F4F5-950B-D1E9-9E61-47F880C49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0CE5D4-7E65-1648-2E80-1BF0BB737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E782-CEAB-1FAD-CADC-B3C1572A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F659-6C35-4165-9C59-967F32173317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33E7C-842C-76EE-96A8-F35E28A20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C1C4D-A3A9-7702-A816-41B0BFD2F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2EA79-1C78-40F1-A176-902E03257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67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CC84-3F8F-CCAE-9B5D-FAEF6325B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6FE75-F5EC-BD2B-539A-C1CD81864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A0E94-5B59-8ACE-6B9B-BA3B30B1F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F659-6C35-4165-9C59-967F32173317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B4F9B-2D1F-730B-B448-3A7FC3BB1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1976E-61F0-B423-FB25-4CB218927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2EA79-1C78-40F1-A176-902E03257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82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B646AA-0D02-3040-FACF-4DE0BBD803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84EF24-8107-9EB7-B477-CE714ED88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E7F6E-49A3-5A60-DA2A-BF8833A0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F659-6C35-4165-9C59-967F32173317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FDA50-72F3-794F-8CDB-31F04937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F8583-59D5-2EB1-FF5F-CE7A926C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2EA79-1C78-40F1-A176-902E03257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5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CE1E7D9-B2FA-F53D-2CA1-8848DE685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-9235"/>
            <a:ext cx="11087100" cy="877454"/>
          </a:xfrm>
          <a:solidFill>
            <a:srgbClr val="FFC000"/>
          </a:solidFill>
        </p:spPr>
        <p:txBody>
          <a:bodyPr/>
          <a:lstStyle>
            <a:lvl1pPr algn="ctr"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C40DA6-A232-5EE4-880C-B6AB91174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062182"/>
            <a:ext cx="10991850" cy="5691043"/>
          </a:xfrm>
        </p:spPr>
        <p:txBody>
          <a:bodyPr>
            <a:normAutofit/>
          </a:bodyPr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2" descr="H:\AHT\DownMarket logo CMYK.jpg">
            <a:extLst>
              <a:ext uri="{FF2B5EF4-FFF2-40B4-BE49-F238E27FC236}">
                <a16:creationId xmlns:a16="http://schemas.microsoft.com/office/drawing/2014/main" id="{6AA98106-28CC-ECE1-2C30-7B27C09748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4" t="14194" r="14043" b="9419"/>
          <a:stretch/>
        </p:blipFill>
        <p:spPr bwMode="auto">
          <a:xfrm>
            <a:off x="43761" y="18632"/>
            <a:ext cx="848908" cy="129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31AED5D-34B2-498B-B601-5F691CB66364}"/>
              </a:ext>
            </a:extLst>
          </p:cNvPr>
          <p:cNvSpPr/>
          <p:nvPr userDrawn="1"/>
        </p:nvSpPr>
        <p:spPr>
          <a:xfrm>
            <a:off x="445591" y="4178141"/>
            <a:ext cx="266700" cy="2700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27B0EA-2FC8-354E-A712-134F8BE8535C}"/>
              </a:ext>
            </a:extLst>
          </p:cNvPr>
          <p:cNvSpPr/>
          <p:nvPr userDrawn="1"/>
        </p:nvSpPr>
        <p:spPr>
          <a:xfrm>
            <a:off x="77876" y="4178141"/>
            <a:ext cx="171450" cy="2700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238A8F-74BD-0C63-70F4-25BA5B69F9CF}"/>
              </a:ext>
            </a:extLst>
          </p:cNvPr>
          <p:cNvSpPr/>
          <p:nvPr userDrawn="1"/>
        </p:nvSpPr>
        <p:spPr>
          <a:xfrm>
            <a:off x="306476" y="4178141"/>
            <a:ext cx="72000" cy="270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77B27C-8B42-EB0F-9092-9F74584CD16C}"/>
              </a:ext>
            </a:extLst>
          </p:cNvPr>
          <p:cNvSpPr/>
          <p:nvPr userDrawn="1"/>
        </p:nvSpPr>
        <p:spPr>
          <a:xfrm>
            <a:off x="799676" y="4178141"/>
            <a:ext cx="72000" cy="270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94D626F2-CEA3-8D66-C2DD-00143C8B3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887" b="-886"/>
          <a:stretch/>
        </p:blipFill>
        <p:spPr>
          <a:xfrm>
            <a:off x="176352" y="3476206"/>
            <a:ext cx="704426" cy="664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D264AB-C69E-8245-FE2E-385A5AD1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6" t="36893" r="44057" b="36784"/>
          <a:stretch/>
        </p:blipFill>
        <p:spPr>
          <a:xfrm>
            <a:off x="-1471" y="2187314"/>
            <a:ext cx="894140" cy="417905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726115-461B-7152-7D42-FA22BF3EF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4" t="28375" r="15849" b="28567"/>
          <a:stretch/>
        </p:blipFill>
        <p:spPr>
          <a:xfrm>
            <a:off x="43761" y="1307524"/>
            <a:ext cx="889644" cy="969494"/>
          </a:xfrm>
          <a:prstGeom prst="rect">
            <a:avLst/>
          </a:prstGeom>
        </p:spPr>
      </p:pic>
      <p:pic>
        <p:nvPicPr>
          <p:cNvPr id="16" name="Picture 15" descr="\\dma-fs-staff01\users$\MED\AHT\Images of DMA\House Logos\5 Houses\DMA DNA 5-B - trans.png">
            <a:extLst>
              <a:ext uri="{FF2B5EF4-FFF2-40B4-BE49-F238E27FC236}">
                <a16:creationId xmlns:a16="http://schemas.microsoft.com/office/drawing/2014/main" id="{6C5366E1-6200-19B1-2290-77A946424076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9" y="2631519"/>
            <a:ext cx="811232" cy="806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808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875AB-19A3-201F-C89D-590A1C0E6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31238-7D74-8F10-B45F-CFB6DD6AF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E016C-03E9-5D83-5FD3-207812FCC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F659-6C35-4165-9C59-967F32173317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7F15D-8F77-43A4-6F48-79F566398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26C91-2F54-75EA-486D-0AADD108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2EA79-1C78-40F1-A176-902E03257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647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DAF61-3706-799D-A1FE-3F6FB945E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63753-5807-2839-8B8A-E29DA3CEA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00A02-0E66-E64D-3365-65F8CB3A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F659-6C35-4165-9C59-967F32173317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CD99C-A692-ACA0-89CE-0BAE1C4A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16B0F-DC20-F8D0-4CEB-CCC23DD3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2EA79-1C78-40F1-A176-902E03257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95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BDD3-86B2-B9B9-06FB-00A403650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FC39C-0D94-518B-A7F3-3FA7877E2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44148-9F45-7EC1-7E5C-F5799F7FD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D3C66-F657-D770-EB0E-2F14A5741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F659-6C35-4165-9C59-967F32173317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49ABD-956F-DE36-5AE9-C6E42A753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9A281C-4213-E64E-C585-E35FE2874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2EA79-1C78-40F1-A176-902E03257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29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6B7F8-85AF-A9AC-2E89-25A98513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DD491-D230-3B26-1A3D-0BC7F0460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BA726-3863-EDC1-9050-61D479149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161A52-CD33-040A-33D2-5104574F7E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DD8F46-2694-F66E-17BA-A10355B625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28920D-6495-A672-6BD2-2EC20E0DB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F659-6C35-4165-9C59-967F32173317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2A9A77-91F4-11F3-DA71-DD5B9F46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D128B7-F670-ABA9-08E2-DF1F8790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2EA79-1C78-40F1-A176-902E03257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43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5215B-EAFD-73E6-844C-F44B3251B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6E1B6B-F26E-F703-C791-53E002101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F659-6C35-4165-9C59-967F32173317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F6C49A-4B1F-1CAF-2725-7375A014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EA808-EC03-A622-4BEC-D20DD0E8C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2EA79-1C78-40F1-A176-902E03257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80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D92A20-1E71-B405-D9BF-8346F9DA5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F659-6C35-4165-9C59-967F32173317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DEE58-5621-646B-A9B1-985825D1A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C6999-B265-67E5-28D4-3ACB6CD9D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2EA79-1C78-40F1-A176-902E03257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14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F556E-89C7-CF42-4ECC-AA841E35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9C582-71D0-5379-A315-BE8BDBB15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A17D63-82FA-70E7-2CF0-1E1E1CC34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6CFF7-08B7-415F-384A-EEAE1924B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F659-6C35-4165-9C59-967F32173317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334B2-B854-027A-2E2B-8AB445A33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F6129-2323-234C-175E-309887E42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2EA79-1C78-40F1-A176-902E03257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803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BD0AC-A82F-4C00-F4F8-4DDFE4699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24E314-427F-AAE7-84CE-F2D78BA5A1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4F546C-D85B-0163-7903-85D411308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4D718-DD20-B409-4E4E-3ECAF75ED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F659-6C35-4165-9C59-967F32173317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0E486-6C42-2CED-DCAB-9699F38A0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152FC-D8F7-993A-79D5-8F6EB57EB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2EA79-1C78-40F1-A176-902E03257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08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DD8338-E2D6-9373-95AC-5F9F2BF85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451AE-4634-349B-F147-C000E5482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BEE21-AD93-062D-0B8E-2452AFCA4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C2F659-6C35-4165-9C59-967F32173317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9FE5B-A465-33DF-B81A-A8608F276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E1DA2-7C00-DE63-94AC-01AB99D08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D2EA79-1C78-40F1-A176-902E03257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58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www.tiktok.com/content/geography-gcse-paper-1-aqa-case-studies" TargetMode="External"/><Relationship Id="rId3" Type="http://schemas.openxmlformats.org/officeDocument/2006/relationships/hyperlink" Target="chrome-extension://efaidnbmnnnibpcajpcglclefindmkaj/https:/www.goldington.beds.sch.uk/ckfinder/userfiles/files/Curriculum/Geography/Paper%201%20Question%20Paper%20SAMs.pdf" TargetMode="External"/><Relationship Id="rId7" Type="http://schemas.microsoft.com/office/2007/relationships/hdphoto" Target="../media/hdphoto2.wdp"/><Relationship Id="rId12" Type="http://schemas.openxmlformats.org/officeDocument/2006/relationships/hyperlink" Target="https://www.youtube.com/watch?v=Uq435j8KVB4&amp;list=PLg2eO7OiCDuIZP44UOO-72m29MUa3Ril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hyperlink" Target="https://www.bbc.co.uk/bitesize/topics/zqvb7v4" TargetMode="External"/><Relationship Id="rId5" Type="http://schemas.microsoft.com/office/2007/relationships/hdphoto" Target="../media/hdphoto1.wdp"/><Relationship Id="rId10" Type="http://schemas.openxmlformats.org/officeDocument/2006/relationships/hyperlink" Target="https://www.bbc.co.uk/bitesize/guides/z6j6fg8/revision/2" TargetMode="External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E6599-F608-6506-72FC-F0876C3DA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382B7-EC20-CEFD-3E96-2DA43CD2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237067"/>
            <a:ext cx="10934699" cy="645629"/>
          </a:xfrm>
          <a:solidFill>
            <a:srgbClr val="4E95D9"/>
          </a:solidFill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Geography Y10 Summer Homework</a:t>
            </a:r>
            <a:endParaRPr lang="en-GB" sz="3600" b="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A4A16-806A-ED42-4AC0-933DB441A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062182"/>
            <a:ext cx="5326712" cy="57556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en-GB" b="1">
              <a:latin typeface="Tahoma"/>
              <a:ea typeface="Tahoma"/>
              <a:cs typeface="Tahom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55FB0C-FAE5-1615-1EA5-4DD5D18BBD1E}"/>
              </a:ext>
            </a:extLst>
          </p:cNvPr>
          <p:cNvSpPr txBox="1"/>
          <p:nvPr/>
        </p:nvSpPr>
        <p:spPr>
          <a:xfrm>
            <a:off x="1104899" y="984266"/>
            <a:ext cx="10907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Task: </a:t>
            </a:r>
            <a:r>
              <a:rPr lang="en-GB" sz="1200" dirty="0"/>
              <a:t>You are now entering your final GCSE year! Over the holidays, choose </a:t>
            </a:r>
            <a:r>
              <a:rPr lang="en-GB" sz="1200" b="1" dirty="0"/>
              <a:t>1 </a:t>
            </a:r>
            <a:r>
              <a:rPr lang="en-GB" sz="1200" dirty="0"/>
              <a:t>of the 3 tasks below to strengthen your exam skills, case study knowledge and understanding of Paper 1. Each task, should take 40 – 60 minutes to complete. </a:t>
            </a:r>
            <a:endParaRPr lang="en-GB" sz="1200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B0BBAF3-3771-4915-4723-2A26382A44DE}"/>
              </a:ext>
            </a:extLst>
          </p:cNvPr>
          <p:cNvCxnSpPr/>
          <p:nvPr/>
        </p:nvCxnSpPr>
        <p:spPr>
          <a:xfrm>
            <a:off x="948690" y="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6AF62C4-1FB5-6C05-C8E8-A59FA02B9800}"/>
              </a:ext>
            </a:extLst>
          </p:cNvPr>
          <p:cNvGraphicFramePr>
            <a:graphicFrameLocks noGrp="1"/>
          </p:cNvGraphicFramePr>
          <p:nvPr/>
        </p:nvGraphicFramePr>
        <p:xfrm>
          <a:off x="1104898" y="1498993"/>
          <a:ext cx="10907427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5809">
                  <a:extLst>
                    <a:ext uri="{9D8B030D-6E8A-4147-A177-3AD203B41FA5}">
                      <a16:colId xmlns:a16="http://schemas.microsoft.com/office/drawing/2014/main" val="557694950"/>
                    </a:ext>
                  </a:extLst>
                </a:gridCol>
                <a:gridCol w="3635809">
                  <a:extLst>
                    <a:ext uri="{9D8B030D-6E8A-4147-A177-3AD203B41FA5}">
                      <a16:colId xmlns:a16="http://schemas.microsoft.com/office/drawing/2014/main" val="2970548385"/>
                    </a:ext>
                  </a:extLst>
                </a:gridCol>
                <a:gridCol w="3635809">
                  <a:extLst>
                    <a:ext uri="{9D8B030D-6E8A-4147-A177-3AD203B41FA5}">
                      <a16:colId xmlns:a16="http://schemas.microsoft.com/office/drawing/2014/main" val="3744930149"/>
                    </a:ext>
                  </a:extLst>
                </a:gridCol>
              </a:tblGrid>
              <a:tr h="482567"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rgbClr val="FF0000"/>
                          </a:solidFill>
                          <a:latin typeface="Rockwell Extra Bold" panose="02060903040505020403" pitchFamily="18" charset="0"/>
                        </a:rPr>
                        <a:t>WATCH IT</a:t>
                      </a:r>
                    </a:p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</a:rPr>
                        <a:t>‘GCSE Case Study Builder 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>
                          <a:solidFill>
                            <a:srgbClr val="FF0000"/>
                          </a:solidFill>
                          <a:latin typeface="Rockwell Extra Bold" panose="02060903040505020403" pitchFamily="18" charset="0"/>
                        </a:rPr>
                        <a:t>PHOTO IT</a:t>
                      </a:r>
                    </a:p>
                    <a:p>
                      <a:pPr algn="ctr"/>
                      <a:r>
                        <a:rPr lang="en-GB" sz="1300" b="1" dirty="0">
                          <a:solidFill>
                            <a:schemeClr val="tx1"/>
                          </a:solidFill>
                          <a:latin typeface="+mn-lt"/>
                        </a:rPr>
                        <a:t>‘Physical processes in action’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rgbClr val="FF0000"/>
                          </a:solidFill>
                          <a:latin typeface="Rockwell Extra Bold" panose="02060903040505020403" pitchFamily="18" charset="0"/>
                        </a:rPr>
                        <a:t>WRITE IT</a:t>
                      </a:r>
                    </a:p>
                    <a:p>
                      <a:pPr algn="ctr"/>
                      <a:r>
                        <a:rPr lang="en-GB" sz="1300" b="1" dirty="0">
                          <a:solidFill>
                            <a:schemeClr val="tx1"/>
                          </a:solidFill>
                          <a:latin typeface="+mn-lt"/>
                        </a:rPr>
                        <a:t>‘Understanding Earth’s power’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619527"/>
                  </a:ext>
                </a:extLst>
              </a:tr>
              <a:tr h="3887061">
                <a:tc>
                  <a:txBody>
                    <a:bodyPr/>
                    <a:lstStyle/>
                    <a:p>
                      <a:r>
                        <a:rPr lang="en-GB" sz="1100" dirty="0"/>
                        <a:t>Research and create a detailed case study summary page on </a:t>
                      </a:r>
                      <a:r>
                        <a:rPr lang="en-GB" sz="1100" b="0" dirty="0"/>
                        <a:t>your </a:t>
                      </a:r>
                      <a:r>
                        <a:rPr lang="en-GB" sz="1100" b="1" dirty="0"/>
                        <a:t>2 </a:t>
                      </a:r>
                      <a:r>
                        <a:rPr lang="en-GB" sz="1100" b="0" dirty="0"/>
                        <a:t>weakest case studies from Paper 1</a:t>
                      </a:r>
                    </a:p>
                    <a:p>
                      <a:endParaRPr lang="en-GB" sz="1100" b="0" dirty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100" b="0" dirty="0"/>
                        <a:t>Chile (2010) vs. Nepal (2015)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100" b="0" dirty="0"/>
                        <a:t>Typhoon Haiyan (2013)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100" b="0" dirty="0"/>
                        <a:t>Somerset Levels Flood (2014)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100" b="0" dirty="0"/>
                        <a:t>Malaysia Rainforest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100" b="0" dirty="0"/>
                        <a:t>Thar Desert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100" b="0" dirty="0"/>
                        <a:t>Boscastle (River management)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100" b="0" dirty="0"/>
                        <a:t>Hunstanton (Coastal management)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en-GB" sz="1100" b="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100" b="0" dirty="0"/>
                        <a:t>Use either </a:t>
                      </a:r>
                      <a:r>
                        <a:rPr lang="en-GB" sz="1100" b="0" dirty="0" err="1"/>
                        <a:t>youtube</a:t>
                      </a:r>
                      <a:r>
                        <a:rPr lang="en-GB" sz="1100" b="0" dirty="0"/>
                        <a:t> or revision videos on social media to gather your information, as well as any revision / class work you have at home.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100" b="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100" b="0" dirty="0"/>
                        <a:t>On one page of A4, summarise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100" b="0" dirty="0"/>
                        <a:t>What happened?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100" b="0" dirty="0"/>
                        <a:t>What were the causes / opportunities / challenges?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100" b="0" dirty="0"/>
                        <a:t>What are the impacts?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100" b="0" dirty="0"/>
                        <a:t>How is the problem being managed?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100" b="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100" b="0" dirty="0"/>
                        <a:t>Answer the question: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100" b="0" dirty="0"/>
                        <a:t>‘Evaluate the effectiveness of responses to a names natural hazard’.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100" dirty="0"/>
                        <a:t>Create a photo based investigation of 8-10 images that show physical geography concepts.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100" dirty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100" dirty="0"/>
                        <a:t>You should try to take photos that represent: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100" dirty="0"/>
                        <a:t>Weather (Clouds, storms, temperature effects)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100" dirty="0"/>
                        <a:t>Water cycle features (run-off, infiltration, drainage)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100" dirty="0"/>
                        <a:t>Landforms or materials (soil, rocks, slopes etc.)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100" dirty="0"/>
                        <a:t>Human interactions (management, risk, damage)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1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100" dirty="0"/>
                        <a:t>For each photo write An 80 – 120 word explanation to include the following things:</a:t>
                      </a:r>
                    </a:p>
                    <a:p>
                      <a:pPr marL="228600" indent="-228600">
                        <a:buFontTx/>
                        <a:buAutoNum type="arabicPeriod"/>
                      </a:pPr>
                      <a:r>
                        <a:rPr lang="en-GB" sz="1100" dirty="0"/>
                        <a:t>What is your photo showing?</a:t>
                      </a:r>
                    </a:p>
                    <a:p>
                      <a:pPr marL="228600" indent="-228600">
                        <a:buFontTx/>
                        <a:buAutoNum type="arabicPeriod"/>
                      </a:pPr>
                      <a:r>
                        <a:rPr lang="en-GB" sz="1100" dirty="0"/>
                        <a:t>What physical processes are involved? Explain these!</a:t>
                      </a:r>
                    </a:p>
                    <a:p>
                      <a:pPr marL="228600" indent="-228600">
                        <a:buFontTx/>
                        <a:buAutoNum type="arabicPeriod"/>
                      </a:pPr>
                      <a:r>
                        <a:rPr lang="en-GB" sz="1100" dirty="0"/>
                        <a:t>Link to risk or management</a:t>
                      </a:r>
                    </a:p>
                    <a:p>
                      <a:pPr marL="228600" indent="-228600">
                        <a:buFontTx/>
                        <a:buAutoNum type="arabicPeriod"/>
                      </a:pPr>
                      <a:r>
                        <a:rPr lang="en-GB" sz="1100" dirty="0"/>
                        <a:t>How might humans affect or be affected by this feature, or choose to respond to it?</a:t>
                      </a:r>
                    </a:p>
                    <a:p>
                      <a:pPr marL="228600" indent="-228600">
                        <a:buFontTx/>
                        <a:buAutoNum type="arabicPeriod"/>
                      </a:pPr>
                      <a:endParaRPr lang="en-GB" sz="11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100" i="1" dirty="0"/>
                        <a:t>E.G. Photo of a cracked rock to show freeze thaw weathering, and the impacts this could have on landform development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100" dirty="0"/>
                        <a:t>Choose your 2 weakest sections from Paper 1: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100" b="0" dirty="0"/>
                        <a:t>Section A (Natural Hazards)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100" b="0" dirty="0"/>
                        <a:t>Section B (Living World)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100" b="0" dirty="0"/>
                        <a:t>Section C (Rivers and Coasts)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1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/>
                        <a:t>Complete the practice exam questions from </a:t>
                      </a:r>
                      <a:r>
                        <a:rPr lang="en-GB" sz="1100" b="0" dirty="0">
                          <a:hlinkClick r:id="rId3"/>
                        </a:rPr>
                        <a:t>SAMS 3 Paper 1</a:t>
                      </a:r>
                      <a:r>
                        <a:rPr lang="en-GB" sz="1100" b="0" dirty="0"/>
                        <a:t> for each of your chosen sections. You can write these on a separate piece of paper or on iPad.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/>
                    </a:p>
                    <a:p>
                      <a:pPr marL="0" indent="0">
                        <a:buFontTx/>
                        <a:buNone/>
                      </a:pPr>
                      <a:endParaRPr lang="en-GB" sz="11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03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EF40E591-3EA3-D116-9225-126D8E4AD796}"/>
              </a:ext>
            </a:extLst>
          </p:cNvPr>
          <p:cNvGrpSpPr/>
          <p:nvPr/>
        </p:nvGrpSpPr>
        <p:grpSpPr>
          <a:xfrm>
            <a:off x="4266809" y="1533581"/>
            <a:ext cx="7656578" cy="444077"/>
            <a:chOff x="4266809" y="1397423"/>
            <a:chExt cx="7656578" cy="44407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825DE71-9775-D420-C73F-AA8B2A29337E}"/>
                </a:ext>
              </a:extLst>
            </p:cNvPr>
            <p:cNvGrpSpPr/>
            <p:nvPr/>
          </p:nvGrpSpPr>
          <p:grpSpPr>
            <a:xfrm>
              <a:off x="7919789" y="1397423"/>
              <a:ext cx="4003598" cy="444077"/>
              <a:chOff x="7913441" y="1444969"/>
              <a:chExt cx="4003598" cy="444077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85EA313-A5BB-01A0-0B94-F9F8EDF147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945" b="95828" l="2875" r="96625">
                            <a14:foregroundMark x1="9000" y1="8957" x2="26500" y2="24049"/>
                            <a14:foregroundMark x1="26500" y1="24049" x2="26500" y2="24049"/>
                            <a14:foregroundMark x1="23000" y1="8466" x2="7000" y2="10552"/>
                            <a14:foregroundMark x1="7000" y1="10552" x2="7000" y2="10552"/>
                            <a14:foregroundMark x1="2875" y1="12025" x2="4500" y2="13988"/>
                            <a14:foregroundMark x1="12125" y1="5031" x2="19125" y2="2945"/>
                            <a14:foregroundMark x1="19125" y1="2945" x2="20750" y2="3313"/>
                            <a14:foregroundMark x1="54875" y1="51534" x2="66125" y2="52025"/>
                            <a14:foregroundMark x1="91250" y1="28466" x2="91875" y2="58650"/>
                            <a14:foregroundMark x1="94625" y1="50184" x2="96375" y2="38282"/>
                            <a14:foregroundMark x1="96375" y1="38282" x2="96625" y2="37669"/>
                            <a14:foregroundMark x1="73000" y1="33374" x2="75625" y2="33620"/>
                            <a14:foregroundMark x1="68750" y1="36319" x2="71000" y2="39018"/>
                            <a14:foregroundMark x1="56250" y1="29448" x2="51125" y2="34479"/>
                            <a14:foregroundMark x1="57250" y1="92393" x2="50250" y2="88466"/>
                            <a14:foregroundMark x1="57875" y1="95828" x2="57375" y2="89448"/>
                            <a14:foregroundMark x1="22250" y1="17546" x2="18250" y2="20491"/>
                            <a14:foregroundMark x1="25125" y1="19141" x2="14000" y2="25031"/>
                            <a14:foregroundMark x1="14000" y1="25031" x2="12875" y2="26503"/>
                            <a14:foregroundMark x1="8125" y1="21840" x2="18875" y2="28712"/>
                            <a14:foregroundMark x1="24250" y1="11779" x2="27000" y2="23313"/>
                            <a14:foregroundMark x1="13125" y1="32638" x2="10250" y2="26135"/>
                            <a14:foregroundMark x1="10250" y1="26135" x2="8125" y2="23804"/>
                            <a14:foregroundMark x1="66125" y1="58037" x2="57750" y2="53006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525456" y="1490121"/>
                <a:ext cx="391583" cy="398925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95E89CE-60F6-3BFC-8AD5-75D65A7D1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716" b="97444" l="2174" r="94384">
                            <a14:foregroundMark x1="26268" y1="86422" x2="25543" y2="63259"/>
                            <a14:foregroundMark x1="46920" y1="82268" x2="46920" y2="82268"/>
                            <a14:foregroundMark x1="46920" y1="82268" x2="27899" y2="65974"/>
                            <a14:foregroundMark x1="27899" y1="65974" x2="27717" y2="65495"/>
                            <a14:foregroundMark x1="2174" y1="53514" x2="7609" y2="54633"/>
                            <a14:foregroundMark x1="19203" y1="96965" x2="33152" y2="86741"/>
                            <a14:foregroundMark x1="44746" y1="8466" x2="62681" y2="6070"/>
                            <a14:foregroundMark x1="62681" y1="6070" x2="79891" y2="7029"/>
                            <a14:foregroundMark x1="94746" y1="27955" x2="90580" y2="48403"/>
                            <a14:foregroundMark x1="34783" y1="29872" x2="51087" y2="34345"/>
                            <a14:foregroundMark x1="40942" y1="26677" x2="30435" y2="34026"/>
                            <a14:foregroundMark x1="61594" y1="2716" x2="56884" y2="2716"/>
                            <a14:foregroundMark x1="42572" y1="79872" x2="63406" y2="61182"/>
                            <a14:foregroundMark x1="39855" y1="50319" x2="69203" y2="76038"/>
                            <a14:foregroundMark x1="58333" y1="80511" x2="50362" y2="46326"/>
                            <a14:foregroundMark x1="50362" y1="46326" x2="50362" y2="46326"/>
                            <a14:foregroundMark x1="64855" y1="50958" x2="40399" y2="66294"/>
                            <a14:foregroundMark x1="40399" y1="66294" x2="40399" y2="66294"/>
                            <a14:foregroundMark x1="52174" y1="40096" x2="20290" y2="65974"/>
                            <a14:foregroundMark x1="20290" y1="65974" x2="20290" y2="66134"/>
                            <a14:foregroundMark x1="14674" y1="52875" x2="65942" y2="57029"/>
                            <a14:foregroundMark x1="16848" y1="61821" x2="24638" y2="38498"/>
                            <a14:foregroundMark x1="24638" y1="38498" x2="25543" y2="37220"/>
                            <a14:foregroundMark x1="39130" y1="37700" x2="33333" y2="42971"/>
                            <a14:foregroundMark x1="40761" y1="83387" x2="58514" y2="80511"/>
                            <a14:foregroundMark x1="58514" y1="80511" x2="60326" y2="80511"/>
                            <a14:foregroundMark x1="69203" y1="82588" x2="54529" y2="66613"/>
                            <a14:foregroundMark x1="70652" y1="81949" x2="70652" y2="73802"/>
                            <a14:foregroundMark x1="37500" y1="68051" x2="39312" y2="76038"/>
                            <a14:foregroundMark x1="42572" y1="78115" x2="34783" y2="66454"/>
                            <a14:foregroundMark x1="36594" y1="66454" x2="44022" y2="78914"/>
                            <a14:foregroundMark x1="43478" y1="34824" x2="42935" y2="40415"/>
                            <a14:foregroundMark x1="64855" y1="59265" x2="75362" y2="51278"/>
                            <a14:foregroundMark x1="15399" y1="63419" x2="8333" y2="73482"/>
                            <a14:foregroundMark x1="8333" y1="73482" x2="9058" y2="86102"/>
                            <a14:foregroundMark x1="9058" y1="86102" x2="16304" y2="94089"/>
                            <a14:foregroundMark x1="16304" y1="94089" x2="26812" y2="97444"/>
                            <a14:foregroundMark x1="26812" y1="97444" x2="37138" y2="92971"/>
                            <a14:foregroundMark x1="37138" y1="92971" x2="43297" y2="81310"/>
                            <a14:foregroundMark x1="43297" y1="81310" x2="43478" y2="80511"/>
                            <a14:foregroundMark x1="22826" y1="68371" x2="16486" y2="87540"/>
                            <a14:foregroundMark x1="16486" y1="87540" x2="16486" y2="88019"/>
                            <a14:foregroundMark x1="9058" y1="69010" x2="6884" y2="81470"/>
                            <a14:foregroundMark x1="6159" y1="85463" x2="16304" y2="93770"/>
                            <a14:foregroundMark x1="35145" y1="96645" x2="44384" y2="84824"/>
                            <a14:foregroundMark x1="44384" y1="84824" x2="43478" y2="79393"/>
                            <a14:foregroundMark x1="40217" y1="81470" x2="30978" y2="88019"/>
                            <a14:foregroundMark x1="27717" y1="63419" x2="32609" y2="65176"/>
                            <a14:foregroundMark x1="6522" y1="72843" x2="6522" y2="79712"/>
                            <a14:foregroundMark x1="6522" y1="85463" x2="5072" y2="75879"/>
                            <a14:foregroundMark x1="9964" y1="90415" x2="19384" y2="95687"/>
                            <a14:foregroundMark x1="19384" y1="95687" x2="19928" y2="95847"/>
                            <a14:foregroundMark x1="38587" y1="41214" x2="38587" y2="32109"/>
                            <a14:foregroundMark x1="37681" y1="34026" x2="34964" y2="37220"/>
                            <a14:foregroundMark x1="39312" y1="22524" x2="28261" y2="31150"/>
                            <a14:foregroundMark x1="28261" y1="31150" x2="27899" y2="31629"/>
                            <a14:foregroundMark x1="63768" y1="25080" x2="69746" y2="32907"/>
                            <a14:foregroundMark x1="63587" y1="25080" x2="54348" y2="30032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913441" y="1444969"/>
                <a:ext cx="391582" cy="444077"/>
              </a:xfrm>
              <a:prstGeom prst="rect">
                <a:avLst/>
              </a:prstGeom>
            </p:spPr>
          </p:pic>
        </p:grpSp>
        <p:pic>
          <p:nvPicPr>
            <p:cNvPr id="2050" name="Picture 2" descr="50 ideas de Emojis | emojis, emoticones emoji, símbolos emoji">
              <a:extLst>
                <a:ext uri="{FF2B5EF4-FFF2-40B4-BE49-F238E27FC236}">
                  <a16:creationId xmlns:a16="http://schemas.microsoft.com/office/drawing/2014/main" id="{813645C7-DCF2-A88A-253F-9A9D0E18BD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523" b="91667" l="5682" r="97538">
                          <a14:foregroundMark x1="43939" y1="23674" x2="84470" y2="29356"/>
                          <a14:foregroundMark x1="90909" y1="14773" x2="94129" y2="33712"/>
                          <a14:foregroundMark x1="85985" y1="45076" x2="72159" y2="52652"/>
                          <a14:foregroundMark x1="73674" y1="45833" x2="74621" y2="53788"/>
                          <a14:foregroundMark x1="66098" y1="60227" x2="70265" y2="46591"/>
                          <a14:foregroundMark x1="58523" y1="61174" x2="55492" y2="65341"/>
                          <a14:foregroundMark x1="5682" y1="50189" x2="7008" y2="70644"/>
                          <a14:foregroundMark x1="73485" y1="37311" x2="54356" y2="24811"/>
                          <a14:foregroundMark x1="43939" y1="33902" x2="74811" y2="16856"/>
                          <a14:foregroundMark x1="64015" y1="34470" x2="48295" y2="33333"/>
                          <a14:foregroundMark x1="85606" y1="44886" x2="77841" y2="42992"/>
                          <a14:foregroundMark x1="87689" y1="37121" x2="87311" y2="56818"/>
                          <a14:foregroundMark x1="67235" y1="59280" x2="53220" y2="71970"/>
                          <a14:foregroundMark x1="40909" y1="92045" x2="40909" y2="87689"/>
                          <a14:foregroundMark x1="55871" y1="57197" x2="57008" y2="62689"/>
                          <a14:foregroundMark x1="64962" y1="8712" x2="58333" y2="9659"/>
                          <a14:foregroundMark x1="97538" y1="19318" x2="97159" y2="236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6809" y="1397423"/>
              <a:ext cx="415613" cy="415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A169A38-7F0F-4043-00FB-76661260DCBF}"/>
              </a:ext>
            </a:extLst>
          </p:cNvPr>
          <p:cNvSpPr txBox="1"/>
          <p:nvPr/>
        </p:nvSpPr>
        <p:spPr>
          <a:xfrm>
            <a:off x="1015961" y="6221858"/>
            <a:ext cx="7295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4E95D9"/>
                </a:solidFill>
              </a:rPr>
              <a:t>Resources: </a:t>
            </a:r>
            <a:r>
              <a:rPr lang="en-GB" sz="1200" dirty="0">
                <a:solidFill>
                  <a:srgbClr val="4E95D9"/>
                </a:solidFill>
              </a:rPr>
              <a:t>Present all work created using a </a:t>
            </a:r>
            <a:r>
              <a:rPr lang="en-GB" sz="1200" dirty="0" err="1">
                <a:solidFill>
                  <a:srgbClr val="4E95D9"/>
                </a:solidFill>
              </a:rPr>
              <a:t>powerpoint</a:t>
            </a:r>
            <a:r>
              <a:rPr lang="en-GB" sz="1200" dirty="0">
                <a:solidFill>
                  <a:srgbClr val="4E95D9"/>
                </a:solidFill>
              </a:rPr>
              <a:t> presentation on your </a:t>
            </a:r>
            <a:r>
              <a:rPr lang="en-GB" sz="1200" dirty="0" err="1">
                <a:solidFill>
                  <a:srgbClr val="4E95D9"/>
                </a:solidFill>
              </a:rPr>
              <a:t>ipad</a:t>
            </a:r>
            <a:r>
              <a:rPr lang="en-GB" sz="1200" dirty="0">
                <a:solidFill>
                  <a:srgbClr val="4E95D9"/>
                </a:solidFill>
              </a:rPr>
              <a:t>. If you have drawn or made anything, photograph your work and present the photograph on your </a:t>
            </a:r>
            <a:r>
              <a:rPr lang="en-GB" sz="1200" dirty="0" err="1">
                <a:solidFill>
                  <a:srgbClr val="4E95D9"/>
                </a:solidFill>
              </a:rPr>
              <a:t>powerpoint</a:t>
            </a:r>
            <a:r>
              <a:rPr lang="en-GB" sz="1200" dirty="0">
                <a:solidFill>
                  <a:srgbClr val="4E95D9"/>
                </a:solidFill>
              </a:rPr>
              <a:t>. </a:t>
            </a:r>
            <a:endParaRPr lang="en-GB" sz="1200" b="1" dirty="0">
              <a:solidFill>
                <a:srgbClr val="4E95D9"/>
              </a:solidFill>
            </a:endParaRPr>
          </a:p>
          <a:p>
            <a:endParaRPr lang="en-GB" sz="1200" b="1" dirty="0">
              <a:solidFill>
                <a:srgbClr val="4E95D9"/>
              </a:solidFill>
            </a:endParaRPr>
          </a:p>
          <a:p>
            <a:endParaRPr lang="en-GB" sz="1200" b="1" dirty="0">
              <a:solidFill>
                <a:srgbClr val="4E95D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060C49-69F2-436E-DB2D-743A4D6303BC}"/>
              </a:ext>
            </a:extLst>
          </p:cNvPr>
          <p:cNvSpPr txBox="1"/>
          <p:nvPr/>
        </p:nvSpPr>
        <p:spPr>
          <a:xfrm>
            <a:off x="8758050" y="4218182"/>
            <a:ext cx="2935255" cy="2281650"/>
          </a:xfrm>
          <a:prstGeom prst="rect">
            <a:avLst/>
          </a:prstGeom>
          <a:solidFill>
            <a:srgbClr val="CAEEFB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dirty="0"/>
              <a:t>Where to find support: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hlinkClick r:id="rId10"/>
              </a:rPr>
              <a:t>Maps and symbols - OS map skills - KS3 Geography (Environment and society) Revision - BBC Bitesize</a:t>
            </a:r>
            <a:r>
              <a:rPr lang="en-GB" sz="1200" dirty="0"/>
              <a:t>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hlinkClick r:id="rId11"/>
              </a:rPr>
              <a:t>Living with the physical environment - GCSE Geography - BBC Bitesize</a:t>
            </a:r>
            <a:endParaRPr lang="en-GB" sz="12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hlinkClick r:id="rId12"/>
              </a:rPr>
              <a:t>Paper 1 Case studies playlist (</a:t>
            </a:r>
            <a:r>
              <a:rPr lang="en-GB" sz="1200" dirty="0" err="1">
                <a:hlinkClick r:id="rId12"/>
              </a:rPr>
              <a:t>Youtube</a:t>
            </a:r>
            <a:r>
              <a:rPr lang="en-GB" sz="1200" dirty="0">
                <a:hlinkClick r:id="rId12"/>
              </a:rPr>
              <a:t>)</a:t>
            </a:r>
            <a:endParaRPr lang="en-GB" sz="12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hlinkClick r:id="rId13"/>
              </a:rPr>
              <a:t>Paper 1 Case studies (TikTok)</a:t>
            </a:r>
            <a:r>
              <a:rPr lang="en-GB" sz="1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10266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B6BE91B87F854EBE5C2AF763DECC31" ma:contentTypeVersion="16" ma:contentTypeDescription="Create a new document." ma:contentTypeScope="" ma:versionID="4d5493534fd18301a4de4101a6bf1690">
  <xsd:schema xmlns:xsd="http://www.w3.org/2001/XMLSchema" xmlns:xs="http://www.w3.org/2001/XMLSchema" xmlns:p="http://schemas.microsoft.com/office/2006/metadata/properties" xmlns:ns2="40ff959c-d626-41cc-a332-fc585a447b2c" xmlns:ns3="5ae5b661-4602-457d-8de3-176202814043" targetNamespace="http://schemas.microsoft.com/office/2006/metadata/properties" ma:root="true" ma:fieldsID="cdf6cb7d103dcb84c7c747b000436b26" ns2:_="" ns3:_="">
    <xsd:import namespace="40ff959c-d626-41cc-a332-fc585a447b2c"/>
    <xsd:import namespace="5ae5b661-4602-457d-8de3-1762028140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ff959c-d626-41cc-a332-fc585a447b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c759e9e-bede-4528-92cc-6ba15c182e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5b661-4602-457d-8de3-1762028140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ff959c-d626-41cc-a332-fc585a447b2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18A6D6E-9319-4522-9790-57CE3181A291}"/>
</file>

<file path=customXml/itemProps2.xml><?xml version="1.0" encoding="utf-8"?>
<ds:datastoreItem xmlns:ds="http://schemas.openxmlformats.org/officeDocument/2006/customXml" ds:itemID="{DCDCB34F-36FD-4BC3-9EFF-42A687C6AC3E}"/>
</file>

<file path=customXml/itemProps3.xml><?xml version="1.0" encoding="utf-8"?>
<ds:datastoreItem xmlns:ds="http://schemas.openxmlformats.org/officeDocument/2006/customXml" ds:itemID="{A029E170-7C2F-4C27-9FF4-12D2CBCA876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596</Words>
  <Application>Microsoft Office PowerPoint</Application>
  <PresentationFormat>Widescreen</PresentationFormat>
  <Paragraphs>67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Rockwell Extra Bold</vt:lpstr>
      <vt:lpstr>Tahoma</vt:lpstr>
      <vt:lpstr>Office Theme</vt:lpstr>
      <vt:lpstr>Geography Y10 Summer Homework</vt:lpstr>
    </vt:vector>
  </TitlesOfParts>
  <Company>Eastern Learning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Jessica Davies</dc:creator>
  <cp:lastModifiedBy>Jessica Davies</cp:lastModifiedBy>
  <cp:revision>1</cp:revision>
  <dcterms:created xsi:type="dcterms:W3CDTF">2026-06-29T09:22:06Z</dcterms:created>
  <dcterms:modified xsi:type="dcterms:W3CDTF">2026-06-29T09:22:36Z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0x0101002FB6BE91B87F854EBE5C2AF763DECC31</vt:lpwstr>
  </property>
</Properties>
</file>