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6"/>
  </p:notesMasterIdLst>
  <p:sldIdLst>
    <p:sldId id="57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p:scale>
          <a:sx n="58" d="100"/>
          <a:sy n="58" d="100"/>
        </p:scale>
        <p:origin x="988" y="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aine Wells" userId="26bb1435-1d16-4f2e-9ecc-0e190177d069" providerId="ADAL" clId="{0FA99DA0-ADAF-4C29-82D2-698A24BD52CC}"/>
    <pc:docChg chg="modSld">
      <pc:chgData name="Elaine Wells" userId="26bb1435-1d16-4f2e-9ecc-0e190177d069" providerId="ADAL" clId="{0FA99DA0-ADAF-4C29-82D2-698A24BD52CC}" dt="2026-06-16T11:12:20.631" v="4" actId="20577"/>
      <pc:docMkLst>
        <pc:docMk/>
      </pc:docMkLst>
      <pc:sldChg chg="modSp mod">
        <pc:chgData name="Elaine Wells" userId="26bb1435-1d16-4f2e-9ecc-0e190177d069" providerId="ADAL" clId="{0FA99DA0-ADAF-4C29-82D2-698A24BD52CC}" dt="2026-06-16T11:12:20.631" v="4" actId="20577"/>
        <pc:sldMkLst>
          <pc:docMk/>
          <pc:sldMk cId="3073885430" sldId="576"/>
        </pc:sldMkLst>
        <pc:spChg chg="mod">
          <ac:chgData name="Elaine Wells" userId="26bb1435-1d16-4f2e-9ecc-0e190177d069" providerId="ADAL" clId="{0FA99DA0-ADAF-4C29-82D2-698A24BD52CC}" dt="2026-06-16T11:12:20.631" v="4" actId="20577"/>
          <ac:spMkLst>
            <pc:docMk/>
            <pc:sldMk cId="3073885430" sldId="576"/>
            <ac:spMk id="2" creationId="{53B1A3E6-497B-E20A-E298-F0F490963D1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E610771-CA80-49E8-B4E4-EAC11AF988FC}" type="datetimeFigureOut">
              <a:rPr lang="en-GB" smtClean="0"/>
              <a:t>16/06/2026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70417E4-5D8E-46A7-9179-FB7299D5EB18}" type="slidenum">
              <a:rPr lang="en-GB" smtClean="0"/>
              <a:t>‹#›</a:t>
            </a:fld>
            <a:endParaRPr lang="en-GB"/>
          </a:p>
        </p:txBody>
      </p:sp>
    </p:spTree>
    <p:extLst>
      <p:ext uri="{BB962C8B-B14F-4D97-AF65-F5344CB8AC3E}">
        <p14:creationId xmlns:p14="http://schemas.microsoft.com/office/powerpoint/2010/main" val="36139155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70417E4-5D8E-46A7-9179-FB7299D5EB18}" type="slidenum">
              <a:rPr lang="en-GB" smtClean="0"/>
              <a:t>1</a:t>
            </a:fld>
            <a:endParaRPr lang="en-GB"/>
          </a:p>
        </p:txBody>
      </p:sp>
    </p:spTree>
    <p:extLst>
      <p:ext uri="{BB962C8B-B14F-4D97-AF65-F5344CB8AC3E}">
        <p14:creationId xmlns:p14="http://schemas.microsoft.com/office/powerpoint/2010/main" val="27241775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GB" smtClean="0"/>
              <a:t>16/06/2026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6291130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846CE7D5-CF57-46EF-B807-FDD0502418D4}" type="datetimeFigureOut">
              <a:rPr lang="en-GB" smtClean="0"/>
              <a:t>16/06/2026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949555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846CE7D5-CF57-46EF-B807-FDD0502418D4}" type="datetimeFigureOut">
              <a:rPr lang="en-GB" smtClean="0"/>
              <a:t>16/06/2026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6630634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1CE1E7D9-B2FA-F53D-2CA1-8848DE685F41}"/>
              </a:ext>
            </a:extLst>
          </p:cNvPr>
          <p:cNvSpPr>
            <a:spLocks noGrp="1"/>
          </p:cNvSpPr>
          <p:nvPr>
            <p:ph type="title"/>
          </p:nvPr>
        </p:nvSpPr>
        <p:spPr>
          <a:xfrm>
            <a:off x="1104901" y="-9235"/>
            <a:ext cx="11087100" cy="877454"/>
          </a:xfrm>
          <a:solidFill>
            <a:srgbClr val="FFC000"/>
          </a:solidFill>
        </p:spPr>
        <p:txBody>
          <a:bodyPr/>
          <a:lstStyle>
            <a:lvl1pPr algn="ctr">
              <a:defRPr b="1">
                <a:latin typeface="Tahoma" panose="020B0604030504040204" pitchFamily="34" charset="0"/>
                <a:ea typeface="Tahoma" panose="020B0604030504040204" pitchFamily="34" charset="0"/>
                <a:cs typeface="Tahoma" panose="020B0604030504040204" pitchFamily="34" charset="0"/>
              </a:defRPr>
            </a:lvl1pPr>
          </a:lstStyle>
          <a:p>
            <a:r>
              <a:rPr lang="en-US"/>
              <a:t>Click to edit Master title style</a:t>
            </a:r>
            <a:endParaRPr lang="en-GB"/>
          </a:p>
        </p:txBody>
      </p:sp>
      <p:sp>
        <p:nvSpPr>
          <p:cNvPr id="6" name="Content Placeholder 2">
            <a:extLst>
              <a:ext uri="{FF2B5EF4-FFF2-40B4-BE49-F238E27FC236}">
                <a16:creationId xmlns:a16="http://schemas.microsoft.com/office/drawing/2014/main" id="{CCC40DA6-A232-5EE4-880C-B6AB911741D7}"/>
              </a:ext>
            </a:extLst>
          </p:cNvPr>
          <p:cNvSpPr>
            <a:spLocks noGrp="1"/>
          </p:cNvSpPr>
          <p:nvPr>
            <p:ph idx="1"/>
          </p:nvPr>
        </p:nvSpPr>
        <p:spPr>
          <a:xfrm>
            <a:off x="1104900" y="1062182"/>
            <a:ext cx="10991850" cy="5691043"/>
          </a:xfrm>
        </p:spPr>
        <p:txBody>
          <a:bodyPr>
            <a:normAutofit/>
          </a:bodyPr>
          <a:lstStyle>
            <a:lvl1pPr>
              <a:defRPr sz="2400">
                <a:latin typeface="Tahoma" panose="020B0604030504040204" pitchFamily="34" charset="0"/>
                <a:ea typeface="Tahoma" panose="020B0604030504040204" pitchFamily="34" charset="0"/>
                <a:cs typeface="Tahoma" panose="020B0604030504040204" pitchFamily="34" charset="0"/>
              </a:defRPr>
            </a:lvl1pPr>
            <a:lvl2pPr>
              <a:defRPr sz="2000">
                <a:latin typeface="Tahoma" panose="020B0604030504040204" pitchFamily="34" charset="0"/>
                <a:ea typeface="Tahoma" panose="020B0604030504040204" pitchFamily="34" charset="0"/>
                <a:cs typeface="Tahoma" panose="020B0604030504040204" pitchFamily="34" charset="0"/>
              </a:defRPr>
            </a:lvl2pPr>
            <a:lvl3pPr>
              <a:defRPr sz="1800">
                <a:latin typeface="Tahoma" panose="020B0604030504040204" pitchFamily="34" charset="0"/>
                <a:ea typeface="Tahoma" panose="020B0604030504040204" pitchFamily="34" charset="0"/>
                <a:cs typeface="Tahoma" panose="020B0604030504040204" pitchFamily="34" charset="0"/>
              </a:defRPr>
            </a:lvl3pPr>
            <a:lvl4pPr>
              <a:defRPr sz="1600">
                <a:latin typeface="Tahoma" panose="020B0604030504040204" pitchFamily="34" charset="0"/>
                <a:ea typeface="Tahoma" panose="020B0604030504040204" pitchFamily="34" charset="0"/>
                <a:cs typeface="Tahoma" panose="020B0604030504040204" pitchFamily="34" charset="0"/>
              </a:defRPr>
            </a:lvl4pPr>
            <a:lvl5pPr>
              <a:defRPr sz="1600">
                <a:latin typeface="Tahoma" panose="020B0604030504040204" pitchFamily="34" charset="0"/>
                <a:ea typeface="Tahoma" panose="020B0604030504040204" pitchFamily="34" charset="0"/>
                <a:cs typeface="Tahoma" panose="020B060403050404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8" name="Picture 2" descr="H:\AHT\DownMarket logo CMYK.jpg">
            <a:extLst>
              <a:ext uri="{FF2B5EF4-FFF2-40B4-BE49-F238E27FC236}">
                <a16:creationId xmlns:a16="http://schemas.microsoft.com/office/drawing/2014/main" id="{6AA98106-28CC-ECE1-2C30-7B27C097486D}"/>
              </a:ext>
            </a:extLst>
          </p:cNvPr>
          <p:cNvPicPr>
            <a:picLocks noChangeAspect="1" noChangeArrowheads="1"/>
          </p:cNvPicPr>
          <p:nvPr userDrawn="1"/>
        </p:nvPicPr>
        <p:blipFill rotWithShape="1">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rcRect l="16264" t="14194" r="14043" b="9419"/>
          <a:stretch/>
        </p:blipFill>
        <p:spPr bwMode="auto">
          <a:xfrm>
            <a:off x="43761" y="18632"/>
            <a:ext cx="848908" cy="1297695"/>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a:extLst>
              <a:ext uri="{FF2B5EF4-FFF2-40B4-BE49-F238E27FC236}">
                <a16:creationId xmlns:a16="http://schemas.microsoft.com/office/drawing/2014/main" id="{E31AED5D-34B2-498B-B601-5F691CB66364}"/>
              </a:ext>
            </a:extLst>
          </p:cNvPr>
          <p:cNvSpPr/>
          <p:nvPr userDrawn="1"/>
        </p:nvSpPr>
        <p:spPr>
          <a:xfrm>
            <a:off x="445591" y="4178141"/>
            <a:ext cx="266700" cy="2700000"/>
          </a:xfrm>
          <a:prstGeom prst="rect">
            <a:avLst/>
          </a:prstGeom>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GB"/>
          </a:p>
        </p:txBody>
      </p:sp>
      <p:sp>
        <p:nvSpPr>
          <p:cNvPr id="10" name="Rectangle 9">
            <a:extLst>
              <a:ext uri="{FF2B5EF4-FFF2-40B4-BE49-F238E27FC236}">
                <a16:creationId xmlns:a16="http://schemas.microsoft.com/office/drawing/2014/main" id="{A727B0EA-2FC8-354E-A712-134F8BE8535C}"/>
              </a:ext>
            </a:extLst>
          </p:cNvPr>
          <p:cNvSpPr/>
          <p:nvPr userDrawn="1"/>
        </p:nvSpPr>
        <p:spPr>
          <a:xfrm>
            <a:off x="77876" y="4178141"/>
            <a:ext cx="171450" cy="2700000"/>
          </a:xfrm>
          <a:prstGeom prst="rect">
            <a:avLst/>
          </a:prstGeom>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11" name="Rectangle 10">
            <a:extLst>
              <a:ext uri="{FF2B5EF4-FFF2-40B4-BE49-F238E27FC236}">
                <a16:creationId xmlns:a16="http://schemas.microsoft.com/office/drawing/2014/main" id="{AB238A8F-74BD-0C63-70F4-25BA5B69F9CF}"/>
              </a:ext>
            </a:extLst>
          </p:cNvPr>
          <p:cNvSpPr/>
          <p:nvPr userDrawn="1"/>
        </p:nvSpPr>
        <p:spPr>
          <a:xfrm>
            <a:off x="306476" y="4178141"/>
            <a:ext cx="72000" cy="2700000"/>
          </a:xfrm>
          <a:prstGeom prst="rect">
            <a:avLst/>
          </a:prstGeom>
          <a:solidFill>
            <a:schemeClr val="bg1">
              <a:lumMod val="50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12" name="Rectangle 11">
            <a:extLst>
              <a:ext uri="{FF2B5EF4-FFF2-40B4-BE49-F238E27FC236}">
                <a16:creationId xmlns:a16="http://schemas.microsoft.com/office/drawing/2014/main" id="{EB77B27C-8B42-EB0F-9092-9F74584CD16C}"/>
              </a:ext>
            </a:extLst>
          </p:cNvPr>
          <p:cNvSpPr/>
          <p:nvPr userDrawn="1"/>
        </p:nvSpPr>
        <p:spPr>
          <a:xfrm>
            <a:off x="799676" y="4178141"/>
            <a:ext cx="72000" cy="2700000"/>
          </a:xfrm>
          <a:prstGeom prst="rect">
            <a:avLst/>
          </a:prstGeom>
          <a:solidFill>
            <a:schemeClr val="bg1">
              <a:lumMod val="50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pic>
        <p:nvPicPr>
          <p:cNvPr id="13" name="Content Placeholder 4">
            <a:extLst>
              <a:ext uri="{FF2B5EF4-FFF2-40B4-BE49-F238E27FC236}">
                <a16:creationId xmlns:a16="http://schemas.microsoft.com/office/drawing/2014/main" id="{94D626F2-CEA3-8D66-C2DD-00143C8B3F34}"/>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1" r="55887" b="-886"/>
          <a:stretch/>
        </p:blipFill>
        <p:spPr>
          <a:xfrm>
            <a:off x="176352" y="3476206"/>
            <a:ext cx="704426" cy="664333"/>
          </a:xfrm>
          <a:prstGeom prst="rect">
            <a:avLst/>
          </a:prstGeom>
        </p:spPr>
      </p:pic>
      <p:pic>
        <p:nvPicPr>
          <p:cNvPr id="14" name="Picture 13">
            <a:extLst>
              <a:ext uri="{FF2B5EF4-FFF2-40B4-BE49-F238E27FC236}">
                <a16:creationId xmlns:a16="http://schemas.microsoft.com/office/drawing/2014/main" id="{51D264AB-C69E-8245-FE2E-385A5AD177D3}"/>
              </a:ext>
            </a:extLst>
          </p:cNvPr>
          <p:cNvPicPr>
            <a:picLocks noChangeAspect="1"/>
          </p:cNvPicPr>
          <p:nvPr userDrawn="1"/>
        </p:nvPicPr>
        <p:blipFill rotWithShape="1">
          <a:blip r:embed="rId4" cstate="print">
            <a:clrChange>
              <a:clrFrom>
                <a:srgbClr val="FFFFFF"/>
              </a:clrFrom>
              <a:clrTo>
                <a:srgbClr val="FFFFFF">
                  <a:alpha val="0"/>
                </a:srgbClr>
              </a:clrTo>
            </a:clrChange>
            <a:duotone>
              <a:schemeClr val="accent3">
                <a:shade val="45000"/>
                <a:satMod val="135000"/>
              </a:schemeClr>
              <a:prstClr val="white"/>
            </a:duotone>
            <a:extLst>
              <a:ext uri="{28A0092B-C50C-407E-A947-70E740481C1C}">
                <a14:useLocalDpi xmlns:a14="http://schemas.microsoft.com/office/drawing/2010/main" val="0"/>
              </a:ext>
            </a:extLst>
          </a:blip>
          <a:srcRect l="16136" t="36893" r="44057" b="36784"/>
          <a:stretch/>
        </p:blipFill>
        <p:spPr>
          <a:xfrm>
            <a:off x="-1471" y="2187314"/>
            <a:ext cx="894140" cy="417905"/>
          </a:xfrm>
          <a:prstGeom prst="rect">
            <a:avLst/>
          </a:prstGeom>
          <a:noFill/>
        </p:spPr>
      </p:pic>
      <p:pic>
        <p:nvPicPr>
          <p:cNvPr id="15" name="Picture 14">
            <a:extLst>
              <a:ext uri="{FF2B5EF4-FFF2-40B4-BE49-F238E27FC236}">
                <a16:creationId xmlns:a16="http://schemas.microsoft.com/office/drawing/2014/main" id="{25726115-461B-7152-7D42-FA22BF3EF394}"/>
              </a:ext>
            </a:extLst>
          </p:cNvPr>
          <p:cNvPicPr>
            <a:picLocks noChangeAspect="1"/>
          </p:cNvPicPr>
          <p:nvPr userDrawn="1"/>
        </p:nvPicPr>
        <p:blipFill rotWithShape="1">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l="56224" t="28375" r="15849" b="28567"/>
          <a:stretch/>
        </p:blipFill>
        <p:spPr>
          <a:xfrm>
            <a:off x="43761" y="1307524"/>
            <a:ext cx="889644" cy="969494"/>
          </a:xfrm>
          <a:prstGeom prst="rect">
            <a:avLst/>
          </a:prstGeom>
        </p:spPr>
      </p:pic>
      <p:pic>
        <p:nvPicPr>
          <p:cNvPr id="16" name="Picture 15" descr="\\dma-fs-staff01\users$\MED\AHT\Images of DMA\House Logos\5 Houses\DMA DNA 5-B - trans.png">
            <a:extLst>
              <a:ext uri="{FF2B5EF4-FFF2-40B4-BE49-F238E27FC236}">
                <a16:creationId xmlns:a16="http://schemas.microsoft.com/office/drawing/2014/main" id="{6C5366E1-6200-19B1-2290-77A946424076}"/>
              </a:ext>
            </a:extLst>
          </p:cNvPr>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62599" y="2631519"/>
            <a:ext cx="811232" cy="806836"/>
          </a:xfrm>
          <a:prstGeom prst="rect">
            <a:avLst/>
          </a:prstGeom>
          <a:noFill/>
          <a:ln>
            <a:noFill/>
          </a:ln>
        </p:spPr>
      </p:pic>
    </p:spTree>
    <p:extLst>
      <p:ext uri="{BB962C8B-B14F-4D97-AF65-F5344CB8AC3E}">
        <p14:creationId xmlns:p14="http://schemas.microsoft.com/office/powerpoint/2010/main" val="10633103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846CE7D5-CF57-46EF-B807-FDD0502418D4}" type="datetimeFigureOut">
              <a:rPr lang="en-GB" smtClean="0"/>
              <a:t>16/06/2026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1032533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GB" smtClean="0"/>
              <a:t>16/06/2026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4042563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p:cNvSpPr>
            <a:spLocks noGrp="1"/>
          </p:cNvSpPr>
          <p:nvPr>
            <p:ph type="dt" sz="half" idx="10"/>
          </p:nvPr>
        </p:nvSpPr>
        <p:spPr/>
        <p:txBody>
          <a:bodyPr/>
          <a:lstStyle/>
          <a:p>
            <a:fld id="{846CE7D5-CF57-46EF-B807-FDD0502418D4}" type="datetimeFigureOut">
              <a:rPr lang="en-GB" smtClean="0"/>
              <a:t>16/06/2026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9667148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p:cNvSpPr>
            <a:spLocks noGrp="1"/>
          </p:cNvSpPr>
          <p:nvPr>
            <p:ph type="dt" sz="half" idx="10"/>
          </p:nvPr>
        </p:nvSpPr>
        <p:spPr/>
        <p:txBody>
          <a:bodyPr/>
          <a:lstStyle/>
          <a:p>
            <a:fld id="{846CE7D5-CF57-46EF-B807-FDD0502418D4}" type="datetimeFigureOut">
              <a:rPr lang="en-GB" smtClean="0"/>
              <a:t>16/06/2026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579374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GB" smtClean="0"/>
              <a:t>16/06/2026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013882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GB" smtClean="0"/>
              <a:t>16/06/2026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3777685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16/06/2026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6875975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16/06/2026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2301477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GB" smtClean="0"/>
              <a:t>16/06/2026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GB" smtClean="0"/>
              <a:t>‹#›</a:t>
            </a:fld>
            <a:endParaRPr lang="en-GB"/>
          </a:p>
        </p:txBody>
      </p:sp>
    </p:spTree>
    <p:extLst>
      <p:ext uri="{BB962C8B-B14F-4D97-AF65-F5344CB8AC3E}">
        <p14:creationId xmlns:p14="http://schemas.microsoft.com/office/powerpoint/2010/main" val="33750305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realfood.tesco.com/"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hyperlink" Target="https://www.booking.com/index.en-gb.html?chal_t=1781608230135&amp;force_referer=https%3A%2F%2Fwww.google.com%2F" TargetMode="External"/><Relationship Id="rId5" Type="http://schemas.openxmlformats.org/officeDocument/2006/relationships/hyperlink" Target="https://www.coolstays.com/" TargetMode="External"/><Relationship Id="rId4" Type="http://schemas.openxmlformats.org/officeDocument/2006/relationships/hyperlink" Target="https://www.bbcgoodfood.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8B9522-F71E-A3DD-1126-CE600F18AE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B1A3E6-497B-E20A-E298-F0F490963D12}"/>
              </a:ext>
            </a:extLst>
          </p:cNvPr>
          <p:cNvSpPr>
            <a:spLocks noGrp="1"/>
          </p:cNvSpPr>
          <p:nvPr>
            <p:ph type="title"/>
          </p:nvPr>
        </p:nvSpPr>
        <p:spPr>
          <a:xfrm>
            <a:off x="1104901" y="-9236"/>
            <a:ext cx="11087100" cy="1380835"/>
          </a:xfrm>
          <a:solidFill>
            <a:schemeClr val="tx2">
              <a:lumMod val="50000"/>
              <a:lumOff val="50000"/>
            </a:schemeClr>
          </a:solidFill>
        </p:spPr>
        <p:txBody>
          <a:bodyPr>
            <a:normAutofit/>
          </a:bodyPr>
          <a:lstStyle/>
          <a:p>
            <a:r>
              <a:rPr lang="en-GB" sz="3500">
                <a:latin typeface="Tahoma"/>
                <a:ea typeface="Tahoma"/>
                <a:cs typeface="Tahoma"/>
              </a:rPr>
              <a:t>Year 10 </a:t>
            </a:r>
            <a:r>
              <a:rPr lang="en-GB" sz="3500" dirty="0">
                <a:latin typeface="Tahoma"/>
                <a:ea typeface="Tahoma"/>
                <a:cs typeface="Tahoma"/>
              </a:rPr>
              <a:t>(</a:t>
            </a:r>
            <a:r>
              <a:rPr lang="en-GB" sz="3500">
                <a:latin typeface="Tahoma"/>
                <a:ea typeface="Tahoma"/>
                <a:cs typeface="Tahoma"/>
              </a:rPr>
              <a:t>starting yr11) </a:t>
            </a:r>
            <a:r>
              <a:rPr lang="en-GB" sz="3500" dirty="0">
                <a:latin typeface="Tahoma"/>
                <a:ea typeface="Tahoma"/>
                <a:cs typeface="Tahoma"/>
              </a:rPr>
              <a:t>Catering </a:t>
            </a:r>
            <a:endParaRPr lang="en-GB" sz="3500" dirty="0"/>
          </a:p>
        </p:txBody>
      </p:sp>
      <p:sp>
        <p:nvSpPr>
          <p:cNvPr id="3" name="Content Placeholder 2">
            <a:extLst>
              <a:ext uri="{FF2B5EF4-FFF2-40B4-BE49-F238E27FC236}">
                <a16:creationId xmlns:a16="http://schemas.microsoft.com/office/drawing/2014/main" id="{6719807E-AC46-AEB0-03A5-B54BB35938AB}"/>
              </a:ext>
            </a:extLst>
          </p:cNvPr>
          <p:cNvSpPr>
            <a:spLocks noGrp="1"/>
          </p:cNvSpPr>
          <p:nvPr>
            <p:ph idx="1"/>
          </p:nvPr>
        </p:nvSpPr>
        <p:spPr>
          <a:xfrm>
            <a:off x="1104900" y="1062182"/>
            <a:ext cx="5326712" cy="5755619"/>
          </a:xfrm>
        </p:spPr>
        <p:txBody>
          <a:bodyPr vert="horz" lIns="91440" tIns="45720" rIns="91440" bIns="45720" rtlCol="0" anchor="t">
            <a:normAutofit/>
          </a:bodyPr>
          <a:lstStyle/>
          <a:p>
            <a:pPr marL="0" indent="0">
              <a:buNone/>
            </a:pPr>
            <a:endParaRPr lang="en-GB">
              <a:latin typeface="Tahoma"/>
              <a:ea typeface="Tahoma"/>
              <a:cs typeface="Tahoma"/>
            </a:endParaRPr>
          </a:p>
          <a:p>
            <a:pPr marL="0" indent="0">
              <a:buNone/>
            </a:pPr>
            <a:endParaRPr lang="en-GB" b="1">
              <a:latin typeface="Tahoma"/>
              <a:ea typeface="Tahoma"/>
              <a:cs typeface="Tahoma"/>
            </a:endParaRPr>
          </a:p>
        </p:txBody>
      </p:sp>
      <p:sp>
        <p:nvSpPr>
          <p:cNvPr id="5" name="TextBox 4">
            <a:extLst>
              <a:ext uri="{FF2B5EF4-FFF2-40B4-BE49-F238E27FC236}">
                <a16:creationId xmlns:a16="http://schemas.microsoft.com/office/drawing/2014/main" id="{575F2C37-D5F4-AF63-B633-966069AEA124}"/>
              </a:ext>
            </a:extLst>
          </p:cNvPr>
          <p:cNvSpPr txBox="1"/>
          <p:nvPr/>
        </p:nvSpPr>
        <p:spPr>
          <a:xfrm>
            <a:off x="1104900" y="1600200"/>
            <a:ext cx="10903485" cy="5324535"/>
          </a:xfrm>
          <a:prstGeom prst="rect">
            <a:avLst/>
          </a:prstGeom>
          <a:noFill/>
        </p:spPr>
        <p:txBody>
          <a:bodyPr wrap="square" rtlCol="0">
            <a:spAutoFit/>
          </a:bodyPr>
          <a:lstStyle/>
          <a:p>
            <a:pPr marR="0" lvl="0" algn="l" defTabSz="914400" rtl="0" eaLnBrk="1" fontAlgn="auto" latinLnBrk="0" hangingPunct="1">
              <a:lnSpc>
                <a:spcPct val="100000"/>
              </a:lnSpc>
              <a:spcBef>
                <a:spcPts val="0"/>
              </a:spcBef>
              <a:spcAft>
                <a:spcPts val="0"/>
              </a:spcAft>
              <a:buClrTx/>
              <a:buSzTx/>
              <a:tabLst/>
              <a:defRPr/>
            </a:pPr>
            <a:r>
              <a:rPr lang="en-GB" sz="2800" b="1" dirty="0">
                <a:solidFill>
                  <a:prstClr val="black"/>
                </a:solidFill>
                <a:latin typeface="Tahoma" panose="020B0604030504040204" pitchFamily="34" charset="0"/>
                <a:ea typeface="Tahoma" panose="020B0604030504040204" pitchFamily="34" charset="0"/>
                <a:cs typeface="Tahoma" panose="020B0604030504040204" pitchFamily="34" charset="0"/>
              </a:rPr>
              <a:t>Task</a:t>
            </a:r>
          </a:p>
          <a:p>
            <a:pPr lvl="1"/>
            <a:r>
              <a:rPr lang="en-GB" sz="1600" dirty="0"/>
              <a:t>1: </a:t>
            </a:r>
            <a:r>
              <a:rPr lang="en-GB" sz="1600" b="1" dirty="0"/>
              <a:t>Make a dish that is suitable for a person with a specific dietary requirement</a:t>
            </a:r>
            <a:r>
              <a:rPr lang="en-GB" sz="1600" dirty="0"/>
              <a:t>. Explain why it is suitable for that person. e.g. age, activity level, allergies, personal choice, medical need etc. </a:t>
            </a:r>
          </a:p>
          <a:p>
            <a:pPr lvl="1"/>
            <a:r>
              <a:rPr lang="en-GB" sz="1600" dirty="0"/>
              <a:t>2: </a:t>
            </a:r>
            <a:r>
              <a:rPr lang="en-GB" sz="1600" b="1" dirty="0"/>
              <a:t>Research different types of holiday accommodation </a:t>
            </a:r>
            <a:r>
              <a:rPr lang="en-GB" sz="1600" dirty="0"/>
              <a:t>(places you can stay). Identify the advantages and disadvantages of these different establishments. You can do this in person by actually sleeping there, or researching businesses on Tv, interviewing friends and family or something else creative. </a:t>
            </a:r>
          </a:p>
          <a:p>
            <a:pPr lvl="1"/>
            <a:r>
              <a:rPr lang="en-GB" sz="1600" dirty="0"/>
              <a:t>3: </a:t>
            </a:r>
            <a:r>
              <a:rPr lang="en-GB" sz="1600" b="1" dirty="0"/>
              <a:t>Investigate different ways to cook the same ingredient</a:t>
            </a:r>
            <a:r>
              <a:rPr lang="en-GB" sz="1600" dirty="0"/>
              <a:t>. Describe what changes each time. E.g. potatoes can be boiled, fried, roasted and lots more -what impact does this have on the texture, appearance, nutritional value etc? </a:t>
            </a:r>
          </a:p>
          <a:p>
            <a:pPr lvl="1"/>
            <a:endParaRPr lang="en-GB" sz="1600" dirty="0"/>
          </a:p>
          <a:p>
            <a:pPr marR="0" lvl="0" algn="l" defTabSz="914400" rtl="0" eaLnBrk="1" fontAlgn="auto" latinLnBrk="0" hangingPunct="1">
              <a:lnSpc>
                <a:spcPct val="100000"/>
              </a:lnSpc>
              <a:spcBef>
                <a:spcPts val="0"/>
              </a:spcBef>
              <a:spcAft>
                <a:spcPts val="0"/>
              </a:spcAft>
              <a:buClrTx/>
              <a:buSzTx/>
              <a:tabLst/>
              <a:defRPr/>
            </a:pPr>
            <a:r>
              <a:rPr lang="en-GB" sz="2800" b="1" dirty="0">
                <a:solidFill>
                  <a:prstClr val="black"/>
                </a:solidFill>
                <a:latin typeface="Tahoma" panose="020B0604030504040204" pitchFamily="34" charset="0"/>
                <a:ea typeface="Tahoma" panose="020B0604030504040204" pitchFamily="34" charset="0"/>
                <a:cs typeface="Tahoma" panose="020B0604030504040204" pitchFamily="34" charset="0"/>
              </a:rPr>
              <a:t>Resources required </a:t>
            </a:r>
          </a:p>
          <a:p>
            <a:pPr marL="742950" lvl="1" indent="-285750">
              <a:buFont typeface="Arial" panose="020B0604020202020204" pitchFamily="34" charset="0"/>
              <a:buChar char="•"/>
              <a:defRPr/>
            </a:pPr>
            <a:r>
              <a:rPr lang="en-GB" sz="1600" dirty="0">
                <a:solidFill>
                  <a:prstClr val="black"/>
                </a:solidFill>
                <a:ea typeface="Tahoma" panose="020B0604030504040204" pitchFamily="34" charset="0"/>
                <a:cs typeface="Tahoma" panose="020B0604030504040204" pitchFamily="34" charset="0"/>
              </a:rPr>
              <a:t>Present all work created using </a:t>
            </a:r>
            <a:r>
              <a:rPr lang="en-GB" sz="1600" dirty="0" err="1">
                <a:solidFill>
                  <a:prstClr val="black"/>
                </a:solidFill>
                <a:ea typeface="Tahoma" panose="020B0604030504040204" pitchFamily="34" charset="0"/>
                <a:cs typeface="Tahoma" panose="020B0604030504040204" pitchFamily="34" charset="0"/>
              </a:rPr>
              <a:t>powerpoint</a:t>
            </a:r>
            <a:r>
              <a:rPr lang="en-GB" sz="1600" dirty="0">
                <a:solidFill>
                  <a:prstClr val="black"/>
                </a:solidFill>
                <a:ea typeface="Tahoma" panose="020B0604030504040204" pitchFamily="34" charset="0"/>
                <a:cs typeface="Tahoma" panose="020B0604030504040204" pitchFamily="34" charset="0"/>
              </a:rPr>
              <a:t> presentations on your </a:t>
            </a:r>
            <a:r>
              <a:rPr lang="en-GB" sz="1600" dirty="0" err="1">
                <a:solidFill>
                  <a:prstClr val="black"/>
                </a:solidFill>
                <a:ea typeface="Tahoma" panose="020B0604030504040204" pitchFamily="34" charset="0"/>
                <a:cs typeface="Tahoma" panose="020B0604030504040204" pitchFamily="34" charset="0"/>
              </a:rPr>
              <a:t>ipads</a:t>
            </a:r>
            <a:r>
              <a:rPr lang="en-GB" sz="1600" dirty="0">
                <a:solidFill>
                  <a:prstClr val="black"/>
                </a:solidFill>
                <a:ea typeface="Tahoma" panose="020B0604030504040204" pitchFamily="34" charset="0"/>
                <a:cs typeface="Tahoma" panose="020B0604030504040204" pitchFamily="34" charset="0"/>
              </a:rPr>
              <a:t>. If you have designed or made something, photograph your work and present the photographs on a </a:t>
            </a:r>
            <a:r>
              <a:rPr lang="en-GB" sz="1600" dirty="0" err="1">
                <a:solidFill>
                  <a:prstClr val="black"/>
                </a:solidFill>
                <a:ea typeface="Tahoma" panose="020B0604030504040204" pitchFamily="34" charset="0"/>
                <a:cs typeface="Tahoma" panose="020B0604030504040204" pitchFamily="34" charset="0"/>
              </a:rPr>
              <a:t>powerpoint</a:t>
            </a:r>
            <a:r>
              <a:rPr lang="en-GB" sz="1600" dirty="0">
                <a:solidFill>
                  <a:prstClr val="black"/>
                </a:solidFill>
                <a:ea typeface="Tahoma" panose="020B0604030504040204" pitchFamily="34" charset="0"/>
                <a:cs typeface="Tahoma" panose="020B0604030504040204" pitchFamily="34" charset="0"/>
              </a:rPr>
              <a:t>.</a:t>
            </a:r>
          </a:p>
          <a:p>
            <a:pPr lvl="1">
              <a:defRPr/>
            </a:pPr>
            <a:endParaRPr lang="en-GB" sz="1600" dirty="0">
              <a:solidFill>
                <a:prstClr val="black"/>
              </a:solidFill>
              <a:ea typeface="Tahoma" panose="020B0604030504040204" pitchFamily="34" charset="0"/>
              <a:cs typeface="Tahoma" panose="020B0604030504040204" pitchFamily="34" charset="0"/>
            </a:endParaRPr>
          </a:p>
          <a:p>
            <a:pPr marR="0" lvl="0" algn="l" defTabSz="914400" rtl="0" eaLnBrk="1" fontAlgn="auto" latinLnBrk="0" hangingPunct="1">
              <a:lnSpc>
                <a:spcPct val="100000"/>
              </a:lnSpc>
              <a:spcBef>
                <a:spcPts val="0"/>
              </a:spcBef>
              <a:spcAft>
                <a:spcPts val="0"/>
              </a:spcAft>
              <a:buClrTx/>
              <a:buSzTx/>
              <a:tabLst/>
              <a:defRPr/>
            </a:pPr>
            <a:r>
              <a:rPr lang="en-GB" sz="2800" b="1" dirty="0">
                <a:solidFill>
                  <a:prstClr val="black"/>
                </a:solidFill>
                <a:latin typeface="Tahoma" panose="020B0604030504040204" pitchFamily="34" charset="0"/>
                <a:ea typeface="Tahoma" panose="020B0604030504040204" pitchFamily="34" charset="0"/>
                <a:cs typeface="Tahoma" panose="020B0604030504040204" pitchFamily="34" charset="0"/>
              </a:rPr>
              <a:t>Where to find support </a:t>
            </a:r>
          </a:p>
          <a:p>
            <a:pPr lvl="0">
              <a:defRPr/>
            </a:pPr>
            <a:r>
              <a:rPr lang="en-GB" sz="1600" dirty="0">
                <a:hlinkClick r:id="rId3"/>
              </a:rPr>
              <a:t>Tesco Recipes: For a little help making recipes you'll all love</a:t>
            </a:r>
            <a:endParaRPr lang="en-GB" sz="1600" dirty="0"/>
          </a:p>
          <a:p>
            <a:pPr lvl="0">
              <a:defRPr/>
            </a:pPr>
            <a:r>
              <a:rPr lang="en-GB" sz="1600" dirty="0">
                <a:hlinkClick r:id="rId4"/>
              </a:rPr>
              <a:t>Good Food | Recipes and cooking tips | Good Food</a:t>
            </a:r>
            <a:endParaRPr lang="en-GB" sz="1600" dirty="0"/>
          </a:p>
          <a:p>
            <a:pPr lvl="0">
              <a:defRPr/>
            </a:pPr>
            <a:r>
              <a:rPr lang="en-GB" sz="1600" dirty="0">
                <a:hlinkClick r:id="rId5"/>
              </a:rPr>
              <a:t>Unusual places to stay and unique holiday accommodation – </a:t>
            </a:r>
            <a:r>
              <a:rPr lang="en-GB" sz="1600" dirty="0" err="1">
                <a:hlinkClick r:id="rId5"/>
              </a:rPr>
              <a:t>Coolstays</a:t>
            </a:r>
            <a:endParaRPr lang="en-GB" sz="1600" dirty="0"/>
          </a:p>
          <a:p>
            <a:pPr lvl="0">
              <a:defRPr/>
            </a:pPr>
            <a:r>
              <a:rPr lang="en-GB" sz="1600" dirty="0">
                <a:hlinkClick r:id="rId6"/>
              </a:rPr>
              <a:t>Booking.com | Official site | The best hotels, flights, car rentals &amp; accommodations</a:t>
            </a:r>
            <a:endParaRPr lang="en-GB" sz="1600" dirty="0"/>
          </a:p>
          <a:p>
            <a:pPr lvl="0">
              <a:defRPr/>
            </a:pPr>
            <a:endParaRPr kumimoji="0" lang="en-GB" sz="16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073885430"/>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40ff959c-d626-41cc-a332-fc585a447b2c">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2FB6BE91B87F854EBE5C2AF763DECC31" ma:contentTypeVersion="16" ma:contentTypeDescription="Create a new document." ma:contentTypeScope="" ma:versionID="4d5493534fd18301a4de4101a6bf1690">
  <xsd:schema xmlns:xsd="http://www.w3.org/2001/XMLSchema" xmlns:xs="http://www.w3.org/2001/XMLSchema" xmlns:p="http://schemas.microsoft.com/office/2006/metadata/properties" xmlns:ns2="40ff959c-d626-41cc-a332-fc585a447b2c" xmlns:ns3="5ae5b661-4602-457d-8de3-176202814043" targetNamespace="http://schemas.microsoft.com/office/2006/metadata/properties" ma:root="true" ma:fieldsID="cdf6cb7d103dcb84c7c747b000436b26" ns2:_="" ns3:_="">
    <xsd:import namespace="40ff959c-d626-41cc-a332-fc585a447b2c"/>
    <xsd:import namespace="5ae5b661-4602-457d-8de3-17620281404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ObjectDetectorVersions" minOccurs="0"/>
                <xsd:element ref="ns2:MediaServiceSearchProperties" minOccurs="0"/>
                <xsd:element ref="ns2:lcf76f155ced4ddcb4097134ff3c332f"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0ff959c-d626-41cc-a332-fc585a447b2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2c759e9e-bede-4528-92cc-6ba15c182e7f" ma:termSetId="09814cd3-568e-fe90-9814-8d621ff8fb84" ma:anchorId="fba54fb3-c3e1-fe81-a776-ca4b69148c4d" ma:open="true" ma:isKeyword="false">
      <xsd:complexType>
        <xsd:sequence>
          <xsd:element ref="pc:Terms" minOccurs="0" maxOccurs="1"/>
        </xsd:sequence>
      </xsd:complexType>
    </xsd:element>
    <xsd:element name="MediaLengthInSeconds" ma:index="23"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ae5b661-4602-457d-8de3-176202814043"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88DC1B9-5749-4A16-86C4-5CDE48918E90}">
  <ds:schemaRefs>
    <ds:schemaRef ds:uri="http://schemas.microsoft.com/office/2006/metadata/properties"/>
    <ds:schemaRef ds:uri="http://schemas.microsoft.com/office/infopath/2007/PartnerControls"/>
    <ds:schemaRef ds:uri="40ff959c-d626-41cc-a332-fc585a447b2c"/>
  </ds:schemaRefs>
</ds:datastoreItem>
</file>

<file path=customXml/itemProps2.xml><?xml version="1.0" encoding="utf-8"?>
<ds:datastoreItem xmlns:ds="http://schemas.openxmlformats.org/officeDocument/2006/customXml" ds:itemID="{5A1F070C-0D89-498B-9F5E-AB79EE7BC70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0ff959c-d626-41cc-a332-fc585a447b2c"/>
    <ds:schemaRef ds:uri="5ae5b661-4602-457d-8de3-17620281404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2106B35-7F06-43AE-8CA6-8230B02C00E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250</TotalTime>
  <Words>236</Words>
  <Application>Microsoft Office PowerPoint</Application>
  <PresentationFormat>Widescreen</PresentationFormat>
  <Paragraphs>15</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Tahoma</vt:lpstr>
      <vt:lpstr>1_office theme</vt:lpstr>
      <vt:lpstr>Year 10 (starting yr11) Catering </vt:lpstr>
    </vt:vector>
  </TitlesOfParts>
  <Company>The Eastern Learning Alliance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Amy Southam</dc:creator>
  <cp:lastModifiedBy>Elaine Wells</cp:lastModifiedBy>
  <cp:revision>4</cp:revision>
  <dcterms:created xsi:type="dcterms:W3CDTF">2026-06-13T15:51:50Z</dcterms:created>
  <dcterms:modified xsi:type="dcterms:W3CDTF">2026-06-16T11:12:22Z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0x0101002FB6BE91B87F854EBE5C2AF763DECC31</vt:lpwstr>
  </property>
</Properties>
</file>