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30" autoAdjust="0"/>
    <p:restoredTop sz="94660"/>
  </p:normalViewPr>
  <p:slideViewPr>
    <p:cSldViewPr snapToGrid="0">
      <p:cViewPr varScale="1">
        <p:scale>
          <a:sx n="63" d="100"/>
          <a:sy n="63" d="100"/>
        </p:scale>
        <p:origin x="8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slide" Target="slides/slide4.xml"/><Relationship Id="rId10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9ED205-0BF6-564A-6895-067912E17B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1041EFC-74BE-4811-7EA5-BE4CBCEED7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7C806C-91C2-CE7A-DE02-9CCB157D27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3F239-8D1C-4CBC-A11A-7CB1805C1AD7}" type="datetimeFigureOut">
              <a:rPr lang="en-GB" smtClean="0"/>
              <a:t>11/12/2025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89E6A8-1D6E-25C0-6F28-7205DC7803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22F660-6F2B-3753-F893-D76D13FAF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1E696-06E5-4258-B412-425E22D72F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9556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C93306-BAAB-0536-0086-90D9A3C2BD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2A130A-3D9C-D954-E37D-650ACAE5ED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67B6BC-417D-CAC3-A60D-48020DC375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3F239-8D1C-4CBC-A11A-7CB1805C1AD7}" type="datetimeFigureOut">
              <a:rPr lang="en-GB" smtClean="0"/>
              <a:t>11/12/2025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5F00F4-E7A5-EA58-F96A-064FE5500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D24B8A-D895-9EFD-88CC-AB49570A47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1E696-06E5-4258-B412-425E22D72F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0451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28D189F-C987-C521-0B35-D445052F96E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1EB4971-CB3F-F6F0-B8E9-E85F5DE3D8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7AA65C-7266-D4E2-F04D-23CDC116EE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3F239-8D1C-4CBC-A11A-7CB1805C1AD7}" type="datetimeFigureOut">
              <a:rPr lang="en-GB" smtClean="0"/>
              <a:t>11/12/2025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101DC5-93F2-1CDA-7D66-FBEF08485B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C782C7-F532-B231-DA9C-2305891B2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1E696-06E5-4258-B412-425E22D72F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88532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1275D1-C5BE-859E-7E48-DAF29C72A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58B415-F029-AE8A-0736-8E7CC81E7F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FFAF24-BC97-D0AA-F15E-B655FFA892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3F239-8D1C-4CBC-A11A-7CB1805C1AD7}" type="datetimeFigureOut">
              <a:rPr lang="en-GB" smtClean="0"/>
              <a:t>11/12/2025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9F10ED-C053-597C-A864-E444DDE61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40F1F6-452D-F65A-D643-499EA14491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1E696-06E5-4258-B412-425E22D72F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9163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21685F-0EEC-E542-C6D1-6D59D061FD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00F491-3085-11C8-B4E0-C14F0ADEE4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91204F-335A-76ED-D585-245F941733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3F239-8D1C-4CBC-A11A-7CB1805C1AD7}" type="datetimeFigureOut">
              <a:rPr lang="en-GB" smtClean="0"/>
              <a:t>11/12/2025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668813-E53B-E240-2711-601126F660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29E6BB-941A-AC14-33BA-7F0EFD75C9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1E696-06E5-4258-B412-425E22D72F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96232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74F19B-1712-56F2-E40E-6CBBF5563D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BE5011-DC2A-626E-A75D-1B8E6CA11C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A78D9D-72B4-0FC4-0EEB-F0B54D94FF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1322E3-3821-037A-A224-DA40A14D4E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3F239-8D1C-4CBC-A11A-7CB1805C1AD7}" type="datetimeFigureOut">
              <a:rPr lang="en-GB" smtClean="0"/>
              <a:t>11/12/2025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BD8039-4E1B-A6D4-A4C7-749181CF01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8ECF4B-DC85-8A56-D192-7EA35CF61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1E696-06E5-4258-B412-425E22D72F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04902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F2CEFA-E9A5-9E60-5A21-F5C0185507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893C69-9C5A-2914-7E54-D29F4F83AD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3AFAD5-4665-3398-3673-20568F05AA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B243E00-20DA-2FDD-FBFE-D42C1CA08AB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E42BB94-699F-25D0-5A0F-1BCE03B869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DDE75A-D721-60D9-E32D-78BF5CB366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3F239-8D1C-4CBC-A11A-7CB1805C1AD7}" type="datetimeFigureOut">
              <a:rPr lang="en-GB" smtClean="0"/>
              <a:t>11/12/2025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3A9746-5E76-2D87-A266-53480BD37A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B62646A-FB2A-674E-C205-282564E407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1E696-06E5-4258-B412-425E22D72F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47350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9815DD-6ABD-1726-1645-14FF4C1C31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957FB45-725E-9A52-6A43-E85E65E2ED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3F239-8D1C-4CBC-A11A-7CB1805C1AD7}" type="datetimeFigureOut">
              <a:rPr lang="en-GB" smtClean="0"/>
              <a:t>11/12/2025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7E1F4DF-7813-EE90-0F98-399779426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D9A738-73A1-8778-30AC-D7A9DEBBCF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1E696-06E5-4258-B412-425E22D72F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3057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882816E-F6D6-E489-94BD-6CF731C090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3F239-8D1C-4CBC-A11A-7CB1805C1AD7}" type="datetimeFigureOut">
              <a:rPr lang="en-GB" smtClean="0"/>
              <a:t>11/12/2025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F32A6D1-BE67-5B1D-6300-CC8D4E6D77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E81B43-BC36-3FAB-A146-3765502697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1E696-06E5-4258-B412-425E22D72F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49644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988E1E-3E44-D60C-4DE3-BEC2D36725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9D5DFA-F191-24F3-1258-CE16310188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DAEC9C-B1F9-FA57-A5B4-C053EB4018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B5770F-53D4-6CB6-4710-5172956F18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3F239-8D1C-4CBC-A11A-7CB1805C1AD7}" type="datetimeFigureOut">
              <a:rPr lang="en-GB" smtClean="0"/>
              <a:t>11/12/2025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11610B-0AA9-0B60-460C-4391893ACC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1E4779-68C4-417F-F970-BF1D6F5D6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1E696-06E5-4258-B412-425E22D72F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8649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17EE2C-F956-5293-74AD-7A7683957D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01C26B-F7BC-EFEA-7334-0FE8DF145D2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DE15A9-4F34-5C3B-8F26-F3178C3E0A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148C61-C85B-CE04-BAB2-56AFB0D370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3F239-8D1C-4CBC-A11A-7CB1805C1AD7}" type="datetimeFigureOut">
              <a:rPr lang="en-GB" smtClean="0"/>
              <a:t>11/12/2025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6736CF-CFEE-B3BE-A3A8-3AE9427FF2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F8E9C4-12A6-87B6-BF23-9FBAEEB290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1E696-06E5-4258-B412-425E22D72F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8575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5572E4D-1ABE-DD9D-F7BC-3E4697F394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31A3AF-0CEB-41AE-C202-8EDEB0C5B8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109EBF-6A07-E429-8498-95A2123AA4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213F239-8D1C-4CBC-A11A-7CB1805C1AD7}" type="datetimeFigureOut">
              <a:rPr lang="en-GB" smtClean="0"/>
              <a:t>11/12/2025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A461A6-A9BB-6623-DA79-9A564824B5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C89F7F-AEF9-031E-D057-29FE9577C3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921E696-06E5-4258-B412-425E22D72F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3313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55418A-12C2-90D0-FC71-1882D387A0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14006"/>
            <a:ext cx="9144000" cy="1171497"/>
          </a:xfrm>
        </p:spPr>
        <p:txBody>
          <a:bodyPr/>
          <a:lstStyle/>
          <a:p>
            <a:r>
              <a:rPr lang="en-GB" dirty="0"/>
              <a:t>  </a:t>
            </a:r>
            <a:r>
              <a:rPr lang="en-GB" b="1" dirty="0"/>
              <a:t>week Revision Plan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1A2923E-36BC-4180-C423-474989BD82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2387600"/>
          </a:xfrm>
        </p:spPr>
        <p:txBody>
          <a:bodyPr>
            <a:normAutofit lnSpcReduction="10000"/>
          </a:bodyPr>
          <a:lstStyle/>
          <a:p>
            <a:r>
              <a:rPr lang="en-GB" sz="6000" b="1" dirty="0">
                <a:highlight>
                  <a:srgbClr val="00FFFF"/>
                </a:highlight>
              </a:rPr>
              <a:t>WJEC Criminology Unit 4</a:t>
            </a:r>
          </a:p>
          <a:p>
            <a:endParaRPr lang="en-GB" dirty="0"/>
          </a:p>
          <a:p>
            <a:r>
              <a:rPr lang="en-GB" sz="3600" dirty="0">
                <a:highlight>
                  <a:srgbClr val="FFFF00"/>
                </a:highlight>
              </a:rPr>
              <a:t>The following exam revision topics schedules all AC’s required into 20 sessions.</a:t>
            </a:r>
          </a:p>
        </p:txBody>
      </p:sp>
      <p:pic>
        <p:nvPicPr>
          <p:cNvPr id="1026" name="Picture 2" descr="Number 20 - Free shapes and symbols icons">
            <a:extLst>
              <a:ext uri="{FF2B5EF4-FFF2-40B4-BE49-F238E27FC236}">
                <a16:creationId xmlns:a16="http://schemas.microsoft.com/office/drawing/2014/main" id="{6BFD33E8-19C7-67E5-2379-96F6E5E4F5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2084" y="1000645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200554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CF62C6-71B3-7257-F455-6D370FDF53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GB" dirty="0"/>
              <a:t>1. AC 1.1 How Laws are created</a:t>
            </a:r>
            <a:br>
              <a:rPr lang="en-GB" dirty="0"/>
            </a:br>
            <a:r>
              <a:rPr lang="en-GB" dirty="0"/>
              <a:t>2. AC 1.2 Relationships between agencies including exam question</a:t>
            </a:r>
            <a:br>
              <a:rPr lang="en-GB" dirty="0"/>
            </a:br>
            <a:r>
              <a:rPr lang="en-GB" dirty="0"/>
              <a:t>3. AC 1.3 Models of criminal Justice including 2 exam questions.</a:t>
            </a:r>
            <a:br>
              <a:rPr lang="en-GB" dirty="0"/>
            </a:br>
            <a:r>
              <a:rPr lang="en-GB" dirty="0"/>
              <a:t>4. AC 2.1 Forms of social Control – Key terms and exam question.</a:t>
            </a:r>
            <a:br>
              <a:rPr lang="en-GB" dirty="0"/>
            </a:br>
            <a:r>
              <a:rPr lang="en-GB" dirty="0"/>
              <a:t>5. AC 2.2 Aims of sentencing – Theories and limitations and 2 exam questions.</a:t>
            </a:r>
            <a:br>
              <a:rPr lang="en-GB" dirty="0"/>
            </a:br>
            <a:r>
              <a:rPr lang="en-GB" dirty="0"/>
              <a:t>6. AC 2.3 How do forms of punishment meet their aims? Including 6 mark exemplar.</a:t>
            </a:r>
          </a:p>
        </p:txBody>
      </p:sp>
    </p:spTree>
    <p:extLst>
      <p:ext uri="{BB962C8B-B14F-4D97-AF65-F5344CB8AC3E}">
        <p14:creationId xmlns:p14="http://schemas.microsoft.com/office/powerpoint/2010/main" val="20048806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6F71FA-79F7-9ACF-2C08-5F7C0035AE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4754" y="2883472"/>
            <a:ext cx="11817246" cy="1325563"/>
          </a:xfrm>
        </p:spPr>
        <p:txBody>
          <a:bodyPr>
            <a:normAutofit fontScale="90000"/>
          </a:bodyPr>
          <a:lstStyle/>
          <a:p>
            <a:r>
              <a:rPr lang="en-GB" dirty="0"/>
              <a:t>7. AC 3.1 Agencies  - The Police</a:t>
            </a:r>
            <a:br>
              <a:rPr lang="en-GB" dirty="0"/>
            </a:br>
            <a:r>
              <a:rPr lang="en-GB" dirty="0"/>
              <a:t>8. AC 3.1 Agencies – The Judiciary</a:t>
            </a:r>
            <a:br>
              <a:rPr lang="en-GB" dirty="0"/>
            </a:br>
            <a:r>
              <a:rPr lang="en-GB" dirty="0"/>
              <a:t>9. AC 3.1 Agencies – The CPS</a:t>
            </a:r>
            <a:br>
              <a:rPr lang="en-GB" dirty="0"/>
            </a:br>
            <a:r>
              <a:rPr lang="en-GB" dirty="0"/>
              <a:t>10. AC 3.1 Agencies -  Probation service</a:t>
            </a:r>
            <a:br>
              <a:rPr lang="en-GB" dirty="0"/>
            </a:br>
            <a:r>
              <a:rPr lang="en-GB" dirty="0"/>
              <a:t>11. AC 3.1 Agencies – Prison</a:t>
            </a:r>
            <a:br>
              <a:rPr lang="en-GB" dirty="0"/>
            </a:br>
            <a:r>
              <a:rPr lang="en-GB" dirty="0"/>
              <a:t>12. AC 3.1 Agencies – Charities/Pressure Groups</a:t>
            </a:r>
            <a:br>
              <a:rPr lang="en-GB" dirty="0"/>
            </a:br>
            <a:r>
              <a:rPr lang="en-GB" dirty="0"/>
              <a:t>13.AC 3.2 Contribution of agencies in achieving Social Control  - Environmental measures</a:t>
            </a:r>
            <a:br>
              <a:rPr lang="en-GB" dirty="0"/>
            </a:br>
            <a:r>
              <a:rPr lang="en-GB" dirty="0"/>
              <a:t>14. AC 3.2 Contribution of agencies in achieving Social Control  - Behavioural measures</a:t>
            </a:r>
          </a:p>
        </p:txBody>
      </p:sp>
    </p:spTree>
    <p:extLst>
      <p:ext uri="{BB962C8B-B14F-4D97-AF65-F5344CB8AC3E}">
        <p14:creationId xmlns:p14="http://schemas.microsoft.com/office/powerpoint/2010/main" val="17703925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20FF2C-E388-B030-5E33-21B3C2F47C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8317" y="2587666"/>
            <a:ext cx="11108961" cy="1325563"/>
          </a:xfrm>
        </p:spPr>
        <p:txBody>
          <a:bodyPr>
            <a:normAutofit fontScale="90000"/>
          </a:bodyPr>
          <a:lstStyle/>
          <a:p>
            <a:br>
              <a:rPr lang="en-GB" dirty="0"/>
            </a:br>
            <a:r>
              <a:rPr lang="en-GB" dirty="0"/>
              <a:t>15. AC 3.2 - Contribution of agencies in achieving Social Control  - Institutional measures</a:t>
            </a:r>
            <a:br>
              <a:rPr lang="en-GB" dirty="0"/>
            </a:br>
            <a:r>
              <a:rPr lang="en-GB" dirty="0"/>
              <a:t>16. AC3.2 – Gaps in Provision including exam  </a:t>
            </a:r>
            <a:br>
              <a:rPr lang="en-GB" dirty="0"/>
            </a:br>
            <a:r>
              <a:rPr lang="en-GB" dirty="0"/>
              <a:t>question.</a:t>
            </a:r>
            <a:br>
              <a:rPr lang="en-GB" dirty="0"/>
            </a:br>
            <a:r>
              <a:rPr lang="en-GB" dirty="0"/>
              <a:t>17. AC 3.3  - :Limitation of agencies – All 6 required.</a:t>
            </a:r>
            <a:br>
              <a:rPr lang="en-GB" dirty="0"/>
            </a:br>
            <a:r>
              <a:rPr lang="en-GB" dirty="0"/>
              <a:t>18. AC 3.4  - Effectiveness of agencies achieving social control – Police and CPS</a:t>
            </a:r>
            <a:br>
              <a:rPr lang="en-GB" dirty="0"/>
            </a:br>
            <a:r>
              <a:rPr lang="en-GB" dirty="0"/>
              <a:t>19. Effectiveness of agencies achieving social control – Judiciary , Prisons and Probation</a:t>
            </a:r>
            <a:br>
              <a:rPr lang="en-GB" dirty="0"/>
            </a:br>
            <a:r>
              <a:rPr lang="en-GB" dirty="0"/>
              <a:t>20. AC 3.4  - Effectiveness of agencies achieving social control -  2 exam questions</a:t>
            </a:r>
          </a:p>
        </p:txBody>
      </p:sp>
    </p:spTree>
    <p:extLst>
      <p:ext uri="{BB962C8B-B14F-4D97-AF65-F5344CB8AC3E}">
        <p14:creationId xmlns:p14="http://schemas.microsoft.com/office/powerpoint/2010/main" val="42213889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E580F9AFE6E4744AFB3735D8B54F9C4" ma:contentTypeVersion="11" ma:contentTypeDescription="Create a new document." ma:contentTypeScope="" ma:versionID="f7bdc6756d1af4940f3e57bc7747166e">
  <xsd:schema xmlns:xsd="http://www.w3.org/2001/XMLSchema" xmlns:xs="http://www.w3.org/2001/XMLSchema" xmlns:p="http://schemas.microsoft.com/office/2006/metadata/properties" xmlns:ns2="6b4f7525-9f77-4886-bc6b-5334eb9de438" xmlns:ns3="45a8a731-4fae-46a5-9e0f-0734b5cdb086" targetNamespace="http://schemas.microsoft.com/office/2006/metadata/properties" ma:root="true" ma:fieldsID="7534c6b12a0640aad7f8259ff14ca9cc" ns2:_="" ns3:_="">
    <xsd:import namespace="6b4f7525-9f77-4886-bc6b-5334eb9de438"/>
    <xsd:import namespace="45a8a731-4fae-46a5-9e0f-0734b5cdb08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b4f7525-9f77-4886-bc6b-5334eb9de43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2c759e9e-bede-4528-92cc-6ba15c182e7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a8a731-4fae-46a5-9e0f-0734b5cdb086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cc8dcf64-c373-463c-9c3b-da7ef509b7bf}" ma:internalName="TaxCatchAll" ma:showField="CatchAllData" ma:web="45a8a731-4fae-46a5-9e0f-0734b5cdb08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b4f7525-9f77-4886-bc6b-5334eb9de438">
      <Terms xmlns="http://schemas.microsoft.com/office/infopath/2007/PartnerControls"/>
    </lcf76f155ced4ddcb4097134ff3c332f>
    <TaxCatchAll xmlns="45a8a731-4fae-46a5-9e0f-0734b5cdb086" xsi:nil="true"/>
  </documentManagement>
</p:properties>
</file>

<file path=customXml/itemProps1.xml><?xml version="1.0" encoding="utf-8"?>
<ds:datastoreItem xmlns:ds="http://schemas.openxmlformats.org/officeDocument/2006/customXml" ds:itemID="{BEFFA537-89F3-4884-A5BD-6BCB8F22C5FC}"/>
</file>

<file path=customXml/itemProps2.xml><?xml version="1.0" encoding="utf-8"?>
<ds:datastoreItem xmlns:ds="http://schemas.openxmlformats.org/officeDocument/2006/customXml" ds:itemID="{B453F7D6-98F4-4A9A-A388-062FA2697E9E}"/>
</file>

<file path=customXml/itemProps3.xml><?xml version="1.0" encoding="utf-8"?>
<ds:datastoreItem xmlns:ds="http://schemas.openxmlformats.org/officeDocument/2006/customXml" ds:itemID="{B4737B62-C4E7-43DE-8C7B-2480CCA49A6D}"/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281</Words>
  <Application>Microsoft Office PowerPoint</Application>
  <PresentationFormat>Widescreen</PresentationFormat>
  <Paragraphs>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Theme</vt:lpstr>
      <vt:lpstr>  week Revision Plan </vt:lpstr>
      <vt:lpstr>1. AC 1.1 How Laws are created 2. AC 1.2 Relationships between agencies including exam question 3. AC 1.3 Models of criminal Justice including 2 exam questions. 4. AC 2.1 Forms of social Control – Key terms and exam question. 5. AC 2.2 Aims of sentencing – Theories and limitations and 2 exam questions. 6. AC 2.3 How do forms of punishment meet their aims? Including 6 mark exemplar.</vt:lpstr>
      <vt:lpstr>7. AC 3.1 Agencies  - The Police 8. AC 3.1 Agencies – The Judiciary 9. AC 3.1 Agencies – The CPS 10. AC 3.1 Agencies -  Probation service 11. AC 3.1 Agencies – Prison 12. AC 3.1 Agencies – Charities/Pressure Groups 13.AC 3.2 Contribution of agencies in achieving Social Control  - Environmental measures 14. AC 3.2 Contribution of agencies in achieving Social Control  - Behavioural measures</vt:lpstr>
      <vt:lpstr> 15. AC 3.2 - Contribution of agencies in achieving Social Control  - Institutional measures 16. AC3.2 – Gaps in Provision including exam   question. 17. AC 3.3  - :Limitation of agencies – All 6 required. 18. AC 3.4  - Effectiveness of agencies achieving social control – Police and CPS 19. Effectiveness of agencies achieving social control – Judiciary , Prisons and Probation 20. AC 3.4  - Effectiveness of agencies achieving social control -  2 exam questions</vt:lpstr>
    </vt:vector>
  </TitlesOfParts>
  <Company>Eastern Learning Alliance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Christopher Dobson</dc:creator>
  <cp:lastModifiedBy>Christopher Dobson</cp:lastModifiedBy>
  <cp:revision>1</cp:revision>
  <dcterms:created xsi:type="dcterms:W3CDTF">2025-12-11T08:55:42Z</dcterms:created>
  <dcterms:modified xsi:type="dcterms:W3CDTF">2025-12-11T09:24:55Z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0x0101004E580F9AFE6E4744AFB3735D8B54F9C4</vt:lpwstr>
  </property>
  <property fmtid="{D5CDD505-2E9C-101B-9397-08002B2CF9AE}" pid="3" name="xd_ProgID">
    <vt:lpwstr/>
  </property>
  <property fmtid="{D5CDD505-2E9C-101B-9397-08002B2CF9AE}" pid="4" name="MediaServiceImageTags">
    <vt:lpwstr/>
  </property>
  <property fmtid="{D5CDD505-2E9C-101B-9397-08002B2CF9AE}" pid="5" name="_SourceUrl">
    <vt:lpwstr/>
  </property>
  <property fmtid="{D5CDD505-2E9C-101B-9397-08002B2CF9AE}" pid="6" name="_SharedFileIndex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_ExtendedDescription">
    <vt:lpwstr/>
  </property>
  <property fmtid="{D5CDD505-2E9C-101B-9397-08002B2CF9AE}" pid="10" name="TriggerFlowInfo">
    <vt:lpwstr/>
  </property>
  <property fmtid="{D5CDD505-2E9C-101B-9397-08002B2CF9AE}" pid="11" name="xd_Signature">
    <vt:bool>false</vt:bool>
  </property>
</Properties>
</file>