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2" r:id="rId3"/>
    <p:sldId id="403" r:id="rId4"/>
    <p:sldId id="383" r:id="rId5"/>
    <p:sldId id="384" r:id="rId6"/>
    <p:sldId id="385" r:id="rId7"/>
    <p:sldId id="386" r:id="rId8"/>
    <p:sldId id="387" r:id="rId9"/>
    <p:sldId id="388" r:id="rId10"/>
    <p:sldId id="404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1" r:id="rId22"/>
    <p:sldId id="4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C6F49-2B29-4521-B901-7D3B8F508F92}" v="5" dt="2026-01-09T13:31:2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3" autoAdjust="0"/>
    <p:restoredTop sz="94676"/>
  </p:normalViewPr>
  <p:slideViewPr>
    <p:cSldViewPr snapToGrid="0">
      <p:cViewPr varScale="1">
        <p:scale>
          <a:sx n="100" d="100"/>
          <a:sy n="100" d="100"/>
        </p:scale>
        <p:origin x="1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3699-5EEA-4894-B4D0-B47F12D6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-1"/>
            <a:ext cx="12192001" cy="34290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463F4-051E-4B98-8B20-476F7472E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4B8A89-19BD-4D12-9713-83840600A274}"/>
              </a:ext>
            </a:extLst>
          </p:cNvPr>
          <p:cNvGrpSpPr/>
          <p:nvPr userDrawn="1"/>
        </p:nvGrpSpPr>
        <p:grpSpPr>
          <a:xfrm>
            <a:off x="4301727" y="4991100"/>
            <a:ext cx="3588546" cy="1795187"/>
            <a:chOff x="8834437" y="7419"/>
            <a:chExt cx="3381375" cy="1477686"/>
          </a:xfrm>
        </p:grpSpPr>
        <p:pic>
          <p:nvPicPr>
            <p:cNvPr id="8" name="Picture 4" descr="Welcome - Downham Market Academy">
              <a:extLst>
                <a:ext uri="{FF2B5EF4-FFF2-40B4-BE49-F238E27FC236}">
                  <a16:creationId xmlns:a16="http://schemas.microsoft.com/office/drawing/2014/main" id="{43D5D0CC-716E-4FE1-B4D2-441C1875A1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BD75DF-C8B4-4712-8878-6251B542EB59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3800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Physical Education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24E3-E59C-4930-8EE0-1F920532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766E0-E845-4067-982C-D4349422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8613A-1883-45A2-950F-2ED9E84C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FB8F-6FAF-465B-AACD-96A22AD0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3475-8B2C-4392-8A59-2C34355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A76D0C-6B6C-494C-9BC5-4196FA882C98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11" name="Picture 4" descr="Welcome - Downham Market Academy">
              <a:extLst>
                <a:ext uri="{FF2B5EF4-FFF2-40B4-BE49-F238E27FC236}">
                  <a16:creationId xmlns:a16="http://schemas.microsoft.com/office/drawing/2014/main" id="{B8D44654-0197-42D5-8A04-CD62DBDE56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208D21-7AD4-42D4-831D-2AAADA94CE74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8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2D57-0A7D-411D-8238-C1AF66FE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705D-2291-45F6-8F68-F9B5D1E89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656C3-8BD5-4295-9E5E-3BBA81CE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6D95D-242B-412F-BCE9-32782FE9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7FE4-46EC-4D7F-9398-A1A5CD6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8A712-D8AD-4626-86D2-3F93D2CB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A6BB5-4F10-47D5-BE3B-CB170BD29338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12" name="Picture 4" descr="Welcome - Downham Market Academy">
              <a:extLst>
                <a:ext uri="{FF2B5EF4-FFF2-40B4-BE49-F238E27FC236}">
                  <a16:creationId xmlns:a16="http://schemas.microsoft.com/office/drawing/2014/main" id="{826E3F4A-F3E7-44FA-BA40-10B974DDE6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A84A7B-182E-4772-AF40-BA65B870EE0C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53866-4562-4B6E-B97A-791BDE12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C0D1-0C45-461D-BE56-483DF454168E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3F5F1-447D-48F0-B79E-D73E6002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7E8D-C55F-4D81-8B8C-5B2CC871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D59062-49C6-4EBB-ABCD-21C8D57FA006}"/>
              </a:ext>
            </a:extLst>
          </p:cNvPr>
          <p:cNvGrpSpPr/>
          <p:nvPr userDrawn="1"/>
        </p:nvGrpSpPr>
        <p:grpSpPr>
          <a:xfrm>
            <a:off x="9982200" y="5737623"/>
            <a:ext cx="2166937" cy="1058068"/>
            <a:chOff x="8834437" y="7419"/>
            <a:chExt cx="3381375" cy="1477686"/>
          </a:xfrm>
        </p:grpSpPr>
        <p:pic>
          <p:nvPicPr>
            <p:cNvPr id="6" name="Picture 4" descr="Welcome - Downham Market Academy">
              <a:extLst>
                <a:ext uri="{FF2B5EF4-FFF2-40B4-BE49-F238E27FC236}">
                  <a16:creationId xmlns:a16="http://schemas.microsoft.com/office/drawing/2014/main" id="{BC82D16B-9672-4273-9206-35AA376D3B8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437" y="376751"/>
              <a:ext cx="3357563" cy="110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B74778-5A03-4548-9676-F81A492EDB58}"/>
                </a:ext>
              </a:extLst>
            </p:cNvPr>
            <p:cNvSpPr txBox="1"/>
            <p:nvPr userDrawn="1"/>
          </p:nvSpPr>
          <p:spPr>
            <a:xfrm>
              <a:off x="8834437" y="7419"/>
              <a:ext cx="3381375" cy="515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chemeClr val="accent3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44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A00F1-3895-484B-9A34-389B7647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4ABC6-3C7E-4FE9-A849-18072D17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8C94-3792-4985-B5F1-4E1E06E6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C0D1-0C45-461D-BE56-483DF454168E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463B-8207-4A86-9550-B8ACA1502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27B4-0866-4472-9444-795047E3C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02E3-6D91-4F91-975A-E4A835D40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Condensed Extra Bold" panose="020B08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1425-847E-4E9F-B2A4-DBFBD0379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 CNAT Sport Studies</a:t>
            </a:r>
            <a:br>
              <a:rPr lang="en-GB" dirty="0"/>
            </a:br>
            <a:r>
              <a:rPr lang="en-GB" dirty="0"/>
              <a:t>20 Week Revision Plan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D7568F-2F30-6F16-7571-849129E75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29E68-BC0F-9844-1E38-92F95B53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B861-1A37-B339-2FD6-1945C692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8 – 2</a:t>
            </a:r>
            <a:r>
              <a:rPr lang="en-GB" baseline="30000" dirty="0"/>
              <a:t>nd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WADA</a:t>
            </a:r>
          </a:p>
        </p:txBody>
      </p:sp>
      <p:pic>
        <p:nvPicPr>
          <p:cNvPr id="4" name="Picture 3" descr="A table with a list of items&#10;&#10;AI-generated content may be incorrect.">
            <a:extLst>
              <a:ext uri="{FF2B5EF4-FFF2-40B4-BE49-F238E27FC236}">
                <a16:creationId xmlns:a16="http://schemas.microsoft.com/office/drawing/2014/main" id="{BFC83142-8EA7-B033-049E-3A3C4E25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" y="1930400"/>
            <a:ext cx="6157841" cy="3575050"/>
          </a:xfrm>
          <a:prstGeom prst="rect">
            <a:avLst/>
          </a:prstGeom>
        </p:spPr>
      </p:pic>
      <p:pic>
        <p:nvPicPr>
          <p:cNvPr id="5" name="Picture 4" descr="A questionnaire with text&#10;&#10;AI-generated content may be incorrect.">
            <a:extLst>
              <a:ext uri="{FF2B5EF4-FFF2-40B4-BE49-F238E27FC236}">
                <a16:creationId xmlns:a16="http://schemas.microsoft.com/office/drawing/2014/main" id="{56A0F7DF-18E7-4FE7-8C5F-EFE68387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57" y="406400"/>
            <a:ext cx="4965700" cy="3175000"/>
          </a:xfrm>
          <a:prstGeom prst="rect">
            <a:avLst/>
          </a:prstGeom>
        </p:spPr>
      </p:pic>
      <p:pic>
        <p:nvPicPr>
          <p:cNvPr id="10" name="Picture 9" descr="A screenshot of a question&#10;&#10;AI-generated content may be incorrect.">
            <a:extLst>
              <a:ext uri="{FF2B5EF4-FFF2-40B4-BE49-F238E27FC236}">
                <a16:creationId xmlns:a16="http://schemas.microsoft.com/office/drawing/2014/main" id="{A78EB59C-A234-8409-0728-294BCF3B6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57" y="3683000"/>
            <a:ext cx="4978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311E-C0E4-687E-C8A8-58523346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9 – 9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Performance Enhancing Drugs</a:t>
            </a:r>
          </a:p>
        </p:txBody>
      </p:sp>
      <p:pic>
        <p:nvPicPr>
          <p:cNvPr id="6" name="Picture 5" descr="A white board with images of people&#10;&#10;AI-generated content may be incorrect.">
            <a:extLst>
              <a:ext uri="{FF2B5EF4-FFF2-40B4-BE49-F238E27FC236}">
                <a16:creationId xmlns:a16="http://schemas.microsoft.com/office/drawing/2014/main" id="{3AEB1799-E29A-CBE4-5F3E-CB7D68ED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4" y="1619250"/>
            <a:ext cx="5321300" cy="4000500"/>
          </a:xfrm>
          <a:prstGeom prst="rect">
            <a:avLst/>
          </a:prstGeom>
        </p:spPr>
      </p:pic>
      <p:pic>
        <p:nvPicPr>
          <p:cNvPr id="8" name="Picture 7" descr="A screenshot of a question&#10;&#10;AI-generated content may be incorrect.">
            <a:extLst>
              <a:ext uri="{FF2B5EF4-FFF2-40B4-BE49-F238E27FC236}">
                <a16:creationId xmlns:a16="http://schemas.microsoft.com/office/drawing/2014/main" id="{57BEE52A-CCE7-8375-7F18-F23B7F011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59" y="188853"/>
            <a:ext cx="5501847" cy="56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2062-DBC1-A27C-3DDB-C81817AB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10 – 16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Major Sporting Events</a:t>
            </a:r>
          </a:p>
        </p:txBody>
      </p:sp>
      <p:pic>
        <p:nvPicPr>
          <p:cNvPr id="5" name="Picture 4" descr="A close-up of a sports form&#10;&#10;AI-generated content may be incorrect.">
            <a:extLst>
              <a:ext uri="{FF2B5EF4-FFF2-40B4-BE49-F238E27FC236}">
                <a16:creationId xmlns:a16="http://schemas.microsoft.com/office/drawing/2014/main" id="{4575CD56-334D-0B3A-D8A8-48256B8A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" y="1325563"/>
            <a:ext cx="6184900" cy="3073400"/>
          </a:xfrm>
          <a:prstGeom prst="rect">
            <a:avLst/>
          </a:prstGeom>
        </p:spPr>
      </p:pic>
      <p:pic>
        <p:nvPicPr>
          <p:cNvPr id="6" name="Picture 5" descr="A group of logos with text&#10;&#10;AI-generated content may be incorrect.">
            <a:extLst>
              <a:ext uri="{FF2B5EF4-FFF2-40B4-BE49-F238E27FC236}">
                <a16:creationId xmlns:a16="http://schemas.microsoft.com/office/drawing/2014/main" id="{0CC8483A-4A67-D18F-A137-1BF8BBE60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92" y="1325563"/>
            <a:ext cx="5624858" cy="4224337"/>
          </a:xfrm>
          <a:prstGeom prst="rect">
            <a:avLst/>
          </a:prstGeom>
        </p:spPr>
      </p:pic>
      <p:pic>
        <p:nvPicPr>
          <p:cNvPr id="10" name="Picture 9" descr="A questionnaire with text&#10;&#10;AI-generated content may be incorrect.">
            <a:extLst>
              <a:ext uri="{FF2B5EF4-FFF2-40B4-BE49-F238E27FC236}">
                <a16:creationId xmlns:a16="http://schemas.microsoft.com/office/drawing/2014/main" id="{0C94046C-7CBB-CC5B-CEB5-8B370AB1B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409395"/>
            <a:ext cx="5030442" cy="22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9B19-D6D0-7A98-5E9F-3FB7529F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11 – 23</a:t>
            </a:r>
            <a:r>
              <a:rPr lang="en-GB" baseline="30000" dirty="0"/>
              <a:t>rd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Benefits and Drawbacks of Hosting Major Events</a:t>
            </a:r>
          </a:p>
        </p:txBody>
      </p:sp>
      <p:pic>
        <p:nvPicPr>
          <p:cNvPr id="4" name="Picture 3" descr="A screenshot of a survey&#10;&#10;AI-generated content may be incorrect.">
            <a:extLst>
              <a:ext uri="{FF2B5EF4-FFF2-40B4-BE49-F238E27FC236}">
                <a16:creationId xmlns:a16="http://schemas.microsoft.com/office/drawing/2014/main" id="{4A0F6F21-9B94-81AC-38CA-A9C76372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25563"/>
            <a:ext cx="6146800" cy="5270500"/>
          </a:xfrm>
          <a:prstGeom prst="rect">
            <a:avLst/>
          </a:prstGeom>
        </p:spPr>
      </p:pic>
      <p:pic>
        <p:nvPicPr>
          <p:cNvPr id="6" name="Picture 5" descr="A screenshot of a question&#10;&#10;AI-generated content may be incorrect.">
            <a:extLst>
              <a:ext uri="{FF2B5EF4-FFF2-40B4-BE49-F238E27FC236}">
                <a16:creationId xmlns:a16="http://schemas.microsoft.com/office/drawing/2014/main" id="{C5FAFED8-2DF1-19F3-7F80-3F1620643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422400"/>
            <a:ext cx="580111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4F88-C0C7-8229-86AB-0B82AAEC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12 – 30</a:t>
            </a:r>
            <a:r>
              <a:rPr lang="en-GB" baseline="30000" dirty="0"/>
              <a:t>th</a:t>
            </a:r>
            <a:r>
              <a:rPr lang="en-GB" dirty="0"/>
              <a:t> Mar</a:t>
            </a:r>
            <a:br>
              <a:rPr lang="en-GB" dirty="0"/>
            </a:br>
            <a:r>
              <a:rPr lang="en-GB" dirty="0"/>
              <a:t>Features of Major Sporting Events</a:t>
            </a:r>
          </a:p>
        </p:txBody>
      </p:sp>
      <p:pic>
        <p:nvPicPr>
          <p:cNvPr id="5" name="Picture 4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63B52260-C48C-4817-CDF0-62C0E70F6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1554163"/>
            <a:ext cx="6273800" cy="4470400"/>
          </a:xfrm>
          <a:prstGeom prst="rect">
            <a:avLst/>
          </a:prstGeom>
        </p:spPr>
      </p:pic>
      <p:pic>
        <p:nvPicPr>
          <p:cNvPr id="9" name="Picture 8" descr="A screenshot of a exam question&#10;&#10;AI-generated content may be incorrect.">
            <a:extLst>
              <a:ext uri="{FF2B5EF4-FFF2-40B4-BE49-F238E27FC236}">
                <a16:creationId xmlns:a16="http://schemas.microsoft.com/office/drawing/2014/main" id="{08B29883-4D5C-CAAE-F8E7-704DCC1F7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65" y="1579563"/>
            <a:ext cx="5632670" cy="42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EB74-28B7-77B3-FF9A-7C637373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13 – 6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Event Legacies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F788E7-2E2C-9599-9B32-102AD2A63392}"/>
              </a:ext>
            </a:extLst>
          </p:cNvPr>
          <p:cNvSpPr/>
          <p:nvPr/>
        </p:nvSpPr>
        <p:spPr>
          <a:xfrm>
            <a:off x="94593" y="1325563"/>
            <a:ext cx="1156138" cy="4611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table with text on it&#10;&#10;AI-generated content may be incorrect.">
            <a:extLst>
              <a:ext uri="{FF2B5EF4-FFF2-40B4-BE49-F238E27FC236}">
                <a16:creationId xmlns:a16="http://schemas.microsoft.com/office/drawing/2014/main" id="{046E3614-22AC-5CBA-B8BB-70D9F237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1700516"/>
            <a:ext cx="6286500" cy="3962400"/>
          </a:xfrm>
          <a:prstGeom prst="rect">
            <a:avLst/>
          </a:prstGeom>
        </p:spPr>
      </p:pic>
      <p:pic>
        <p:nvPicPr>
          <p:cNvPr id="6" name="Picture 5" descr="A screenshot of a question&#10;&#10;AI-generated content may be incorrect.">
            <a:extLst>
              <a:ext uri="{FF2B5EF4-FFF2-40B4-BE49-F238E27FC236}">
                <a16:creationId xmlns:a16="http://schemas.microsoft.com/office/drawing/2014/main" id="{E6058FC8-8E5B-6A08-1832-17BF3E50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6" y="1556161"/>
            <a:ext cx="5295243" cy="42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1144-69CB-535F-A38E-73A14E36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14 – 13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National Governing Bodies</a:t>
            </a:r>
          </a:p>
        </p:txBody>
      </p:sp>
      <p:pic>
        <p:nvPicPr>
          <p:cNvPr id="6" name="Picture 5" descr="A close-up of a card&#10;&#10;AI-generated content may be incorrect.">
            <a:extLst>
              <a:ext uri="{FF2B5EF4-FFF2-40B4-BE49-F238E27FC236}">
                <a16:creationId xmlns:a16="http://schemas.microsoft.com/office/drawing/2014/main" id="{7E061C08-6D04-3E5B-1BB3-3757688B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460500"/>
            <a:ext cx="6295200" cy="3276600"/>
          </a:xfrm>
          <a:prstGeom prst="rect">
            <a:avLst/>
          </a:prstGeom>
        </p:spPr>
      </p:pic>
      <p:pic>
        <p:nvPicPr>
          <p:cNvPr id="11" name="Picture 10" descr="A screenshot of a question&#10;&#10;AI-generated content may be incorrect.">
            <a:extLst>
              <a:ext uri="{FF2B5EF4-FFF2-40B4-BE49-F238E27FC236}">
                <a16:creationId xmlns:a16="http://schemas.microsoft.com/office/drawing/2014/main" id="{9C5D5A99-9E52-A78F-3BDD-DB7F18C91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76" y="87349"/>
            <a:ext cx="4832350" cy="3341651"/>
          </a:xfrm>
          <a:prstGeom prst="rect">
            <a:avLst/>
          </a:prstGeom>
        </p:spPr>
      </p:pic>
      <p:pic>
        <p:nvPicPr>
          <p:cNvPr id="13" name="Picture 12" descr="A screenshot of a question&#10;&#10;AI-generated content may be incorrect.">
            <a:extLst>
              <a:ext uri="{FF2B5EF4-FFF2-40B4-BE49-F238E27FC236}">
                <a16:creationId xmlns:a16="http://schemas.microsoft.com/office/drawing/2014/main" id="{A127D72E-4230-68F8-2415-6C8762665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01" y="3429000"/>
            <a:ext cx="4965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2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E417-F299-4DB8-84F4-16BBEB11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15 – 20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Roles of National Governing Bodies</a:t>
            </a:r>
          </a:p>
        </p:txBody>
      </p:sp>
      <p:pic>
        <p:nvPicPr>
          <p:cNvPr id="4" name="Picture 3" descr="A table of information&#10;&#10;AI-generated content may be incorrect.">
            <a:extLst>
              <a:ext uri="{FF2B5EF4-FFF2-40B4-BE49-F238E27FC236}">
                <a16:creationId xmlns:a16="http://schemas.microsoft.com/office/drawing/2014/main" id="{6EA0B053-35DF-367E-7652-AFFCEBA6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4" y="1422399"/>
            <a:ext cx="5898966" cy="5262563"/>
          </a:xfrm>
          <a:prstGeom prst="rect">
            <a:avLst/>
          </a:prstGeom>
        </p:spPr>
      </p:pic>
      <p:pic>
        <p:nvPicPr>
          <p:cNvPr id="7" name="Picture 6" descr="A questionnaire with text and images&#10;&#10;AI-generated content may be incorrect.">
            <a:extLst>
              <a:ext uri="{FF2B5EF4-FFF2-40B4-BE49-F238E27FC236}">
                <a16:creationId xmlns:a16="http://schemas.microsoft.com/office/drawing/2014/main" id="{6436C2C9-078F-B850-C30E-8B1042DFA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74" y="4177429"/>
            <a:ext cx="6068230" cy="2507533"/>
          </a:xfrm>
          <a:prstGeom prst="rect">
            <a:avLst/>
          </a:prstGeom>
        </p:spPr>
      </p:pic>
      <p:pic>
        <p:nvPicPr>
          <p:cNvPr id="8" name="Picture 7" descr="A screenshot of a white and grey background&#10;&#10;AI-generated content may be incorrect.">
            <a:extLst>
              <a:ext uri="{FF2B5EF4-FFF2-40B4-BE49-F238E27FC236}">
                <a16:creationId xmlns:a16="http://schemas.microsoft.com/office/drawing/2014/main" id="{1C39A6CD-C636-87F7-41FE-FC3A6033C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1422399"/>
            <a:ext cx="4718050" cy="26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068D-ED8F-3B9B-78DA-96315339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16 – 27</a:t>
            </a:r>
            <a:r>
              <a:rPr lang="en-GB" baseline="30000" dirty="0"/>
              <a:t>th</a:t>
            </a:r>
            <a:r>
              <a:rPr lang="en-GB" dirty="0"/>
              <a:t> Apr</a:t>
            </a:r>
            <a:br>
              <a:rPr lang="en-GB" dirty="0"/>
            </a:br>
            <a:r>
              <a:rPr lang="en-GB" dirty="0"/>
              <a:t>National Governing Bodies</a:t>
            </a:r>
          </a:p>
        </p:txBody>
      </p:sp>
      <p:pic>
        <p:nvPicPr>
          <p:cNvPr id="6" name="Picture 5" descr="A close-up of a diagram&#10;&#10;AI-generated content may be incorrect.">
            <a:extLst>
              <a:ext uri="{FF2B5EF4-FFF2-40B4-BE49-F238E27FC236}">
                <a16:creationId xmlns:a16="http://schemas.microsoft.com/office/drawing/2014/main" id="{70FBE8D1-189C-4C8C-0559-076694DE5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416050"/>
            <a:ext cx="5810250" cy="3006954"/>
          </a:xfrm>
          <a:prstGeom prst="rect">
            <a:avLst/>
          </a:prstGeom>
        </p:spPr>
      </p:pic>
      <p:pic>
        <p:nvPicPr>
          <p:cNvPr id="12" name="Picture 11" descr="A screenshot of a question&#10;&#10;AI-generated content may be incorrect.">
            <a:extLst>
              <a:ext uri="{FF2B5EF4-FFF2-40B4-BE49-F238E27FC236}">
                <a16:creationId xmlns:a16="http://schemas.microsoft.com/office/drawing/2014/main" id="{2CE0615D-C708-CD1F-B4C8-5A0763CB3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416050"/>
            <a:ext cx="5810250" cy="5306055"/>
          </a:xfrm>
          <a:prstGeom prst="rect">
            <a:avLst/>
          </a:prstGeom>
        </p:spPr>
      </p:pic>
      <p:pic>
        <p:nvPicPr>
          <p:cNvPr id="14" name="Picture 13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095274AA-EAC8-4969-368F-27C25535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462186"/>
            <a:ext cx="4724400" cy="22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9352-782B-C623-2C3E-39474D3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17 – 4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Impact of NGB’s</a:t>
            </a:r>
          </a:p>
        </p:txBody>
      </p:sp>
      <p:pic>
        <p:nvPicPr>
          <p:cNvPr id="7" name="Picture 6" descr="A list of sports teams&#10;&#10;AI-generated content may be incorrect.">
            <a:extLst>
              <a:ext uri="{FF2B5EF4-FFF2-40B4-BE49-F238E27FC236}">
                <a16:creationId xmlns:a16="http://schemas.microsoft.com/office/drawing/2014/main" id="{2FE3CA26-B4D6-73FF-9938-6EAF1A3F2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8" y="1416050"/>
            <a:ext cx="6159500" cy="4025900"/>
          </a:xfrm>
          <a:prstGeom prst="rect">
            <a:avLst/>
          </a:prstGeom>
        </p:spPr>
      </p:pic>
      <p:pic>
        <p:nvPicPr>
          <p:cNvPr id="9" name="Picture 8" descr="A screenshot of a question&#10;&#10;AI-generated content may be incorrect.">
            <a:extLst>
              <a:ext uri="{FF2B5EF4-FFF2-40B4-BE49-F238E27FC236}">
                <a16:creationId xmlns:a16="http://schemas.microsoft.com/office/drawing/2014/main" id="{80D65018-C993-6582-1232-25565E122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8" y="571500"/>
            <a:ext cx="569456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9480-4D49-C0F6-7D84-B9A5B7E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 1 – 12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User Groups</a:t>
            </a:r>
          </a:p>
        </p:txBody>
      </p:sp>
      <p:pic>
        <p:nvPicPr>
          <p:cNvPr id="23" name="Picture 22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C98E1854-62A8-0975-E2E9-22B54376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8" y="1350963"/>
            <a:ext cx="4226486" cy="5443537"/>
          </a:xfrm>
          <a:prstGeom prst="rect">
            <a:avLst/>
          </a:prstGeom>
        </p:spPr>
      </p:pic>
      <p:pic>
        <p:nvPicPr>
          <p:cNvPr id="5" name="Picture 4" descr="A screenshot of a question&#10;&#10;AI-generated content may be incorrect.">
            <a:extLst>
              <a:ext uri="{FF2B5EF4-FFF2-40B4-BE49-F238E27FC236}">
                <a16:creationId xmlns:a16="http://schemas.microsoft.com/office/drawing/2014/main" id="{F15E53CB-5793-132C-1655-EE19B2E5F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860549"/>
            <a:ext cx="5302250" cy="33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B84F-A463-B562-E23F-1DAC0465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 18 – 11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NGB Support and Solutions</a:t>
            </a:r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D5F1D6FB-133B-9719-2714-803D2C81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1" y="1549400"/>
            <a:ext cx="6184900" cy="3759200"/>
          </a:xfrm>
          <a:prstGeom prst="rect">
            <a:avLst/>
          </a:prstGeom>
        </p:spPr>
      </p:pic>
      <p:pic>
        <p:nvPicPr>
          <p:cNvPr id="6" name="Picture 5" descr="A screenshot of a question&#10;&#10;AI-generated content may be incorrect.">
            <a:extLst>
              <a:ext uri="{FF2B5EF4-FFF2-40B4-BE49-F238E27FC236}">
                <a16:creationId xmlns:a16="http://schemas.microsoft.com/office/drawing/2014/main" id="{6D6603EF-B8F9-853A-AC18-14C734B3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1549400"/>
            <a:ext cx="5644619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19E5-241F-43C4-3412-582F247A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19 – 18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Technology in Sport</a:t>
            </a:r>
          </a:p>
        </p:txBody>
      </p:sp>
      <p:pic>
        <p:nvPicPr>
          <p:cNvPr id="8" name="Picture 7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97DACD74-1441-5D85-4D64-1BF28631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25563"/>
            <a:ext cx="6724530" cy="5359400"/>
          </a:xfrm>
          <a:prstGeom prst="rect">
            <a:avLst/>
          </a:prstGeom>
        </p:spPr>
      </p:pic>
      <p:pic>
        <p:nvPicPr>
          <p:cNvPr id="12" name="Picture 1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24C6E46-D524-ACA5-6621-846518757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0"/>
            <a:ext cx="5245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5596-2A8F-A54C-C80C-8D784F07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20 – 25</a:t>
            </a:r>
            <a:r>
              <a:rPr lang="en-GB" baseline="30000" dirty="0"/>
              <a:t>th</a:t>
            </a:r>
            <a:r>
              <a:rPr lang="en-GB" dirty="0"/>
              <a:t> May</a:t>
            </a:r>
            <a:br>
              <a:rPr lang="en-GB" dirty="0"/>
            </a:br>
            <a:r>
              <a:rPr lang="en-GB" dirty="0"/>
              <a:t>Advantages and Disadvantages of Technology in Sport</a:t>
            </a:r>
          </a:p>
        </p:txBody>
      </p:sp>
      <p:pic>
        <p:nvPicPr>
          <p:cNvPr id="5" name="Picture 4" descr="A white rectangular table with black text&#10;&#10;AI-generated content may be incorrect.">
            <a:extLst>
              <a:ext uri="{FF2B5EF4-FFF2-40B4-BE49-F238E27FC236}">
                <a16:creationId xmlns:a16="http://schemas.microsoft.com/office/drawing/2014/main" id="{CD94E125-67D1-34DC-F1F1-87B3671F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6" y="1341052"/>
            <a:ext cx="3931094" cy="3487737"/>
          </a:xfrm>
          <a:prstGeom prst="rect">
            <a:avLst/>
          </a:prstGeom>
        </p:spPr>
      </p:pic>
      <p:pic>
        <p:nvPicPr>
          <p:cNvPr id="7" name="Picture 6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6AB41326-E846-0D97-11DC-6E08AAD1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80" y="1325563"/>
            <a:ext cx="4337873" cy="3487737"/>
          </a:xfrm>
          <a:prstGeom prst="rect">
            <a:avLst/>
          </a:prstGeom>
        </p:spPr>
      </p:pic>
      <p:pic>
        <p:nvPicPr>
          <p:cNvPr id="9" name="Picture 8" descr="A questionnaire with text&#10;&#10;AI-generated content may be incorrect.">
            <a:extLst>
              <a:ext uri="{FF2B5EF4-FFF2-40B4-BE49-F238E27FC236}">
                <a16:creationId xmlns:a16="http://schemas.microsoft.com/office/drawing/2014/main" id="{0F966230-77E2-60DC-28A1-118409125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77" y="1341052"/>
            <a:ext cx="3863923" cy="2605001"/>
          </a:xfrm>
          <a:prstGeom prst="rect">
            <a:avLst/>
          </a:prstGeom>
        </p:spPr>
      </p:pic>
      <p:pic>
        <p:nvPicPr>
          <p:cNvPr id="1026" name="Picture 2" descr="Technolgy in Sport | Blog UE">
            <a:extLst>
              <a:ext uri="{FF2B5EF4-FFF2-40B4-BE49-F238E27FC236}">
                <a16:creationId xmlns:a16="http://schemas.microsoft.com/office/drawing/2014/main" id="{57EB7B21-C35C-4971-ED95-2FCB921B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" y="4876414"/>
            <a:ext cx="307057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rts Technology: The Role of Technology in Sports | One World Rental UK">
            <a:extLst>
              <a:ext uri="{FF2B5EF4-FFF2-40B4-BE49-F238E27FC236}">
                <a16:creationId xmlns:a16="http://schemas.microsoft.com/office/drawing/2014/main" id="{C4664CCC-F463-52A1-EC83-1CA96760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82" y="4828789"/>
            <a:ext cx="3253917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7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12728-F697-FBAC-E4C8-D227505E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95FA-4CFC-9E59-DDCE-910B959F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 2 – 19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Barriers to participation</a:t>
            </a:r>
          </a:p>
        </p:txBody>
      </p:sp>
      <p:pic>
        <p:nvPicPr>
          <p:cNvPr id="4" name="Picture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540F0EF6-0B67-98D5-22F6-324480682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5"/>
          <a:stretch>
            <a:fillRect/>
          </a:stretch>
        </p:blipFill>
        <p:spPr>
          <a:xfrm>
            <a:off x="5533073" y="2105282"/>
            <a:ext cx="6254387" cy="2647435"/>
          </a:xfrm>
          <a:prstGeom prst="rect">
            <a:avLst/>
          </a:prstGeom>
        </p:spPr>
      </p:pic>
      <p:pic>
        <p:nvPicPr>
          <p:cNvPr id="6" name="Picture 5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9200CB62-7F98-CBA1-A1A2-A52209BD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81664"/>
            <a:ext cx="5367972" cy="38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C0B-F24C-DA22-6FA1-065AC4FE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2 – 19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Solutions to barriers</a:t>
            </a:r>
          </a:p>
        </p:txBody>
      </p:sp>
      <p:pic>
        <p:nvPicPr>
          <p:cNvPr id="16" name="Picture 15" descr="A questionnaire with text&#10;&#10;AI-generated content may be incorrect.">
            <a:extLst>
              <a:ext uri="{FF2B5EF4-FFF2-40B4-BE49-F238E27FC236}">
                <a16:creationId xmlns:a16="http://schemas.microsoft.com/office/drawing/2014/main" id="{135607E4-E9EB-B253-4CCE-10671C622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43" y="1618544"/>
            <a:ext cx="4972558" cy="4121856"/>
          </a:xfrm>
          <a:prstGeom prst="rect">
            <a:avLst/>
          </a:prstGeom>
        </p:spPr>
      </p:pic>
      <p:pic>
        <p:nvPicPr>
          <p:cNvPr id="22" name="Picture 21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EA86CACE-3681-DACF-57E6-B7A1B5972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42344"/>
            <a:ext cx="6705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BC7C-A56B-E727-DB99-409B02A0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3 – 26</a:t>
            </a:r>
            <a:r>
              <a:rPr lang="en-GB" baseline="30000" dirty="0"/>
              <a:t>th</a:t>
            </a:r>
            <a:r>
              <a:rPr lang="en-GB" dirty="0"/>
              <a:t> Jan</a:t>
            </a:r>
            <a:br>
              <a:rPr lang="en-GB" dirty="0"/>
            </a:br>
            <a:r>
              <a:rPr lang="en-GB" dirty="0"/>
              <a:t>Factors effecting popularity </a:t>
            </a:r>
          </a:p>
        </p:txBody>
      </p:sp>
      <p:pic>
        <p:nvPicPr>
          <p:cNvPr id="10" name="Picture 9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F23E0EA9-B951-902E-95C9-A30F1D55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581150"/>
            <a:ext cx="5946657" cy="3930650"/>
          </a:xfrm>
          <a:prstGeom prst="rect">
            <a:avLst/>
          </a:prstGeom>
        </p:spPr>
      </p:pic>
      <p:pic>
        <p:nvPicPr>
          <p:cNvPr id="12" name="Picture 11" descr="A questionnaire with text&#10;&#10;AI-generated content may be incorrect.">
            <a:extLst>
              <a:ext uri="{FF2B5EF4-FFF2-40B4-BE49-F238E27FC236}">
                <a16:creationId xmlns:a16="http://schemas.microsoft.com/office/drawing/2014/main" id="{D54862A0-10D3-FA85-21EC-9B9164F3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1581149"/>
            <a:ext cx="5835650" cy="39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C6EA-CE92-2404-DEA2-0D6F392E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4 – 2</a:t>
            </a:r>
            <a:r>
              <a:rPr lang="en-GB" baseline="30000" dirty="0"/>
              <a:t>nd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Sporting Values</a:t>
            </a:r>
          </a:p>
        </p:txBody>
      </p:sp>
      <p:pic>
        <p:nvPicPr>
          <p:cNvPr id="4" name="Picture 3" descr="A white and black checklist with red text&#10;&#10;AI-generated content may be incorrect.">
            <a:extLst>
              <a:ext uri="{FF2B5EF4-FFF2-40B4-BE49-F238E27FC236}">
                <a16:creationId xmlns:a16="http://schemas.microsoft.com/office/drawing/2014/main" id="{1F36B16E-75F3-7F95-053C-BCE992A26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5" y="1449968"/>
            <a:ext cx="5207000" cy="5207000"/>
          </a:xfrm>
          <a:prstGeom prst="rect">
            <a:avLst/>
          </a:prstGeom>
        </p:spPr>
      </p:pic>
      <p:pic>
        <p:nvPicPr>
          <p:cNvPr id="6" name="Picture 5" descr="A screenshot of a test&#10;&#10;AI-generated content may be incorrect.">
            <a:extLst>
              <a:ext uri="{FF2B5EF4-FFF2-40B4-BE49-F238E27FC236}">
                <a16:creationId xmlns:a16="http://schemas.microsoft.com/office/drawing/2014/main" id="{7BCFF8DD-A28C-E425-DFEB-9B28FCA95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08" y="1449968"/>
            <a:ext cx="53213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E72-6009-EA5F-D463-DCD7769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5 – 9</a:t>
            </a:r>
            <a:r>
              <a:rPr lang="en-GB" baseline="30000" dirty="0"/>
              <a:t>th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Olympic and Paralympics</a:t>
            </a:r>
          </a:p>
        </p:txBody>
      </p:sp>
      <p:pic>
        <p:nvPicPr>
          <p:cNvPr id="4" name="Picture 3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70F85F08-1BEB-92EC-E51F-6E1B3BBB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3" y="1555285"/>
            <a:ext cx="5257800" cy="2565400"/>
          </a:xfrm>
          <a:prstGeom prst="rect">
            <a:avLst/>
          </a:prstGeom>
        </p:spPr>
      </p:pic>
      <p:pic>
        <p:nvPicPr>
          <p:cNvPr id="6" name="Picture 5" descr="A questionnaire with a box&#10;&#10;AI-generated content may be incorrect.">
            <a:extLst>
              <a:ext uri="{FF2B5EF4-FFF2-40B4-BE49-F238E27FC236}">
                <a16:creationId xmlns:a16="http://schemas.microsoft.com/office/drawing/2014/main" id="{21F583D7-82DB-032A-539A-93381F278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6" y="1555285"/>
            <a:ext cx="5245100" cy="1422400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CA9873-0F1D-33FF-8C20-5E09336A5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6" y="4120685"/>
            <a:ext cx="5372513" cy="2292815"/>
          </a:xfrm>
          <a:prstGeom prst="rect">
            <a:avLst/>
          </a:prstGeom>
        </p:spPr>
      </p:pic>
      <p:pic>
        <p:nvPicPr>
          <p:cNvPr id="15" name="Picture 14" descr="A screenshot of a question&#10;&#10;AI-generated content may be incorrect.">
            <a:extLst>
              <a:ext uri="{FF2B5EF4-FFF2-40B4-BE49-F238E27FC236}">
                <a16:creationId xmlns:a16="http://schemas.microsoft.com/office/drawing/2014/main" id="{32E051C5-8609-93F9-6FBA-7CF9FC630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75" y="2977684"/>
            <a:ext cx="5284840" cy="33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EAA8-A43B-DBBD-D572-EA0DBEC2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6 – 16</a:t>
            </a:r>
            <a:r>
              <a:rPr lang="en-GB" baseline="30000" dirty="0"/>
              <a:t>th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Type of behaviour</a:t>
            </a:r>
          </a:p>
        </p:txBody>
      </p:sp>
      <p:pic>
        <p:nvPicPr>
          <p:cNvPr id="4" name="Picture 3" descr="A group of people with their hands up&#10;&#10;AI-generated content may be incorrect.">
            <a:extLst>
              <a:ext uri="{FF2B5EF4-FFF2-40B4-BE49-F238E27FC236}">
                <a16:creationId xmlns:a16="http://schemas.microsoft.com/office/drawing/2014/main" id="{E9C7D7B5-A6F6-F110-C5F6-2E914590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5" y="1658124"/>
            <a:ext cx="5283200" cy="3987800"/>
          </a:xfrm>
          <a:prstGeom prst="rect">
            <a:avLst/>
          </a:prstGeom>
        </p:spPr>
      </p:pic>
      <p:pic>
        <p:nvPicPr>
          <p:cNvPr id="6" name="Picture 5" descr="A question with text on it&#10;&#10;AI-generated content may be incorrect.">
            <a:extLst>
              <a:ext uri="{FF2B5EF4-FFF2-40B4-BE49-F238E27FC236}">
                <a16:creationId xmlns:a16="http://schemas.microsoft.com/office/drawing/2014/main" id="{2DCD33C0-0A63-34DA-4631-979AAF6C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/>
          <a:stretch>
            <a:fillRect/>
          </a:stretch>
        </p:blipFill>
        <p:spPr>
          <a:xfrm>
            <a:off x="6096000" y="1658123"/>
            <a:ext cx="5486711" cy="38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9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5AB1-4292-5FB9-E1EE-C1388B15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 7 – 23</a:t>
            </a:r>
            <a:r>
              <a:rPr lang="en-GB" baseline="30000" dirty="0"/>
              <a:t>rd</a:t>
            </a:r>
            <a:r>
              <a:rPr lang="en-GB" dirty="0"/>
              <a:t> Feb</a:t>
            </a:r>
            <a:br>
              <a:rPr lang="en-GB" dirty="0"/>
            </a:br>
            <a:r>
              <a:rPr lang="en-GB" dirty="0"/>
              <a:t>Sports Initiatives and campaigns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B298C-BD5B-BAC0-A928-8CE433346495}"/>
              </a:ext>
            </a:extLst>
          </p:cNvPr>
          <p:cNvSpPr/>
          <p:nvPr/>
        </p:nvSpPr>
        <p:spPr>
          <a:xfrm>
            <a:off x="199697" y="1325563"/>
            <a:ext cx="977462" cy="3560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A840CF63-0219-DC1D-FD5D-D41400C9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1658936"/>
            <a:ext cx="5374947" cy="4024591"/>
          </a:xfrm>
          <a:prstGeom prst="rect">
            <a:avLst/>
          </a:prstGeom>
        </p:spPr>
      </p:pic>
      <p:pic>
        <p:nvPicPr>
          <p:cNvPr id="7" name="Picture 6" descr="A screenshot of a question&#10;&#10;AI-generated content may be incorrect.">
            <a:extLst>
              <a:ext uri="{FF2B5EF4-FFF2-40B4-BE49-F238E27FC236}">
                <a16:creationId xmlns:a16="http://schemas.microsoft.com/office/drawing/2014/main" id="{6944F501-CE1F-3751-222A-B4D899631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0" y="109537"/>
            <a:ext cx="4965700" cy="3098800"/>
          </a:xfrm>
          <a:prstGeom prst="rect">
            <a:avLst/>
          </a:prstGeom>
        </p:spPr>
      </p:pic>
      <p:pic>
        <p:nvPicPr>
          <p:cNvPr id="9" name="Picture 8" descr="A screenshot of a question&#10;&#10;AI-generated content may be incorrect.">
            <a:extLst>
              <a:ext uri="{FF2B5EF4-FFF2-40B4-BE49-F238E27FC236}">
                <a16:creationId xmlns:a16="http://schemas.microsoft.com/office/drawing/2014/main" id="{C6E90ADD-7F9B-1065-A2AC-3FA62E4F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94" y="3317874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53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80F9AFE6E4744AFB3735D8B54F9C4" ma:contentTypeVersion="11" ma:contentTypeDescription="Create a new document." ma:contentTypeScope="" ma:versionID="f7bdc6756d1af4940f3e57bc7747166e">
  <xsd:schema xmlns:xsd="http://www.w3.org/2001/XMLSchema" xmlns:xs="http://www.w3.org/2001/XMLSchema" xmlns:p="http://schemas.microsoft.com/office/2006/metadata/properties" xmlns:ns2="6b4f7525-9f77-4886-bc6b-5334eb9de438" xmlns:ns3="45a8a731-4fae-46a5-9e0f-0734b5cdb086" targetNamespace="http://schemas.microsoft.com/office/2006/metadata/properties" ma:root="true" ma:fieldsID="7534c6b12a0640aad7f8259ff14ca9cc" ns2:_="" ns3:_="">
    <xsd:import namespace="6b4f7525-9f77-4886-bc6b-5334eb9de438"/>
    <xsd:import namespace="45a8a731-4fae-46a5-9e0f-0734b5cdb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f7525-9f77-4886-bc6b-5334eb9de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8a731-4fae-46a5-9e0f-0734b5cdb08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c8dcf64-c373-463c-9c3b-da7ef509b7bf}" ma:internalName="TaxCatchAll" ma:showField="CatchAllData" ma:web="45a8a731-4fae-46a5-9e0f-0734b5cdb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4f7525-9f77-4886-bc6b-5334eb9de438">
      <Terms xmlns="http://schemas.microsoft.com/office/infopath/2007/PartnerControls"/>
    </lcf76f155ced4ddcb4097134ff3c332f>
    <TaxCatchAll xmlns="45a8a731-4fae-46a5-9e0f-0734b5cdb086" xsi:nil="true"/>
  </documentManagement>
</p:properties>
</file>

<file path=customXml/itemProps1.xml><?xml version="1.0" encoding="utf-8"?>
<ds:datastoreItem xmlns:ds="http://schemas.openxmlformats.org/officeDocument/2006/customXml" ds:itemID="{FE4832C8-0C3B-402D-B9BC-673A4AFB24E5}"/>
</file>

<file path=customXml/itemProps2.xml><?xml version="1.0" encoding="utf-8"?>
<ds:datastoreItem xmlns:ds="http://schemas.openxmlformats.org/officeDocument/2006/customXml" ds:itemID="{3B20BB59-CE00-4FDC-AA24-B2A369EAB1B4}"/>
</file>

<file path=customXml/itemProps3.xml><?xml version="1.0" encoding="utf-8"?>
<ds:datastoreItem xmlns:ds="http://schemas.openxmlformats.org/officeDocument/2006/customXml" ds:itemID="{27AD5210-746A-45B4-91EE-B7DCD5CB332A}"/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208</Words>
  <Application>Microsoft Macintosh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Tw Cen MT Condensed Extra Bold</vt:lpstr>
      <vt:lpstr>1_Office Theme</vt:lpstr>
      <vt:lpstr>Year 11 CNAT Sport Studies 20 Week Revision Plan</vt:lpstr>
      <vt:lpstr>Week 1 – 12th Jan User Groups</vt:lpstr>
      <vt:lpstr>Week 2 – 19th Jan Barriers to participation</vt:lpstr>
      <vt:lpstr>Week 2 – 19th Jan Solutions to barriers</vt:lpstr>
      <vt:lpstr>Week 3 – 26th Jan Factors effecting popularity </vt:lpstr>
      <vt:lpstr>Week 4 – 2nd Feb Sporting Values</vt:lpstr>
      <vt:lpstr>Week 5 – 9th Feb Olympic and Paralympics</vt:lpstr>
      <vt:lpstr>Week 6 – 16th Feb Type of behaviour</vt:lpstr>
      <vt:lpstr>Week 7 – 23rd Feb Sports Initiatives and campaigns</vt:lpstr>
      <vt:lpstr>Week 8 – 2nd Mar WADA</vt:lpstr>
      <vt:lpstr>Week 9 – 9th Mar Performance Enhancing Drugs</vt:lpstr>
      <vt:lpstr>Week 10 – 16th Mar Major Sporting Events</vt:lpstr>
      <vt:lpstr>Week 11 – 23rd Mar Benefits and Drawbacks of Hosting Major Events</vt:lpstr>
      <vt:lpstr>Week 12 – 30th Mar Features of Major Sporting Events</vt:lpstr>
      <vt:lpstr>Week 13 – 6th Apr Event Legacies </vt:lpstr>
      <vt:lpstr>Week 14 – 13th Apr National Governing Bodies</vt:lpstr>
      <vt:lpstr>Week 15 – 20th Apr Roles of National Governing Bodies</vt:lpstr>
      <vt:lpstr>Week 16 – 27th Apr National Governing Bodies</vt:lpstr>
      <vt:lpstr>Week 17 – 4th May Impact of NGB’s</vt:lpstr>
      <vt:lpstr>Week 18 – 11th May NGB Support and Solutions</vt:lpstr>
      <vt:lpstr>Week 19 – 18th May Technology in Sport</vt:lpstr>
      <vt:lpstr>Week 20 – 25th May Advantages and Disadvantages of Technology in Sport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GCSE PE  20 Week Revision Plan</dc:title>
  <dc:creator>Thomas Walker</dc:creator>
  <cp:lastModifiedBy>Katie Offler</cp:lastModifiedBy>
  <cp:revision>43</cp:revision>
  <dcterms:created xsi:type="dcterms:W3CDTF">2026-01-09T11:54:11Z</dcterms:created>
  <dcterms:modified xsi:type="dcterms:W3CDTF">2026-01-11T15:04:25Z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0x0101004E580F9AFE6E4744AFB3735D8B54F9C4</vt:lpwstr>
  </property>
</Properties>
</file>