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"/>
  </p:notesMasterIdLst>
  <p:sldIdLst>
    <p:sldId id="279" r:id="rId2"/>
    <p:sldId id="259" r:id="rId3"/>
    <p:sldId id="282" r:id="rId4"/>
    <p:sldId id="283" r:id="rId5"/>
    <p:sldId id="284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357382"/>
    <a:srgbClr val="000000"/>
    <a:srgbClr val="FFFFFF"/>
    <a:srgbClr val="EDEDE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1490" autoAdjust="0"/>
  </p:normalViewPr>
  <p:slideViewPr>
    <p:cSldViewPr snapToGrid="0">
      <p:cViewPr varScale="1">
        <p:scale>
          <a:sx n="56" d="100"/>
          <a:sy n="5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C833-02FE-42D4-815E-FFFAF85B7232}" type="datetimeFigureOut">
              <a:rPr lang="en-GB" smtClean="0"/>
              <a:t>28/06/2023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B48A-47C7-4ED7-B4A2-854D1C4DB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6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1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5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1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D51230-8C24-4996-9B07-5E0DD0F902CA}"/>
              </a:ext>
            </a:extLst>
          </p:cNvPr>
          <p:cNvSpPr txBox="1"/>
          <p:nvPr userDrawn="1"/>
        </p:nvSpPr>
        <p:spPr>
          <a:xfrm>
            <a:off x="110185" y="2227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GCSE to A level</a:t>
            </a:r>
          </a:p>
        </p:txBody>
      </p:sp>
    </p:spTree>
    <p:extLst>
      <p:ext uri="{BB962C8B-B14F-4D97-AF65-F5344CB8AC3E}">
        <p14:creationId xmlns:p14="http://schemas.microsoft.com/office/powerpoint/2010/main" val="15597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4272"/>
            <a:ext cx="9431382" cy="66466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28/06/2023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4F1570-A8A1-4A16-AFB2-9AC998F82810}"/>
              </a:ext>
            </a:extLst>
          </p:cNvPr>
          <p:cNvSpPr/>
          <p:nvPr userDrawn="1"/>
        </p:nvSpPr>
        <p:spPr>
          <a:xfrm>
            <a:off x="0" y="0"/>
            <a:ext cx="12192000" cy="8304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6F06A-8B6F-40B7-8BCB-81565050A2CF}"/>
              </a:ext>
            </a:extLst>
          </p:cNvPr>
          <p:cNvCxnSpPr>
            <a:cxnSpLocks/>
          </p:cNvCxnSpPr>
          <p:nvPr userDrawn="1"/>
        </p:nvCxnSpPr>
        <p:spPr>
          <a:xfrm>
            <a:off x="0" y="830424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gndave.org/cornell-note-tak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mp"/><Relationship Id="rId5" Type="http://schemas.openxmlformats.org/officeDocument/2006/relationships/hyperlink" Target="https://student.craigndave.org/videos/ocr-alevel-slr14-data-structures-part-2-graphs" TargetMode="External"/><Relationship Id="rId4" Type="http://schemas.openxmlformats.org/officeDocument/2006/relationships/hyperlink" Target="https://student.craigndave.org/videos/ocr-alevel-slr01-alu-cu-registers-and-bus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0E11665-90D6-4A57-A182-456D316AE8D2}"/>
              </a:ext>
            </a:extLst>
          </p:cNvPr>
          <p:cNvSpPr/>
          <p:nvPr/>
        </p:nvSpPr>
        <p:spPr>
          <a:xfrm>
            <a:off x="0" y="4876799"/>
            <a:ext cx="9829800" cy="198120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CF060E-E4BE-4F7B-85AB-ED960EA608B8}"/>
              </a:ext>
            </a:extLst>
          </p:cNvPr>
          <p:cNvSpPr txBox="1">
            <a:spLocks/>
          </p:cNvSpPr>
          <p:nvPr/>
        </p:nvSpPr>
        <p:spPr>
          <a:xfrm>
            <a:off x="-1" y="68263"/>
            <a:ext cx="58788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5E2030-E578-4E03-A50B-30CFC69AE5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" y="2936775"/>
            <a:ext cx="5787614" cy="194002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The topic of </a:t>
            </a:r>
            <a:r>
              <a:rPr lang="en-GB" sz="1400" b="1" dirty="0">
                <a:solidFill>
                  <a:srgbClr val="595959"/>
                </a:solidFill>
              </a:rPr>
              <a:t>Computer Science </a:t>
            </a:r>
            <a:r>
              <a:rPr lang="en-GB" sz="1400" dirty="0">
                <a:solidFill>
                  <a:srgbClr val="595959"/>
                </a:solidFill>
              </a:rPr>
              <a:t>is at the heart of the modern world</a:t>
            </a:r>
          </a:p>
          <a:p>
            <a:r>
              <a:rPr lang="en-GB" sz="1400" dirty="0">
                <a:solidFill>
                  <a:srgbClr val="595959"/>
                </a:solidFill>
              </a:rPr>
              <a:t>Studying  it can make you extremely sought after in todays job market</a:t>
            </a:r>
          </a:p>
          <a:p>
            <a:r>
              <a:rPr lang="en-GB" sz="1400" dirty="0">
                <a:solidFill>
                  <a:srgbClr val="595959"/>
                </a:solidFill>
              </a:rPr>
              <a:t>The transition from GCSE to A level is significant, this includes: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on </a:t>
            </a:r>
            <a:r>
              <a:rPr lang="en-GB" sz="1400" b="1" dirty="0">
                <a:solidFill>
                  <a:srgbClr val="595959"/>
                </a:solidFill>
              </a:rPr>
              <a:t>technical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content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</a:t>
            </a:r>
            <a:r>
              <a:rPr lang="en-GB" sz="1400" b="1" dirty="0">
                <a:solidFill>
                  <a:srgbClr val="595959"/>
                </a:solidFill>
              </a:rPr>
              <a:t>independent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research</a:t>
            </a:r>
          </a:p>
        </p:txBody>
      </p:sp>
      <p:pic>
        <p:nvPicPr>
          <p:cNvPr id="28" name="Picture 27" descr="A circuit board&#10;&#10;Description automatically generated">
            <a:extLst>
              <a:ext uri="{FF2B5EF4-FFF2-40B4-BE49-F238E27FC236}">
                <a16:creationId xmlns:a16="http://schemas.microsoft.com/office/drawing/2014/main" id="{8522A6AA-216E-44D8-9F86-26BA9FC3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2" r="2671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433539-2A11-433F-8164-CE65BA5CCB9A}"/>
              </a:ext>
            </a:extLst>
          </p:cNvPr>
          <p:cNvSpPr/>
          <p:nvPr/>
        </p:nvSpPr>
        <p:spPr>
          <a:xfrm>
            <a:off x="5878846" y="1515811"/>
            <a:ext cx="6313153" cy="8742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GB" sz="2000" b="1" dirty="0">
                <a:solidFill>
                  <a:srgbClr val="595959"/>
                </a:solidFill>
              </a:rPr>
              <a:t>The course is assessed by</a:t>
            </a:r>
          </a:p>
          <a:p>
            <a:r>
              <a:rPr lang="en-GB" sz="2000" b="1" dirty="0">
                <a:solidFill>
                  <a:srgbClr val="595959"/>
                </a:solidFill>
              </a:rPr>
              <a:t>2 exams </a:t>
            </a:r>
            <a:r>
              <a:rPr lang="en-GB" sz="2000" b="1" dirty="0" smtClean="0">
                <a:solidFill>
                  <a:srgbClr val="595959"/>
                </a:solidFill>
              </a:rPr>
              <a:t>(40% </a:t>
            </a:r>
            <a:r>
              <a:rPr lang="en-GB" sz="2000" b="1" dirty="0">
                <a:solidFill>
                  <a:srgbClr val="595959"/>
                </a:solidFill>
              </a:rPr>
              <a:t>each exam</a:t>
            </a:r>
            <a:r>
              <a:rPr lang="en-GB" sz="2000" b="1" dirty="0" smtClean="0">
                <a:solidFill>
                  <a:srgbClr val="595959"/>
                </a:solidFill>
              </a:rPr>
              <a:t>)</a:t>
            </a:r>
          </a:p>
          <a:p>
            <a:r>
              <a:rPr lang="en-GB" sz="2000" b="1" dirty="0" smtClean="0">
                <a:solidFill>
                  <a:srgbClr val="595959"/>
                </a:solidFill>
              </a:rPr>
              <a:t> + 1 </a:t>
            </a:r>
            <a:r>
              <a:rPr lang="en-GB" sz="2000" b="1" smtClean="0">
                <a:solidFill>
                  <a:srgbClr val="595959"/>
                </a:solidFill>
              </a:rPr>
              <a:t>Programming Project (20%)</a:t>
            </a:r>
            <a:endParaRPr lang="en-GB" b="1" dirty="0">
              <a:solidFill>
                <a:srgbClr val="59595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D5ADB-B46F-4DB0-A326-E5A741C82536}"/>
              </a:ext>
            </a:extLst>
          </p:cNvPr>
          <p:cNvSpPr/>
          <p:nvPr/>
        </p:nvSpPr>
        <p:spPr>
          <a:xfrm>
            <a:off x="182880" y="5027343"/>
            <a:ext cx="706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This workbook is designed to allow you to practice some of these skills and build on your existing knowledge.</a:t>
            </a:r>
          </a:p>
          <a:p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Please complete by your first lesson back in September.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E6623C-B6A8-47F7-B857-2A12C5D6A4C8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5878849" cy="16614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tx2"/>
                </a:solidFill>
                <a:latin typeface="+mn-lt"/>
              </a:rPr>
              <a:t>Computer Science</a:t>
            </a:r>
            <a:br>
              <a:rPr lang="en-GB" b="1">
                <a:solidFill>
                  <a:schemeClr val="tx2"/>
                </a:solidFill>
                <a:latin typeface="+mn-lt"/>
              </a:rPr>
            </a:br>
            <a:r>
              <a:rPr lang="en-GB" b="1">
                <a:solidFill>
                  <a:schemeClr val="tx2"/>
                </a:solidFill>
                <a:latin typeface="+mn-lt"/>
              </a:rPr>
              <a:t>Transition workbook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0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½ hour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38139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Why did you choose Computer Science?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792D7-1231-4267-8DD2-ED9992A184FA}"/>
              </a:ext>
            </a:extLst>
          </p:cNvPr>
          <p:cNvSpPr txBox="1"/>
          <p:nvPr/>
        </p:nvSpPr>
        <p:spPr>
          <a:xfrm>
            <a:off x="319178" y="1365161"/>
            <a:ext cx="9785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In this simple task you get the opportunity to tell me your choices and reasons behind choosing to study Computer Science.  Please answer all questions as best you can.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1F328D-BEBC-41D9-BF0E-96C03388E178}"/>
              </a:ext>
            </a:extLst>
          </p:cNvPr>
          <p:cNvGrpSpPr/>
          <p:nvPr/>
        </p:nvGrpSpPr>
        <p:grpSpPr>
          <a:xfrm>
            <a:off x="319177" y="1674496"/>
            <a:ext cx="11442517" cy="5066681"/>
            <a:chOff x="319177" y="1701929"/>
            <a:chExt cx="11442517" cy="45630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531975-22D4-4042-AEED-32EF31456E0A}"/>
                </a:ext>
              </a:extLst>
            </p:cNvPr>
            <p:cNvGrpSpPr/>
            <p:nvPr/>
          </p:nvGrpSpPr>
          <p:grpSpPr>
            <a:xfrm>
              <a:off x="319178" y="1701929"/>
              <a:ext cx="11442516" cy="861774"/>
              <a:chOff x="319178" y="1701929"/>
              <a:chExt cx="11442516" cy="8617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6D4ED3-C729-41B2-998F-F46C61CDF858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032899-3A0B-47B1-946C-6B5CD9E19257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1. Why did you choose to study A level Computer Science?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94CFBB-495B-4940-8919-C2B5A33C38F8}"/>
                </a:ext>
              </a:extLst>
            </p:cNvPr>
            <p:cNvGrpSpPr/>
            <p:nvPr/>
          </p:nvGrpSpPr>
          <p:grpSpPr>
            <a:xfrm>
              <a:off x="319177" y="2629834"/>
              <a:ext cx="11442517" cy="861774"/>
              <a:chOff x="319177" y="1701929"/>
              <a:chExt cx="11442517" cy="86177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6ABEB9-72B1-47A2-990A-C641106B0AFF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73483D-3E47-4020-88DF-5F636C3670B1}"/>
                  </a:ext>
                </a:extLst>
              </p:cNvPr>
              <p:cNvSpPr/>
              <p:nvPr/>
            </p:nvSpPr>
            <p:spPr>
              <a:xfrm>
                <a:off x="319177" y="1701929"/>
                <a:ext cx="7053173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2. What other courses have you chosen to study at Key Stage 5, and what made you choose this combination?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EE176D-F113-4082-AC67-71078F44D4B6}"/>
                </a:ext>
              </a:extLst>
            </p:cNvPr>
            <p:cNvGrpSpPr/>
            <p:nvPr/>
          </p:nvGrpSpPr>
          <p:grpSpPr>
            <a:xfrm>
              <a:off x="319178" y="3557739"/>
              <a:ext cx="11442516" cy="861774"/>
              <a:chOff x="319178" y="1701929"/>
              <a:chExt cx="11442516" cy="86177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A5E77D-53B1-4563-9E60-3B2F0AB8B0F9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33C293-A82A-46DC-A7F9-DE3D848E15E3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3. What are you hoping to achieve from studying Computer Science?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08E0C-6068-4A99-AC86-03BE7F64F2DA}"/>
                </a:ext>
              </a:extLst>
            </p:cNvPr>
            <p:cNvGrpSpPr/>
            <p:nvPr/>
          </p:nvGrpSpPr>
          <p:grpSpPr>
            <a:xfrm>
              <a:off x="319177" y="4480459"/>
              <a:ext cx="11442517" cy="861774"/>
              <a:chOff x="319177" y="1701929"/>
              <a:chExt cx="11442517" cy="86177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7A45C-27D5-4DCD-AC3F-0EF63CEB5DCA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252ED4-920D-47C1-A716-9DB40B5774B8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4. How would you describe yourself as a learner at GCSE?  What skills where you good at, what areas would you like to improve on?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7ECC1C-A0B3-475B-9587-3864FFCF5077}"/>
                </a:ext>
              </a:extLst>
            </p:cNvPr>
            <p:cNvGrpSpPr/>
            <p:nvPr/>
          </p:nvGrpSpPr>
          <p:grpSpPr>
            <a:xfrm>
              <a:off x="319177" y="5403179"/>
              <a:ext cx="11442517" cy="861774"/>
              <a:chOff x="319177" y="1701929"/>
              <a:chExt cx="11442517" cy="8617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5BD90C-ADC2-4A52-B299-0857E4D238F0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AC24C6-9202-4D2A-A6EF-106FCD845543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5. What are your other hobbies and interests outside of school? Anything related to Computing?</a:t>
                </a:r>
              </a:p>
            </p:txBody>
          </p: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“Tell me about yourself”</a:t>
            </a:r>
          </a:p>
        </p:txBody>
      </p:sp>
    </p:spTree>
    <p:extLst>
      <p:ext uri="{BB962C8B-B14F-4D97-AF65-F5344CB8AC3E}">
        <p14:creationId xmlns:p14="http://schemas.microsoft.com/office/powerpoint/2010/main" val="16006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1½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The Cornell method of note taking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Note taking practice task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F8DB8-384B-49F8-A217-6AB7F6BF2D13}"/>
              </a:ext>
            </a:extLst>
          </p:cNvPr>
          <p:cNvSpPr txBox="1"/>
          <p:nvPr/>
        </p:nvSpPr>
        <p:spPr>
          <a:xfrm>
            <a:off x="319178" y="1417038"/>
            <a:ext cx="7453222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The expectation to do independent research at A Level will increase dramatically from GCSE.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There is a real skill to taking decent notes outside of lesson which are of value.   Research has proven that one of the most effective methods is the “Cornell” note taking method.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 smtClean="0">
                <a:solidFill>
                  <a:srgbClr val="595959"/>
                </a:solidFill>
              </a:rPr>
              <a:t>See the example note taking sheets or download and print one from here (take notes on paper)</a:t>
            </a:r>
            <a:endParaRPr lang="en-GB" sz="1100" dirty="0">
              <a:solidFill>
                <a:srgbClr val="595959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  <a:hlinkClick r:id="rId3"/>
              </a:rPr>
              <a:t>https://craigndave.org/cornell-note-taking/</a:t>
            </a:r>
            <a:r>
              <a:rPr lang="en-GB" sz="110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 smtClean="0">
                <a:solidFill>
                  <a:srgbClr val="595959"/>
                </a:solidFill>
              </a:rPr>
              <a:t>Watch the </a:t>
            </a:r>
            <a:r>
              <a:rPr lang="en-GB" sz="1100" dirty="0">
                <a:solidFill>
                  <a:srgbClr val="595959"/>
                </a:solidFill>
              </a:rPr>
              <a:t>following videos from Craig ‘n’ Dave: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595959"/>
                </a:solidFill>
              </a:rPr>
              <a:t>OCR</a:t>
            </a:r>
            <a:r>
              <a:rPr lang="en-GB" sz="1050" dirty="0">
                <a:solidFill>
                  <a:srgbClr val="595959"/>
                </a:solidFill>
              </a:rPr>
              <a:t>: </a:t>
            </a:r>
            <a:r>
              <a:rPr lang="en-GB" sz="1050" dirty="0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https://student.craigndave.org/videos/ocr-alevel-slr01-alu-cu-registers-and-buses</a:t>
            </a:r>
            <a:r>
              <a:rPr lang="en-GB" sz="105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595959"/>
                </a:solidFill>
              </a:rPr>
              <a:t>OCR</a:t>
            </a:r>
            <a:r>
              <a:rPr lang="en-GB" sz="1050" dirty="0">
                <a:solidFill>
                  <a:srgbClr val="595959"/>
                </a:solidFill>
              </a:rPr>
              <a:t>: </a:t>
            </a:r>
            <a:r>
              <a:rPr lang="en-GB" sz="1050" dirty="0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https://student.craigndave.org/videos/ocr-alevel-slr14-data-structures-part-2-graphs</a:t>
            </a:r>
            <a:r>
              <a:rPr lang="en-GB" sz="105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Write the title of the video and its topic in the top boxes (use a different sheet for each video).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In the main “Notes” section, write notes from the video.   You can do this in any way you like, a suggestion might be to rewind slightly when the canvas changes, thinking carefully about what was important in the previous few minutes.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Having recorded the notes, review them: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Turn each part into a question in the section on the left.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For example, the notes may say, “The value of the program counter is passed to the memory address register”.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The question then becomes, “which register is the value of the program counter passed to?”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Sometimes these questions are easy, and at times they are more difficult to write.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There may also be more than one valid question.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You will need to decide for yourself which are the most appropriate questions for revision.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Finally pull out all the key words and their definitions words the notes and list them in the bottom section.  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936CE3-4834-4C39-822E-AFE9A8A65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550">
            <a:off x="8127683" y="1298502"/>
            <a:ext cx="3564507" cy="5294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82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Getting to grips with terminology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Key terms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69F24-F395-4A2D-8DFF-7658E9C48738}"/>
              </a:ext>
            </a:extLst>
          </p:cNvPr>
          <p:cNvSpPr txBox="1"/>
          <p:nvPr/>
        </p:nvSpPr>
        <p:spPr>
          <a:xfrm>
            <a:off x="319178" y="1417038"/>
            <a:ext cx="577682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An important aspect of being successful with your study of Computer Science is getting to grips with subject related terminology.  There are over 240 specific terms you will need to learn!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Below are a handful of the key terms you will need to become familiar with.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b="1" dirty="0">
                <a:solidFill>
                  <a:schemeClr val="accent1"/>
                </a:solidFill>
              </a:rPr>
              <a:t>Control Unit			Register			Busses		</a:t>
            </a:r>
          </a:p>
          <a:p>
            <a:endParaRPr lang="en-GB" sz="1100" b="1" dirty="0">
              <a:solidFill>
                <a:schemeClr val="accent1"/>
              </a:solidFill>
            </a:endParaRPr>
          </a:p>
          <a:p>
            <a:r>
              <a:rPr lang="en-GB" sz="1100" b="1" dirty="0">
                <a:solidFill>
                  <a:schemeClr val="accent1"/>
                </a:solidFill>
              </a:rPr>
              <a:t>Von Neuman Architecture	Optical Storage			Operating System</a:t>
            </a:r>
          </a:p>
          <a:p>
            <a:endParaRPr lang="en-GB" sz="1100" b="1" dirty="0">
              <a:solidFill>
                <a:schemeClr val="accent1"/>
              </a:solidFill>
            </a:endParaRPr>
          </a:p>
          <a:p>
            <a:r>
              <a:rPr lang="en-GB" sz="1100" b="1" dirty="0">
                <a:solidFill>
                  <a:schemeClr val="accent1"/>
                </a:solidFill>
              </a:rPr>
              <a:t>Intermediate Code		Device Driver			Compiler</a:t>
            </a:r>
          </a:p>
          <a:p>
            <a:endParaRPr lang="en-GB" sz="1100" b="1" dirty="0">
              <a:solidFill>
                <a:schemeClr val="accent1"/>
              </a:solidFill>
            </a:endParaRPr>
          </a:p>
          <a:p>
            <a:r>
              <a:rPr lang="en-GB" sz="1100" b="1" dirty="0">
                <a:solidFill>
                  <a:schemeClr val="accent1"/>
                </a:solidFill>
              </a:rPr>
              <a:t>Assembly Language		Machine Code			Lossy Compression</a:t>
            </a:r>
          </a:p>
          <a:p>
            <a:endParaRPr lang="en-GB" sz="1100" b="1" dirty="0">
              <a:solidFill>
                <a:schemeClr val="accent1"/>
              </a:solidFill>
            </a:endParaRPr>
          </a:p>
          <a:p>
            <a:r>
              <a:rPr lang="en-GB" sz="1100" b="1" dirty="0">
                <a:solidFill>
                  <a:schemeClr val="accent1"/>
                </a:solidFill>
              </a:rPr>
              <a:t>Hashing			Normalisation			TCP/IP Stack</a:t>
            </a:r>
          </a:p>
          <a:p>
            <a:endParaRPr lang="en-GB" sz="1100" b="1" dirty="0">
              <a:solidFill>
                <a:schemeClr val="accent1"/>
              </a:solidFill>
            </a:endParaRPr>
          </a:p>
          <a:p>
            <a:r>
              <a:rPr lang="en-GB" sz="1100" b="1" dirty="0">
                <a:solidFill>
                  <a:schemeClr val="accent1"/>
                </a:solidFill>
              </a:rPr>
              <a:t>Packet Switching		ASCII				Problem Decomposition</a:t>
            </a:r>
          </a:p>
          <a:p>
            <a:endParaRPr lang="en-GB" sz="1100" b="1" dirty="0">
              <a:solidFill>
                <a:srgbClr val="595959"/>
              </a:solidFill>
            </a:endParaRPr>
          </a:p>
          <a:p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b="1" dirty="0">
                <a:solidFill>
                  <a:srgbClr val="595959"/>
                </a:solidFill>
              </a:rPr>
              <a:t>Research each of the key terms and write a definition</a:t>
            </a:r>
            <a:r>
              <a:rPr lang="en-GB" sz="1100" dirty="0" smtClean="0">
                <a:solidFill>
                  <a:srgbClr val="595959"/>
                </a:solidFill>
              </a:rPr>
              <a:t>. (On paper to be handed in in September)</a:t>
            </a: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Resist the urge to simply cut and paste a definition from the first website you find.  </a:t>
            </a:r>
            <a:br>
              <a:rPr lang="en-GB" sz="1100" dirty="0">
                <a:solidFill>
                  <a:srgbClr val="595959"/>
                </a:solidFill>
              </a:rPr>
            </a:br>
            <a:r>
              <a:rPr lang="en-GB" sz="1100" dirty="0">
                <a:solidFill>
                  <a:srgbClr val="595959"/>
                </a:solidFill>
              </a:rPr>
              <a:t>Many definitions found on The Internet are overly complicated and wordy.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Ask yourself: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Does my definition make sense?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Is it succinct, to the point?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Does the definition have appropriate depth and detail for A’Level?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Could I give this definition to another student so they could revise from it?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61EA79-576E-45E1-9372-F5CFDCD7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91">
            <a:off x="5954320" y="1360105"/>
            <a:ext cx="5873882" cy="4015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382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260" y="89390"/>
            <a:ext cx="73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CISC vs RISC CPUs</a:t>
            </a:r>
            <a:endParaRPr lang="en-GB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" y="1348740"/>
            <a:ext cx="11624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2 major kinds of CPUs RISC CPUs and CISC CPUs</a:t>
            </a:r>
          </a:p>
          <a:p>
            <a:endParaRPr lang="en-GB" dirty="0"/>
          </a:p>
          <a:p>
            <a:r>
              <a:rPr lang="en-GB" dirty="0" smtClean="0"/>
              <a:t>You need to be able to answer a 12 mark question on these.</a:t>
            </a:r>
          </a:p>
          <a:p>
            <a:endParaRPr lang="en-GB" dirty="0"/>
          </a:p>
          <a:p>
            <a:r>
              <a:rPr lang="en-GB" dirty="0" smtClean="0"/>
              <a:t>Research CISC and RISC CPUs  and Answer the following question as a 1 page essay (on paper)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3200" dirty="0" smtClean="0"/>
              <a:t>What are the advantages and disadvantages of CISC and RISC CPUs?</a:t>
            </a:r>
            <a:endParaRPr lang="en-GB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3013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ig'n'Dave">
      <a:dk1>
        <a:srgbClr val="538135"/>
      </a:dk1>
      <a:lt1>
        <a:sysClr val="window" lastClr="FFFFFF"/>
      </a:lt1>
      <a:dk2>
        <a:srgbClr val="538135"/>
      </a:dk2>
      <a:lt2>
        <a:srgbClr val="E7E6E6"/>
      </a:lt2>
      <a:accent1>
        <a:srgbClr val="823554"/>
      </a:accent1>
      <a:accent2>
        <a:srgbClr val="824C35"/>
      </a:accent2>
      <a:accent3>
        <a:srgbClr val="357382"/>
      </a:accent3>
      <a:accent4>
        <a:srgbClr val="A5A5A5"/>
      </a:accent4>
      <a:accent5>
        <a:srgbClr val="E7E6E6"/>
      </a:accent5>
      <a:accent6>
        <a:srgbClr val="70AD47"/>
      </a:accent6>
      <a:hlink>
        <a:srgbClr val="548235"/>
      </a:hlink>
      <a:folHlink>
        <a:srgbClr val="548235"/>
      </a:folHlink>
    </a:clrScheme>
    <a:fontScheme name="Craig'n'Dav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D520C2CB99E541891B2C81846845D6" ma:contentTypeVersion="16" ma:contentTypeDescription="Create a new document." ma:contentTypeScope="" ma:versionID="1bd01846ac0551fe1475f5b2185c7fea">
  <xsd:schema xmlns:xsd="http://www.w3.org/2001/XMLSchema" xmlns:xs="http://www.w3.org/2001/XMLSchema" xmlns:p="http://schemas.microsoft.com/office/2006/metadata/properties" xmlns:ns2="218a4f35-23c9-4d37-82b5-0630e713b178" xmlns:ns3="ff207a2b-2c14-44a9-8711-9941a0c39fd6" targetNamespace="http://schemas.microsoft.com/office/2006/metadata/properties" ma:root="true" ma:fieldsID="0dac4bf09d56ca0eb0cda627d709a2b8" ns2:_="" ns3:_="">
    <xsd:import namespace="218a4f35-23c9-4d37-82b5-0630e713b178"/>
    <xsd:import namespace="ff207a2b-2c14-44a9-8711-9941a0c39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_x002f_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a4f35-23c9-4d37-82b5-0630e713b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_x002f_Time" ma:index="23" nillable="true" ma:displayName="Date/Time" ma:format="DateOnly" ma:internalName="Date_x002f_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07a2b-2c14-44a9-8711-9941a0c39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eed5104-eaf7-40df-b8b3-1d517bf876a6}" ma:internalName="TaxCatchAll" ma:showField="CatchAllData" ma:web="ff207a2b-2c14-44a9-8711-9941a0c39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207a2b-2c14-44a9-8711-9941a0c39fd6" xsi:nil="true"/>
    <lcf76f155ced4ddcb4097134ff3c332f xmlns="218a4f35-23c9-4d37-82b5-0630e713b178">
      <Terms xmlns="http://schemas.microsoft.com/office/infopath/2007/PartnerControls"/>
    </lcf76f155ced4ddcb4097134ff3c332f>
    <Date_x002f_Time xmlns="218a4f35-23c9-4d37-82b5-0630e713b178" xsi:nil="true"/>
  </documentManagement>
</p:properties>
</file>

<file path=customXml/itemProps1.xml><?xml version="1.0" encoding="utf-8"?>
<ds:datastoreItem xmlns:ds="http://schemas.openxmlformats.org/officeDocument/2006/customXml" ds:itemID="{12C4EBB0-CBF9-4557-B678-7ED0CA009462}"/>
</file>

<file path=customXml/itemProps2.xml><?xml version="1.0" encoding="utf-8"?>
<ds:datastoreItem xmlns:ds="http://schemas.openxmlformats.org/officeDocument/2006/customXml" ds:itemID="{ADE36487-5738-45AC-85D6-276DDF1C4BCC}"/>
</file>

<file path=customXml/itemProps3.xml><?xml version="1.0" encoding="utf-8"?>
<ds:datastoreItem xmlns:ds="http://schemas.openxmlformats.org/officeDocument/2006/customXml" ds:itemID="{40EC7EA2-791C-4EF8-8E71-7FFFFF6EC74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852</Words>
  <Application>Microsoft Office PowerPoint</Application>
  <PresentationFormat>Widescreen</PresentationFormat>
  <Paragraphs>94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Hillyard</dc:creator>
  <cp:lastModifiedBy>Ben Dobson</cp:lastModifiedBy>
  <cp:revision>93</cp:revision>
  <cp:lastPrinted>2023-06-14T09:32:36Z</cp:lastPrinted>
  <dcterms:created xsi:type="dcterms:W3CDTF">2019-09-17T11:01:38Z</dcterms:created>
  <dcterms:modified xsi:type="dcterms:W3CDTF">2023-06-28T12:02:31Z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0x010100D1D520C2CB99E541891B2C81846845D6</vt:lpwstr>
  </property>
</Properties>
</file>