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66" r:id="rId3"/>
    <p:sldId id="267" r:id="rId4"/>
    <p:sldId id="272" r:id="rId5"/>
    <p:sldId id="268" r:id="rId6"/>
    <p:sldId id="269" r:id="rId7"/>
    <p:sldId id="271" r:id="rId8"/>
    <p:sldId id="270" r:id="rId9"/>
    <p:sldId id="273"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00" autoAdjust="0"/>
    <p:restoredTop sz="73691" autoAdjust="0"/>
  </p:normalViewPr>
  <p:slideViewPr>
    <p:cSldViewPr snapToGrid="0">
      <p:cViewPr varScale="1">
        <p:scale>
          <a:sx n="48" d="100"/>
          <a:sy n="48" d="100"/>
        </p:scale>
        <p:origin x="600"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5E60F78-99C3-46CF-AF89-BF1455CFEF22}" type="datetimeFigureOut">
              <a:rPr lang="en-GB" smtClean="0"/>
              <a:t>09/02/2023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99348E5-365F-4772-B28D-531E2A13A8F9}" type="slidenum">
              <a:rPr lang="en-GB" smtClean="0"/>
              <a:t>‹#›</a:t>
            </a:fld>
            <a:endParaRPr lang="en-GB"/>
          </a:p>
        </p:txBody>
      </p:sp>
    </p:spTree>
    <p:extLst>
      <p:ext uri="{BB962C8B-B14F-4D97-AF65-F5344CB8AC3E}">
        <p14:creationId xmlns:p14="http://schemas.microsoft.com/office/powerpoint/2010/main" val="23456603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Rectangle</a:t>
            </a:r>
            <a:r>
              <a:rPr lang="en-GB" baseline="0" dirty="0" smtClean="0"/>
              <a:t> = base x height</a:t>
            </a:r>
          </a:p>
          <a:p>
            <a:r>
              <a:rPr lang="en-GB" baseline="0" dirty="0" smtClean="0"/>
              <a:t>Triangle = ½ x base x height</a:t>
            </a:r>
          </a:p>
          <a:p>
            <a:r>
              <a:rPr lang="en-GB" baseline="0" dirty="0" smtClean="0"/>
              <a:t>Parallelogram = base x height</a:t>
            </a:r>
          </a:p>
          <a:p>
            <a:r>
              <a:rPr lang="en-GB" baseline="0" dirty="0" smtClean="0"/>
              <a:t>Trapezium = (</a:t>
            </a:r>
            <a:r>
              <a:rPr lang="en-GB" baseline="0" dirty="0" err="1" smtClean="0"/>
              <a:t>a+b</a:t>
            </a:r>
            <a:r>
              <a:rPr lang="en-GB" baseline="0" dirty="0" smtClean="0"/>
              <a:t>)/2 x height</a:t>
            </a:r>
          </a:p>
          <a:p>
            <a:r>
              <a:rPr lang="en-GB" baseline="0" dirty="0" smtClean="0"/>
              <a:t>Prism = cross sectional area x length</a:t>
            </a:r>
          </a:p>
          <a:p>
            <a:r>
              <a:rPr lang="en-GB" baseline="0" dirty="0" smtClean="0"/>
              <a:t>Cuboid = length x width x height</a:t>
            </a:r>
            <a:endParaRPr lang="en-GB" dirty="0"/>
          </a:p>
        </p:txBody>
      </p:sp>
      <p:sp>
        <p:nvSpPr>
          <p:cNvPr id="4" name="Slide Number Placeholder 3"/>
          <p:cNvSpPr>
            <a:spLocks noGrp="1"/>
          </p:cNvSpPr>
          <p:nvPr>
            <p:ph type="sldNum" sz="quarter" idx="10"/>
          </p:nvPr>
        </p:nvSpPr>
        <p:spPr/>
        <p:txBody>
          <a:bodyPr/>
          <a:lstStyle/>
          <a:p>
            <a:fld id="{599348E5-365F-4772-B28D-531E2A13A8F9}" type="slidenum">
              <a:rPr lang="en-GB" smtClean="0"/>
              <a:t>2</a:t>
            </a:fld>
            <a:endParaRPr lang="en-GB"/>
          </a:p>
        </p:txBody>
      </p:sp>
    </p:spTree>
    <p:extLst>
      <p:ext uri="{BB962C8B-B14F-4D97-AF65-F5344CB8AC3E}">
        <p14:creationId xmlns:p14="http://schemas.microsoft.com/office/powerpoint/2010/main" val="3395009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Please talk through</a:t>
            </a:r>
            <a:r>
              <a:rPr lang="en-GB" baseline="0" dirty="0" smtClean="0"/>
              <a:t> the diagram</a:t>
            </a:r>
            <a:endParaRPr lang="en-GB" dirty="0"/>
          </a:p>
        </p:txBody>
      </p:sp>
      <p:sp>
        <p:nvSpPr>
          <p:cNvPr id="4" name="Slide Number Placeholder 3"/>
          <p:cNvSpPr>
            <a:spLocks noGrp="1"/>
          </p:cNvSpPr>
          <p:nvPr>
            <p:ph type="sldNum" sz="quarter" idx="10"/>
          </p:nvPr>
        </p:nvSpPr>
        <p:spPr/>
        <p:txBody>
          <a:bodyPr/>
          <a:lstStyle/>
          <a:p>
            <a:fld id="{599348E5-365F-4772-B28D-531E2A13A8F9}" type="slidenum">
              <a:rPr lang="en-GB" smtClean="0"/>
              <a:t>7</a:t>
            </a:fld>
            <a:endParaRPr lang="en-GB"/>
          </a:p>
        </p:txBody>
      </p:sp>
    </p:spTree>
    <p:extLst>
      <p:ext uri="{BB962C8B-B14F-4D97-AF65-F5344CB8AC3E}">
        <p14:creationId xmlns:p14="http://schemas.microsoft.com/office/powerpoint/2010/main" val="31337598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79F222DA-4EE3-4118-A600-B8CEB33FF2E9}" type="datetimeFigureOut">
              <a:rPr lang="en-GB" smtClean="0"/>
              <a:t>09/02/2023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106C0E2-EC21-47C6-BD43-8FD6637730DD}" type="slidenum">
              <a:rPr lang="en-GB" smtClean="0"/>
              <a:t>‹#›</a:t>
            </a:fld>
            <a:endParaRPr lang="en-GB"/>
          </a:p>
        </p:txBody>
      </p:sp>
    </p:spTree>
    <p:extLst>
      <p:ext uri="{BB962C8B-B14F-4D97-AF65-F5344CB8AC3E}">
        <p14:creationId xmlns:p14="http://schemas.microsoft.com/office/powerpoint/2010/main" val="35999949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9F222DA-4EE3-4118-A600-B8CEB33FF2E9}" type="datetimeFigureOut">
              <a:rPr lang="en-GB" smtClean="0"/>
              <a:t>09/02/2023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106C0E2-EC21-47C6-BD43-8FD6637730DD}" type="slidenum">
              <a:rPr lang="en-GB" smtClean="0"/>
              <a:t>‹#›</a:t>
            </a:fld>
            <a:endParaRPr lang="en-GB"/>
          </a:p>
        </p:txBody>
      </p:sp>
    </p:spTree>
    <p:extLst>
      <p:ext uri="{BB962C8B-B14F-4D97-AF65-F5344CB8AC3E}">
        <p14:creationId xmlns:p14="http://schemas.microsoft.com/office/powerpoint/2010/main" val="12822973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9F222DA-4EE3-4118-A600-B8CEB33FF2E9}" type="datetimeFigureOut">
              <a:rPr lang="en-GB" smtClean="0"/>
              <a:t>09/02/2023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106C0E2-EC21-47C6-BD43-8FD6637730DD}" type="slidenum">
              <a:rPr lang="en-GB" smtClean="0"/>
              <a:t>‹#›</a:t>
            </a:fld>
            <a:endParaRPr lang="en-GB"/>
          </a:p>
        </p:txBody>
      </p:sp>
    </p:spTree>
    <p:extLst>
      <p:ext uri="{BB962C8B-B14F-4D97-AF65-F5344CB8AC3E}">
        <p14:creationId xmlns:p14="http://schemas.microsoft.com/office/powerpoint/2010/main" val="802363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9F222DA-4EE3-4118-A600-B8CEB33FF2E9}" type="datetimeFigureOut">
              <a:rPr lang="en-GB" smtClean="0"/>
              <a:t>09/02/2023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106C0E2-EC21-47C6-BD43-8FD6637730DD}" type="slidenum">
              <a:rPr lang="en-GB" smtClean="0"/>
              <a:t>‹#›</a:t>
            </a:fld>
            <a:endParaRPr lang="en-GB"/>
          </a:p>
        </p:txBody>
      </p:sp>
    </p:spTree>
    <p:extLst>
      <p:ext uri="{BB962C8B-B14F-4D97-AF65-F5344CB8AC3E}">
        <p14:creationId xmlns:p14="http://schemas.microsoft.com/office/powerpoint/2010/main" val="32421113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9F222DA-4EE3-4118-A600-B8CEB33FF2E9}" type="datetimeFigureOut">
              <a:rPr lang="en-GB" smtClean="0"/>
              <a:t>09/02/2023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106C0E2-EC21-47C6-BD43-8FD6637730DD}" type="slidenum">
              <a:rPr lang="en-GB" smtClean="0"/>
              <a:t>‹#›</a:t>
            </a:fld>
            <a:endParaRPr lang="en-GB"/>
          </a:p>
        </p:txBody>
      </p:sp>
    </p:spTree>
    <p:extLst>
      <p:ext uri="{BB962C8B-B14F-4D97-AF65-F5344CB8AC3E}">
        <p14:creationId xmlns:p14="http://schemas.microsoft.com/office/powerpoint/2010/main" val="23520694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9F222DA-4EE3-4118-A600-B8CEB33FF2E9}" type="datetimeFigureOut">
              <a:rPr lang="en-GB" smtClean="0"/>
              <a:t>09/02/2023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106C0E2-EC21-47C6-BD43-8FD6637730DD}" type="slidenum">
              <a:rPr lang="en-GB" smtClean="0"/>
              <a:t>‹#›</a:t>
            </a:fld>
            <a:endParaRPr lang="en-GB"/>
          </a:p>
        </p:txBody>
      </p:sp>
    </p:spTree>
    <p:extLst>
      <p:ext uri="{BB962C8B-B14F-4D97-AF65-F5344CB8AC3E}">
        <p14:creationId xmlns:p14="http://schemas.microsoft.com/office/powerpoint/2010/main" val="4012347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9F222DA-4EE3-4118-A600-B8CEB33FF2E9}" type="datetimeFigureOut">
              <a:rPr lang="en-GB" smtClean="0"/>
              <a:t>09/02/2023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106C0E2-EC21-47C6-BD43-8FD6637730DD}" type="slidenum">
              <a:rPr lang="en-GB" smtClean="0"/>
              <a:t>‹#›</a:t>
            </a:fld>
            <a:endParaRPr lang="en-GB"/>
          </a:p>
        </p:txBody>
      </p:sp>
    </p:spTree>
    <p:extLst>
      <p:ext uri="{BB962C8B-B14F-4D97-AF65-F5344CB8AC3E}">
        <p14:creationId xmlns:p14="http://schemas.microsoft.com/office/powerpoint/2010/main" val="21648126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9F222DA-4EE3-4118-A600-B8CEB33FF2E9}" type="datetimeFigureOut">
              <a:rPr lang="en-GB" smtClean="0"/>
              <a:t>09/02/2023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106C0E2-EC21-47C6-BD43-8FD6637730DD}" type="slidenum">
              <a:rPr lang="en-GB" smtClean="0"/>
              <a:t>‹#›</a:t>
            </a:fld>
            <a:endParaRPr lang="en-GB"/>
          </a:p>
        </p:txBody>
      </p:sp>
    </p:spTree>
    <p:extLst>
      <p:ext uri="{BB962C8B-B14F-4D97-AF65-F5344CB8AC3E}">
        <p14:creationId xmlns:p14="http://schemas.microsoft.com/office/powerpoint/2010/main" val="30058588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F222DA-4EE3-4118-A600-B8CEB33FF2E9}" type="datetimeFigureOut">
              <a:rPr lang="en-GB" smtClean="0"/>
              <a:t>09/02/2023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106C0E2-EC21-47C6-BD43-8FD6637730DD}" type="slidenum">
              <a:rPr lang="en-GB" smtClean="0"/>
              <a:t>‹#›</a:t>
            </a:fld>
            <a:endParaRPr lang="en-GB"/>
          </a:p>
        </p:txBody>
      </p:sp>
    </p:spTree>
    <p:extLst>
      <p:ext uri="{BB962C8B-B14F-4D97-AF65-F5344CB8AC3E}">
        <p14:creationId xmlns:p14="http://schemas.microsoft.com/office/powerpoint/2010/main" val="2969020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9F222DA-4EE3-4118-A600-B8CEB33FF2E9}" type="datetimeFigureOut">
              <a:rPr lang="en-GB" smtClean="0"/>
              <a:t>09/02/2023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106C0E2-EC21-47C6-BD43-8FD6637730DD}" type="slidenum">
              <a:rPr lang="en-GB" smtClean="0"/>
              <a:t>‹#›</a:t>
            </a:fld>
            <a:endParaRPr lang="en-GB"/>
          </a:p>
        </p:txBody>
      </p:sp>
    </p:spTree>
    <p:extLst>
      <p:ext uri="{BB962C8B-B14F-4D97-AF65-F5344CB8AC3E}">
        <p14:creationId xmlns:p14="http://schemas.microsoft.com/office/powerpoint/2010/main" val="167385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9F222DA-4EE3-4118-A600-B8CEB33FF2E9}" type="datetimeFigureOut">
              <a:rPr lang="en-GB" smtClean="0"/>
              <a:t>09/02/2023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106C0E2-EC21-47C6-BD43-8FD6637730DD}" type="slidenum">
              <a:rPr lang="en-GB" smtClean="0"/>
              <a:t>‹#›</a:t>
            </a:fld>
            <a:endParaRPr lang="en-GB"/>
          </a:p>
        </p:txBody>
      </p:sp>
    </p:spTree>
    <p:extLst>
      <p:ext uri="{BB962C8B-B14F-4D97-AF65-F5344CB8AC3E}">
        <p14:creationId xmlns:p14="http://schemas.microsoft.com/office/powerpoint/2010/main" val="949568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F222DA-4EE3-4118-A600-B8CEB33FF2E9}" type="datetimeFigureOut">
              <a:rPr lang="en-GB" smtClean="0"/>
              <a:t>09/02/2023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6C0E2-EC21-47C6-BD43-8FD6637730DD}" type="slidenum">
              <a:rPr lang="en-GB" smtClean="0"/>
              <a:t>‹#›</a:t>
            </a:fld>
            <a:endParaRPr lang="en-GB"/>
          </a:p>
        </p:txBody>
      </p:sp>
    </p:spTree>
    <p:extLst>
      <p:ext uri="{BB962C8B-B14F-4D97-AF65-F5344CB8AC3E}">
        <p14:creationId xmlns:p14="http://schemas.microsoft.com/office/powerpoint/2010/main" val="37418219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dirty="0" smtClean="0">
                <a:latin typeface="Arial" panose="020B0604020202020204" pitchFamily="34" charset="0"/>
                <a:cs typeface="Arial" panose="020B0604020202020204" pitchFamily="34" charset="0"/>
              </a:rPr>
              <a:t>Revising with flashcards</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657303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51391" y="5822380"/>
            <a:ext cx="184731" cy="369332"/>
          </a:xfrm>
          <a:prstGeom prst="rect">
            <a:avLst/>
          </a:prstGeom>
          <a:noFill/>
        </p:spPr>
        <p:txBody>
          <a:bodyPr wrap="none" rtlCol="0">
            <a:spAutoFit/>
          </a:bodyPr>
          <a:lstStyle/>
          <a:p>
            <a:endParaRPr lang="en-GB" dirty="0">
              <a:latin typeface="Arial" panose="020B0604020202020204" pitchFamily="34" charset="0"/>
              <a:cs typeface="Arial" panose="020B0604020202020204" pitchFamily="34" charset="0"/>
            </a:endParaRPr>
          </a:p>
        </p:txBody>
      </p:sp>
      <p:sp>
        <p:nvSpPr>
          <p:cNvPr id="10" name="TextBox 9"/>
          <p:cNvSpPr txBox="1"/>
          <p:nvPr/>
        </p:nvSpPr>
        <p:spPr>
          <a:xfrm>
            <a:off x="67861" y="5492471"/>
            <a:ext cx="184731" cy="369332"/>
          </a:xfrm>
          <a:prstGeom prst="rect">
            <a:avLst/>
          </a:prstGeom>
          <a:noFill/>
        </p:spPr>
        <p:txBody>
          <a:bodyPr wrap="none" rtlCol="0">
            <a:spAutoFit/>
          </a:bodyPr>
          <a:lstStyle/>
          <a:p>
            <a:endParaRPr lang="en-GB" dirty="0">
              <a:latin typeface="Arial" panose="020B0604020202020204" pitchFamily="34" charset="0"/>
              <a:cs typeface="Arial" panose="020B0604020202020204" pitchFamily="34" charset="0"/>
            </a:endParaRPr>
          </a:p>
        </p:txBody>
      </p:sp>
      <p:sp>
        <p:nvSpPr>
          <p:cNvPr id="12" name="TextBox 11"/>
          <p:cNvSpPr txBox="1"/>
          <p:nvPr/>
        </p:nvSpPr>
        <p:spPr>
          <a:xfrm>
            <a:off x="67861" y="5123139"/>
            <a:ext cx="184731" cy="369332"/>
          </a:xfrm>
          <a:prstGeom prst="rect">
            <a:avLst/>
          </a:prstGeom>
          <a:noFill/>
        </p:spPr>
        <p:txBody>
          <a:bodyPr wrap="none" rtlCol="0">
            <a:spAutoFit/>
          </a:bodyPr>
          <a:lstStyle/>
          <a:p>
            <a:endParaRPr lang="en-GB" dirty="0">
              <a:latin typeface="Arial" panose="020B0604020202020204" pitchFamily="34" charset="0"/>
              <a:cs typeface="Arial" panose="020B0604020202020204" pitchFamily="34" charset="0"/>
            </a:endParaRPr>
          </a:p>
        </p:txBody>
      </p:sp>
      <p:sp>
        <p:nvSpPr>
          <p:cNvPr id="13" name="TextBox 12"/>
          <p:cNvSpPr txBox="1"/>
          <p:nvPr/>
        </p:nvSpPr>
        <p:spPr>
          <a:xfrm>
            <a:off x="51391" y="6216687"/>
            <a:ext cx="184731" cy="369332"/>
          </a:xfrm>
          <a:prstGeom prst="rect">
            <a:avLst/>
          </a:prstGeom>
          <a:noFill/>
        </p:spPr>
        <p:txBody>
          <a:bodyPr wrap="none" rtlCol="0">
            <a:spAutoFit/>
          </a:bodyPr>
          <a:lstStyle/>
          <a:p>
            <a:endParaRPr lang="en-GB" dirty="0">
              <a:latin typeface="Arial" panose="020B0604020202020204" pitchFamily="34" charset="0"/>
              <a:cs typeface="Arial" panose="020B0604020202020204" pitchFamily="34" charset="0"/>
            </a:endParaRPr>
          </a:p>
        </p:txBody>
      </p:sp>
      <p:sp>
        <p:nvSpPr>
          <p:cNvPr id="14" name="TextBox 13"/>
          <p:cNvSpPr txBox="1"/>
          <p:nvPr/>
        </p:nvSpPr>
        <p:spPr>
          <a:xfrm>
            <a:off x="7236830" y="3041466"/>
            <a:ext cx="184731" cy="369332"/>
          </a:xfrm>
          <a:prstGeom prst="rect">
            <a:avLst/>
          </a:prstGeom>
          <a:noFill/>
        </p:spPr>
        <p:txBody>
          <a:bodyPr wrap="none" rtlCol="0">
            <a:spAutoFit/>
          </a:bodyPr>
          <a:lstStyle/>
          <a:p>
            <a:endParaRPr lang="en-GB" dirty="0">
              <a:latin typeface="Arial" panose="020B0604020202020204" pitchFamily="34" charset="0"/>
              <a:cs typeface="Arial" panose="020B0604020202020204" pitchFamily="34" charset="0"/>
            </a:endParaRPr>
          </a:p>
        </p:txBody>
      </p:sp>
      <p:sp>
        <p:nvSpPr>
          <p:cNvPr id="15" name="TextBox 14"/>
          <p:cNvSpPr txBox="1"/>
          <p:nvPr/>
        </p:nvSpPr>
        <p:spPr>
          <a:xfrm>
            <a:off x="7236830" y="3376329"/>
            <a:ext cx="184731" cy="369332"/>
          </a:xfrm>
          <a:prstGeom prst="rect">
            <a:avLst/>
          </a:prstGeom>
          <a:noFill/>
        </p:spPr>
        <p:txBody>
          <a:bodyPr wrap="none" rtlCol="0">
            <a:spAutoFit/>
          </a:bodyPr>
          <a:lstStyle/>
          <a:p>
            <a:endParaRPr lang="en-GB" dirty="0">
              <a:latin typeface="Arial" panose="020B0604020202020204" pitchFamily="34" charset="0"/>
              <a:cs typeface="Arial" panose="020B0604020202020204" pitchFamily="34" charset="0"/>
            </a:endParaRPr>
          </a:p>
        </p:txBody>
      </p:sp>
      <p:sp>
        <p:nvSpPr>
          <p:cNvPr id="16" name="TextBox 15"/>
          <p:cNvSpPr txBox="1"/>
          <p:nvPr/>
        </p:nvSpPr>
        <p:spPr>
          <a:xfrm>
            <a:off x="7236830" y="3770636"/>
            <a:ext cx="184731" cy="369332"/>
          </a:xfrm>
          <a:prstGeom prst="rect">
            <a:avLst/>
          </a:prstGeom>
          <a:noFill/>
        </p:spPr>
        <p:txBody>
          <a:bodyPr wrap="none" rtlCol="0">
            <a:spAutoFit/>
          </a:bodyPr>
          <a:lstStyle/>
          <a:p>
            <a:endParaRPr lang="en-GB" dirty="0">
              <a:latin typeface="Arial" panose="020B0604020202020204" pitchFamily="34" charset="0"/>
              <a:cs typeface="Arial" panose="020B0604020202020204" pitchFamily="34" charset="0"/>
            </a:endParaRPr>
          </a:p>
        </p:txBody>
      </p:sp>
      <p:sp>
        <p:nvSpPr>
          <p:cNvPr id="17" name="TextBox 16"/>
          <p:cNvSpPr txBox="1"/>
          <p:nvPr/>
        </p:nvSpPr>
        <p:spPr>
          <a:xfrm>
            <a:off x="7236830" y="4139968"/>
            <a:ext cx="5280736" cy="369332"/>
          </a:xfrm>
          <a:prstGeom prst="rect">
            <a:avLst/>
          </a:prstGeom>
          <a:noFill/>
        </p:spPr>
        <p:txBody>
          <a:bodyPr wrap="square" rtlCol="0">
            <a:spAutoFit/>
          </a:bodyPr>
          <a:lstStyle/>
          <a:p>
            <a:endParaRPr lang="en-GB" dirty="0">
              <a:latin typeface="Arial" panose="020B0604020202020204" pitchFamily="34" charset="0"/>
              <a:cs typeface="Arial" panose="020B0604020202020204" pitchFamily="34" charset="0"/>
            </a:endParaRPr>
          </a:p>
        </p:txBody>
      </p:sp>
      <p:sp>
        <p:nvSpPr>
          <p:cNvPr id="19" name="TextBox 18"/>
          <p:cNvSpPr txBox="1"/>
          <p:nvPr/>
        </p:nvSpPr>
        <p:spPr>
          <a:xfrm>
            <a:off x="8835775" y="348570"/>
            <a:ext cx="3123344" cy="6247864"/>
          </a:xfrm>
          <a:prstGeom prst="rect">
            <a:avLst/>
          </a:prstGeom>
          <a:noFill/>
        </p:spPr>
        <p:txBody>
          <a:bodyPr wrap="square" rtlCol="0">
            <a:spAutoFit/>
          </a:bodyPr>
          <a:lstStyle/>
          <a:p>
            <a:r>
              <a:rPr lang="en-GB" sz="2000" b="1" dirty="0" smtClean="0">
                <a:latin typeface="Arial" panose="020B0604020202020204" pitchFamily="34" charset="0"/>
                <a:cs typeface="Arial" panose="020B0604020202020204" pitchFamily="34" charset="0"/>
              </a:rPr>
              <a:t>Make a commitment!</a:t>
            </a:r>
          </a:p>
          <a:p>
            <a:endParaRPr lang="en-GB" sz="2000" b="1" dirty="0">
              <a:latin typeface="Arial" panose="020B0604020202020204" pitchFamily="34" charset="0"/>
              <a:cs typeface="Arial" panose="020B0604020202020204" pitchFamily="34" charset="0"/>
            </a:endParaRPr>
          </a:p>
          <a:p>
            <a:r>
              <a:rPr lang="en-GB" sz="2000" b="1" dirty="0" smtClean="0">
                <a:latin typeface="Arial" panose="020B0604020202020204" pitchFamily="34" charset="0"/>
                <a:cs typeface="Arial" panose="020B0604020202020204" pitchFamily="34" charset="0"/>
              </a:rPr>
              <a:t>Plan to make a set of flashcards over half term.</a:t>
            </a:r>
          </a:p>
          <a:p>
            <a:endParaRPr lang="en-GB" sz="2000" dirty="0">
              <a:latin typeface="Arial" panose="020B0604020202020204" pitchFamily="34" charset="0"/>
              <a:cs typeface="Arial" panose="020B0604020202020204" pitchFamily="34" charset="0"/>
            </a:endParaRPr>
          </a:p>
          <a:p>
            <a:pPr marL="342900" indent="-342900">
              <a:buFont typeface="+mj-lt"/>
              <a:buAutoNum type="arabicPeriod"/>
            </a:pPr>
            <a:r>
              <a:rPr lang="en-GB" sz="2000" dirty="0" smtClean="0">
                <a:latin typeface="Arial" panose="020B0604020202020204" pitchFamily="34" charset="0"/>
                <a:cs typeface="Arial" panose="020B0604020202020204" pitchFamily="34" charset="0"/>
              </a:rPr>
              <a:t>Take a slip of paper.</a:t>
            </a:r>
          </a:p>
          <a:p>
            <a:pPr marL="342900" indent="-342900">
              <a:buFont typeface="+mj-lt"/>
              <a:buAutoNum type="arabicPeriod"/>
            </a:pPr>
            <a:endParaRPr lang="en-GB" sz="2000" dirty="0">
              <a:latin typeface="Arial" panose="020B0604020202020204" pitchFamily="34" charset="0"/>
              <a:cs typeface="Arial" panose="020B0604020202020204" pitchFamily="34" charset="0"/>
            </a:endParaRPr>
          </a:p>
          <a:p>
            <a:pPr marL="342900" indent="-342900">
              <a:buFont typeface="+mj-lt"/>
              <a:buAutoNum type="arabicPeriod"/>
            </a:pPr>
            <a:r>
              <a:rPr lang="en-GB" sz="2000" dirty="0" smtClean="0">
                <a:latin typeface="Arial" panose="020B0604020202020204" pitchFamily="34" charset="0"/>
                <a:cs typeface="Arial" panose="020B0604020202020204" pitchFamily="34" charset="0"/>
              </a:rPr>
              <a:t>Write down your name and the topic of the flashcards </a:t>
            </a:r>
            <a:r>
              <a:rPr lang="en-GB" sz="2000" dirty="0">
                <a:latin typeface="Arial" panose="020B0604020202020204" pitchFamily="34" charset="0"/>
                <a:cs typeface="Arial" panose="020B0604020202020204" pitchFamily="34" charset="0"/>
              </a:rPr>
              <a:t>y</a:t>
            </a:r>
            <a:r>
              <a:rPr lang="en-GB" sz="2000" dirty="0" smtClean="0">
                <a:latin typeface="Arial" panose="020B0604020202020204" pitchFamily="34" charset="0"/>
                <a:cs typeface="Arial" panose="020B0604020202020204" pitchFamily="34" charset="0"/>
              </a:rPr>
              <a:t>ou will make over half term.</a:t>
            </a:r>
          </a:p>
          <a:p>
            <a:pPr marL="342900" indent="-342900">
              <a:buFont typeface="+mj-lt"/>
              <a:buAutoNum type="arabicPeriod"/>
            </a:pPr>
            <a:endParaRPr lang="en-GB" sz="2000" dirty="0">
              <a:latin typeface="Arial" panose="020B0604020202020204" pitchFamily="34" charset="0"/>
              <a:cs typeface="Arial" panose="020B0604020202020204" pitchFamily="34" charset="0"/>
            </a:endParaRPr>
          </a:p>
          <a:p>
            <a:pPr marL="342900" indent="-342900">
              <a:buFont typeface="+mj-lt"/>
              <a:buAutoNum type="arabicPeriod"/>
            </a:pPr>
            <a:r>
              <a:rPr lang="en-GB" sz="2000" dirty="0" smtClean="0">
                <a:latin typeface="Arial" panose="020B0604020202020204" pitchFamily="34" charset="0"/>
                <a:cs typeface="Arial" panose="020B0604020202020204" pitchFamily="34" charset="0"/>
              </a:rPr>
              <a:t>Give the slip of paper to your Head of House.</a:t>
            </a:r>
          </a:p>
          <a:p>
            <a:pPr marL="342900" indent="-342900">
              <a:buFont typeface="+mj-lt"/>
              <a:buAutoNum type="arabicPeriod"/>
            </a:pPr>
            <a:endParaRPr lang="en-GB" sz="2000" dirty="0">
              <a:latin typeface="Arial" panose="020B0604020202020204" pitchFamily="34" charset="0"/>
              <a:cs typeface="Arial" panose="020B0604020202020204" pitchFamily="34" charset="0"/>
            </a:endParaRPr>
          </a:p>
          <a:p>
            <a:pPr marL="342900" indent="-342900">
              <a:buFont typeface="+mj-lt"/>
              <a:buAutoNum type="arabicPeriod"/>
            </a:pPr>
            <a:r>
              <a:rPr lang="en-GB" sz="2000" dirty="0" smtClean="0">
                <a:latin typeface="Arial" panose="020B0604020202020204" pitchFamily="34" charset="0"/>
                <a:cs typeface="Arial" panose="020B0604020202020204" pitchFamily="34" charset="0"/>
              </a:rPr>
              <a:t>Bring your flashcards to the next </a:t>
            </a:r>
            <a:r>
              <a:rPr lang="en-GB" sz="2000" dirty="0" err="1" smtClean="0">
                <a:latin typeface="Arial" panose="020B0604020202020204" pitchFamily="34" charset="0"/>
                <a:cs typeface="Arial" panose="020B0604020202020204" pitchFamily="34" charset="0"/>
              </a:rPr>
              <a:t>HoH</a:t>
            </a:r>
            <a:r>
              <a:rPr lang="en-GB" sz="2000" dirty="0" smtClean="0">
                <a:latin typeface="Arial" panose="020B0604020202020204" pitchFamily="34" charset="0"/>
                <a:cs typeface="Arial" panose="020B0604020202020204" pitchFamily="34" charset="0"/>
              </a:rPr>
              <a:t> revision session.</a:t>
            </a:r>
          </a:p>
        </p:txBody>
      </p:sp>
      <p:pic>
        <p:nvPicPr>
          <p:cNvPr id="2" name="Picture 2" descr="Make a commitment to yourSelf - Your Healthy Hustl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1"/>
            <a:ext cx="8419701" cy="68704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470766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85268" y="584134"/>
            <a:ext cx="11037870" cy="3077766"/>
          </a:xfrm>
          <a:prstGeom prst="rect">
            <a:avLst/>
          </a:prstGeom>
        </p:spPr>
        <p:txBody>
          <a:bodyPr wrap="square">
            <a:spAutoFit/>
          </a:bodyPr>
          <a:lstStyle/>
          <a:p>
            <a:r>
              <a:rPr lang="en-GB" sz="3200" b="1" dirty="0">
                <a:latin typeface="Arial" panose="020B0604020202020204" pitchFamily="34" charset="0"/>
                <a:cs typeface="Arial" panose="020B0604020202020204" pitchFamily="34" charset="0"/>
              </a:rPr>
              <a:t>What are flash cards</a:t>
            </a:r>
            <a:r>
              <a:rPr lang="en-GB" sz="3200" b="1" dirty="0" smtClean="0">
                <a:latin typeface="Arial" panose="020B0604020202020204" pitchFamily="34" charset="0"/>
                <a:cs typeface="Arial" panose="020B0604020202020204" pitchFamily="34" charset="0"/>
              </a:rPr>
              <a:t>?</a:t>
            </a:r>
          </a:p>
          <a:p>
            <a:endParaRPr lang="en-GB" b="1" dirty="0">
              <a:latin typeface="Arial" panose="020B0604020202020204" pitchFamily="34" charset="0"/>
              <a:cs typeface="Arial" panose="020B0604020202020204" pitchFamily="34" charset="0"/>
            </a:endParaRPr>
          </a:p>
          <a:p>
            <a:pPr marL="285750" indent="-285750">
              <a:lnSpc>
                <a:spcPct val="150000"/>
              </a:lnSpc>
              <a:buFont typeface="Arial" panose="020B0604020202020204" pitchFamily="34" charset="0"/>
              <a:buChar char="•"/>
            </a:pPr>
            <a:r>
              <a:rPr lang="en-GB" sz="2400" dirty="0">
                <a:latin typeface="Arial" panose="020B0604020202020204" pitchFamily="34" charset="0"/>
                <a:cs typeface="Arial" panose="020B0604020202020204" pitchFamily="34" charset="0"/>
              </a:rPr>
              <a:t>The key term or question goes on one side of the card whilst the answer or description goes on the back. </a:t>
            </a:r>
            <a:endParaRPr lang="en-GB" sz="2400" dirty="0" smtClean="0">
              <a:latin typeface="Arial" panose="020B0604020202020204" pitchFamily="34" charset="0"/>
              <a:cs typeface="Arial" panose="020B0604020202020204" pitchFamily="34" charset="0"/>
            </a:endParaRPr>
          </a:p>
          <a:p>
            <a:pPr marL="285750" indent="-285750">
              <a:lnSpc>
                <a:spcPct val="150000"/>
              </a:lnSpc>
              <a:buFont typeface="Arial" panose="020B0604020202020204" pitchFamily="34" charset="0"/>
              <a:buChar char="•"/>
            </a:pPr>
            <a:r>
              <a:rPr lang="en-GB" sz="2400" dirty="0" smtClean="0">
                <a:latin typeface="Arial" panose="020B0604020202020204" pitchFamily="34" charset="0"/>
                <a:cs typeface="Arial" panose="020B0604020202020204" pitchFamily="34" charset="0"/>
              </a:rPr>
              <a:t>This </a:t>
            </a:r>
            <a:r>
              <a:rPr lang="en-GB" sz="2400" dirty="0">
                <a:latin typeface="Arial" panose="020B0604020202020204" pitchFamily="34" charset="0"/>
                <a:cs typeface="Arial" panose="020B0604020202020204" pitchFamily="34" charset="0"/>
              </a:rPr>
              <a:t>allows you to both learn and keep a check on how much information you can remember.</a:t>
            </a:r>
            <a:endParaRPr lang="en-GB" sz="2400" b="0" i="0" dirty="0">
              <a:effectLst/>
              <a:latin typeface="Arial" panose="020B0604020202020204" pitchFamily="34" charset="0"/>
              <a:cs typeface="Arial" panose="020B0604020202020204" pitchFamily="34" charset="0"/>
            </a:endParaRPr>
          </a:p>
        </p:txBody>
      </p:sp>
      <p:pic>
        <p:nvPicPr>
          <p:cNvPr id="1026" name="Picture 2" descr="Edexcel Maths formula flashcards | Teaching Resourc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52162" y="3840240"/>
            <a:ext cx="3849563" cy="2725491"/>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4705565" y="4360062"/>
            <a:ext cx="2797276" cy="1685846"/>
          </a:xfrm>
          <a:prstGeom prst="rect">
            <a:avLst/>
          </a:prstGeom>
          <a:noFill/>
        </p:spPr>
        <p:txBody>
          <a:bodyPr wrap="square" rtlCol="0">
            <a:spAutoFit/>
          </a:bodyPr>
          <a:lstStyle/>
          <a:p>
            <a:pPr>
              <a:lnSpc>
                <a:spcPct val="150000"/>
              </a:lnSpc>
            </a:pPr>
            <a:r>
              <a:rPr lang="en-GB" sz="2400" dirty="0" smtClean="0">
                <a:latin typeface="Arial" panose="020B0604020202020204" pitchFamily="34" charset="0"/>
                <a:cs typeface="Arial" panose="020B0604020202020204" pitchFamily="34" charset="0"/>
              </a:rPr>
              <a:t>What would be on the back of each of these cards?</a:t>
            </a: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64857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8911" y="501940"/>
            <a:ext cx="11099515" cy="4708981"/>
          </a:xfrm>
          <a:prstGeom prst="rect">
            <a:avLst/>
          </a:prstGeom>
        </p:spPr>
        <p:txBody>
          <a:bodyPr wrap="square">
            <a:spAutoFit/>
          </a:bodyPr>
          <a:lstStyle/>
          <a:p>
            <a:pPr>
              <a:lnSpc>
                <a:spcPct val="150000"/>
              </a:lnSpc>
            </a:pPr>
            <a:r>
              <a:rPr lang="en-GB" sz="3200" b="1" dirty="0">
                <a:latin typeface="Arial" panose="020B0604020202020204" pitchFamily="34" charset="0"/>
                <a:cs typeface="Arial" panose="020B0604020202020204" pitchFamily="34" charset="0"/>
              </a:rPr>
              <a:t>How to make flash </a:t>
            </a:r>
            <a:r>
              <a:rPr lang="en-GB" sz="3200" b="1" dirty="0" smtClean="0">
                <a:latin typeface="Arial" panose="020B0604020202020204" pitchFamily="34" charset="0"/>
                <a:cs typeface="Arial" panose="020B0604020202020204" pitchFamily="34" charset="0"/>
              </a:rPr>
              <a:t>cards (1/2)</a:t>
            </a:r>
            <a:endParaRPr lang="en-GB" sz="3200" b="1" dirty="0">
              <a:latin typeface="Arial" panose="020B0604020202020204" pitchFamily="34" charset="0"/>
              <a:cs typeface="Arial" panose="020B0604020202020204" pitchFamily="34" charset="0"/>
            </a:endParaRPr>
          </a:p>
          <a:p>
            <a:pPr>
              <a:lnSpc>
                <a:spcPct val="150000"/>
              </a:lnSpc>
            </a:pPr>
            <a:endParaRPr lang="en-GB" sz="2400" dirty="0" smtClean="0">
              <a:latin typeface="Arial" panose="020B0604020202020204" pitchFamily="34" charset="0"/>
              <a:cs typeface="Arial" panose="020B0604020202020204" pitchFamily="34" charset="0"/>
            </a:endParaRPr>
          </a:p>
          <a:p>
            <a:pPr marL="342900" indent="-342900">
              <a:lnSpc>
                <a:spcPct val="150000"/>
              </a:lnSpc>
              <a:buFont typeface="Arial" panose="020B0604020202020204" pitchFamily="34" charset="0"/>
              <a:buChar char="•"/>
            </a:pPr>
            <a:r>
              <a:rPr lang="en-GB" sz="2400" dirty="0" smtClean="0">
                <a:latin typeface="Arial" panose="020B0604020202020204" pitchFamily="34" charset="0"/>
                <a:cs typeface="Arial" panose="020B0604020202020204" pitchFamily="34" charset="0"/>
              </a:rPr>
              <a:t>Buy </a:t>
            </a:r>
            <a:r>
              <a:rPr lang="en-GB" sz="2400" dirty="0">
                <a:latin typeface="Arial" panose="020B0604020202020204" pitchFamily="34" charset="0"/>
                <a:cs typeface="Arial" panose="020B0604020202020204" pitchFamily="34" charset="0"/>
              </a:rPr>
              <a:t>a fresh set of blank flash cards or create your own by cutting up </a:t>
            </a:r>
            <a:r>
              <a:rPr lang="en-GB" sz="2400" dirty="0" smtClean="0">
                <a:latin typeface="Arial" panose="020B0604020202020204" pitchFamily="34" charset="0"/>
                <a:cs typeface="Arial" panose="020B0604020202020204" pitchFamily="34" charset="0"/>
              </a:rPr>
              <a:t>card.</a:t>
            </a:r>
          </a:p>
          <a:p>
            <a:pPr marL="342900" indent="-342900">
              <a:lnSpc>
                <a:spcPct val="150000"/>
              </a:lnSpc>
              <a:buFont typeface="Arial" panose="020B0604020202020204" pitchFamily="34" charset="0"/>
              <a:buChar char="•"/>
            </a:pPr>
            <a:r>
              <a:rPr lang="en-GB" sz="2400" dirty="0">
                <a:latin typeface="Arial" panose="020B0604020202020204" pitchFamily="34" charset="0"/>
                <a:cs typeface="Arial" panose="020B0604020202020204" pitchFamily="34" charset="0"/>
              </a:rPr>
              <a:t>Write a list of what you want to use on your </a:t>
            </a:r>
            <a:r>
              <a:rPr lang="en-GB" sz="2400" dirty="0" smtClean="0">
                <a:latin typeface="Arial" panose="020B0604020202020204" pitchFamily="34" charset="0"/>
                <a:cs typeface="Arial" panose="020B0604020202020204" pitchFamily="34" charset="0"/>
              </a:rPr>
              <a:t>cards</a:t>
            </a:r>
            <a:r>
              <a:rPr lang="en-GB" sz="2400" b="1" dirty="0" smtClean="0">
                <a:latin typeface="Arial" panose="020B0604020202020204" pitchFamily="34" charset="0"/>
                <a:cs typeface="Arial" panose="020B0604020202020204" pitchFamily="34" charset="0"/>
              </a:rPr>
              <a:t>.</a:t>
            </a:r>
            <a:endParaRPr lang="en-GB" sz="2400" dirty="0">
              <a:latin typeface="Arial" panose="020B0604020202020204" pitchFamily="34" charset="0"/>
              <a:cs typeface="Arial" panose="020B0604020202020204" pitchFamily="34" charset="0"/>
            </a:endParaRPr>
          </a:p>
          <a:p>
            <a:pPr marL="342900" indent="-342900">
              <a:lnSpc>
                <a:spcPct val="150000"/>
              </a:lnSpc>
              <a:buFont typeface="Arial" panose="020B0604020202020204" pitchFamily="34" charset="0"/>
              <a:buChar char="•"/>
            </a:pPr>
            <a:r>
              <a:rPr lang="en-GB" sz="2400" dirty="0" smtClean="0">
                <a:latin typeface="Arial" panose="020B0604020202020204" pitchFamily="34" charset="0"/>
                <a:cs typeface="Arial" panose="020B0604020202020204" pitchFamily="34" charset="0"/>
              </a:rPr>
              <a:t>Go </a:t>
            </a:r>
            <a:r>
              <a:rPr lang="en-GB" sz="2400" dirty="0">
                <a:latin typeface="Arial" panose="020B0604020202020204" pitchFamily="34" charset="0"/>
                <a:cs typeface="Arial" panose="020B0604020202020204" pitchFamily="34" charset="0"/>
              </a:rPr>
              <a:t>through your class notes and write down every fact that you plan to use on your flashcards in the most concise language possible. Include information such as dates of important events, names of important figures and what they accomplished, and names and brief definitions of </a:t>
            </a:r>
            <a:r>
              <a:rPr lang="en-GB" sz="2400" dirty="0" smtClean="0">
                <a:latin typeface="Arial" panose="020B0604020202020204" pitchFamily="34" charset="0"/>
                <a:cs typeface="Arial" panose="020B0604020202020204" pitchFamily="34" charset="0"/>
              </a:rPr>
              <a:t>important theories.</a:t>
            </a: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836293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8911" y="501940"/>
            <a:ext cx="11099515" cy="4708981"/>
          </a:xfrm>
          <a:prstGeom prst="rect">
            <a:avLst/>
          </a:prstGeom>
        </p:spPr>
        <p:txBody>
          <a:bodyPr wrap="square">
            <a:spAutoFit/>
          </a:bodyPr>
          <a:lstStyle/>
          <a:p>
            <a:pPr>
              <a:lnSpc>
                <a:spcPct val="150000"/>
              </a:lnSpc>
            </a:pPr>
            <a:r>
              <a:rPr lang="en-GB" sz="3200" b="1" dirty="0">
                <a:latin typeface="Arial" panose="020B0604020202020204" pitchFamily="34" charset="0"/>
                <a:cs typeface="Arial" panose="020B0604020202020204" pitchFamily="34" charset="0"/>
              </a:rPr>
              <a:t>How to make flash </a:t>
            </a:r>
            <a:r>
              <a:rPr lang="en-GB" sz="3200" b="1" dirty="0" smtClean="0">
                <a:latin typeface="Arial" panose="020B0604020202020204" pitchFamily="34" charset="0"/>
                <a:cs typeface="Arial" panose="020B0604020202020204" pitchFamily="34" charset="0"/>
              </a:rPr>
              <a:t>cards (2/2)</a:t>
            </a:r>
            <a:endParaRPr lang="en-GB" sz="3200" b="1" dirty="0">
              <a:latin typeface="Arial" panose="020B0604020202020204" pitchFamily="34" charset="0"/>
              <a:cs typeface="Arial" panose="020B0604020202020204" pitchFamily="34" charset="0"/>
            </a:endParaRPr>
          </a:p>
          <a:p>
            <a:pPr>
              <a:lnSpc>
                <a:spcPct val="150000"/>
              </a:lnSpc>
            </a:pPr>
            <a:endParaRPr lang="en-GB" sz="2400" dirty="0" smtClean="0">
              <a:latin typeface="Arial" panose="020B0604020202020204" pitchFamily="34" charset="0"/>
              <a:cs typeface="Arial" panose="020B0604020202020204" pitchFamily="34" charset="0"/>
            </a:endParaRPr>
          </a:p>
          <a:p>
            <a:pPr marL="342900" indent="-342900">
              <a:lnSpc>
                <a:spcPct val="150000"/>
              </a:lnSpc>
              <a:buFont typeface="Arial" panose="020B0604020202020204" pitchFamily="34" charset="0"/>
              <a:buChar char="•"/>
            </a:pPr>
            <a:r>
              <a:rPr lang="en-GB" sz="2400" dirty="0" smtClean="0">
                <a:latin typeface="Arial" panose="020B0604020202020204" pitchFamily="34" charset="0"/>
                <a:cs typeface="Arial" panose="020B0604020202020204" pitchFamily="34" charset="0"/>
              </a:rPr>
              <a:t>On one </a:t>
            </a:r>
            <a:r>
              <a:rPr lang="en-GB" sz="2400" dirty="0">
                <a:latin typeface="Arial" panose="020B0604020202020204" pitchFamily="34" charset="0"/>
                <a:cs typeface="Arial" panose="020B0604020202020204" pitchFamily="34" charset="0"/>
              </a:rPr>
              <a:t>side of the card write a key term or question and on the other side write the definition for that key term, or an answer to the question. Stick to one idea or concept per flash card.</a:t>
            </a:r>
          </a:p>
          <a:p>
            <a:pPr marL="342900" indent="-342900">
              <a:lnSpc>
                <a:spcPct val="150000"/>
              </a:lnSpc>
              <a:buFont typeface="Arial" panose="020B0604020202020204" pitchFamily="34" charset="0"/>
              <a:buChar char="•"/>
            </a:pPr>
            <a:r>
              <a:rPr lang="en-GB" sz="2400" dirty="0">
                <a:latin typeface="Arial" panose="020B0604020202020204" pitchFamily="34" charset="0"/>
                <a:cs typeface="Arial" panose="020B0604020202020204" pitchFamily="34" charset="0"/>
              </a:rPr>
              <a:t>Don’t fill the card with a long complex answer. Keep them as simple as possible. You should split bigger answers into smaller sets of questions if necessary. Don’t worry if this means using more cards.</a:t>
            </a:r>
          </a:p>
        </p:txBody>
      </p:sp>
    </p:spTree>
    <p:extLst>
      <p:ext uri="{BB962C8B-B14F-4D97-AF65-F5344CB8AC3E}">
        <p14:creationId xmlns:p14="http://schemas.microsoft.com/office/powerpoint/2010/main" val="7918344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1" y="635647"/>
            <a:ext cx="8280400" cy="5124480"/>
          </a:xfrm>
          <a:prstGeom prst="rect">
            <a:avLst/>
          </a:prstGeom>
        </p:spPr>
        <p:txBody>
          <a:bodyPr wrap="square">
            <a:spAutoFit/>
          </a:bodyPr>
          <a:lstStyle/>
          <a:p>
            <a:pPr>
              <a:lnSpc>
                <a:spcPct val="150000"/>
              </a:lnSpc>
            </a:pPr>
            <a:r>
              <a:rPr lang="en-GB" sz="3200" b="1" dirty="0">
                <a:latin typeface="Arial" panose="020B0604020202020204" pitchFamily="34" charset="0"/>
                <a:cs typeface="Arial" panose="020B0604020202020204" pitchFamily="34" charset="0"/>
              </a:rPr>
              <a:t>How to use flash </a:t>
            </a:r>
            <a:r>
              <a:rPr lang="en-GB" sz="3200" b="1" dirty="0" smtClean="0">
                <a:latin typeface="Arial" panose="020B0604020202020204" pitchFamily="34" charset="0"/>
                <a:cs typeface="Arial" panose="020B0604020202020204" pitchFamily="34" charset="0"/>
              </a:rPr>
              <a:t>cards</a:t>
            </a:r>
          </a:p>
          <a:p>
            <a:pPr>
              <a:lnSpc>
                <a:spcPct val="150000"/>
              </a:lnSpc>
            </a:pPr>
            <a:endParaRPr lang="en-GB" b="1" dirty="0">
              <a:latin typeface="Arial" panose="020B0604020202020204" pitchFamily="34" charset="0"/>
              <a:cs typeface="Arial" panose="020B0604020202020204" pitchFamily="34" charset="0"/>
            </a:endParaRPr>
          </a:p>
          <a:p>
            <a:pPr marL="342900" indent="-342900" fontAlgn="base">
              <a:lnSpc>
                <a:spcPct val="150000"/>
              </a:lnSpc>
              <a:buFont typeface="Arial" panose="020B0604020202020204" pitchFamily="34" charset="0"/>
              <a:buChar char="•"/>
            </a:pPr>
            <a:r>
              <a:rPr lang="en-GB" sz="2400" dirty="0">
                <a:latin typeface="Arial" panose="020B0604020202020204" pitchFamily="34" charset="0"/>
                <a:cs typeface="Arial" panose="020B0604020202020204" pitchFamily="34" charset="0"/>
              </a:rPr>
              <a:t>Read the question or key term from the front of the card.</a:t>
            </a:r>
          </a:p>
          <a:p>
            <a:pPr marL="342900" indent="-342900" fontAlgn="base">
              <a:lnSpc>
                <a:spcPct val="150000"/>
              </a:lnSpc>
              <a:buFont typeface="Arial" panose="020B0604020202020204" pitchFamily="34" charset="0"/>
              <a:buChar char="•"/>
            </a:pPr>
            <a:r>
              <a:rPr lang="en-GB" sz="2400" dirty="0">
                <a:latin typeface="Arial" panose="020B0604020202020204" pitchFamily="34" charset="0"/>
                <a:cs typeface="Arial" panose="020B0604020202020204" pitchFamily="34" charset="0"/>
              </a:rPr>
              <a:t>Try to remember the definition or answer without looking.</a:t>
            </a:r>
          </a:p>
          <a:p>
            <a:pPr marL="342900" indent="-342900" fontAlgn="base">
              <a:lnSpc>
                <a:spcPct val="150000"/>
              </a:lnSpc>
              <a:buFont typeface="Arial" panose="020B0604020202020204" pitchFamily="34" charset="0"/>
              <a:buChar char="•"/>
            </a:pPr>
            <a:r>
              <a:rPr lang="en-GB" sz="2400" dirty="0">
                <a:latin typeface="Arial" panose="020B0604020202020204" pitchFamily="34" charset="0"/>
                <a:cs typeface="Arial" panose="020B0604020202020204" pitchFamily="34" charset="0"/>
              </a:rPr>
              <a:t>Check your answer by looking at the back of the card.</a:t>
            </a:r>
          </a:p>
          <a:p>
            <a:pPr marL="342900" indent="-342900">
              <a:lnSpc>
                <a:spcPct val="150000"/>
              </a:lnSpc>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a:p>
            <a:pPr marL="342900" indent="-342900">
              <a:lnSpc>
                <a:spcPct val="150000"/>
              </a:lnSpc>
              <a:buFont typeface="Arial" panose="020B0604020202020204" pitchFamily="34" charset="0"/>
              <a:buChar char="•"/>
            </a:pPr>
            <a:r>
              <a:rPr lang="en-GB" sz="2400" dirty="0" smtClean="0">
                <a:latin typeface="Arial" panose="020B0604020202020204" pitchFamily="34" charset="0"/>
                <a:cs typeface="Arial" panose="020B0604020202020204" pitchFamily="34" charset="0"/>
              </a:rPr>
              <a:t>Don’t </a:t>
            </a:r>
            <a:r>
              <a:rPr lang="en-GB" sz="2400" dirty="0">
                <a:latin typeface="Arial" panose="020B0604020202020204" pitchFamily="34" charset="0"/>
                <a:cs typeface="Arial" panose="020B0604020202020204" pitchFamily="34" charset="0"/>
              </a:rPr>
              <a:t>spend hours wading through flash </a:t>
            </a:r>
            <a:r>
              <a:rPr lang="en-GB" sz="2400" dirty="0" smtClean="0">
                <a:latin typeface="Arial" panose="020B0604020202020204" pitchFamily="34" charset="0"/>
                <a:cs typeface="Arial" panose="020B0604020202020204" pitchFamily="34" charset="0"/>
              </a:rPr>
              <a:t>cards!</a:t>
            </a:r>
          </a:p>
          <a:p>
            <a:pPr marL="342900" indent="-342900">
              <a:lnSpc>
                <a:spcPct val="150000"/>
              </a:lnSpc>
              <a:buFont typeface="Arial" panose="020B0604020202020204" pitchFamily="34" charset="0"/>
              <a:buChar char="•"/>
            </a:pPr>
            <a:r>
              <a:rPr lang="en-GB" sz="2400" dirty="0" smtClean="0">
                <a:latin typeface="Arial" panose="020B0604020202020204" pitchFamily="34" charset="0"/>
                <a:cs typeface="Arial" panose="020B0604020202020204" pitchFamily="34" charset="0"/>
              </a:rPr>
              <a:t>Review them </a:t>
            </a:r>
            <a:r>
              <a:rPr lang="en-GB" sz="2400" dirty="0">
                <a:latin typeface="Arial" panose="020B0604020202020204" pitchFamily="34" charset="0"/>
                <a:cs typeface="Arial" panose="020B0604020202020204" pitchFamily="34" charset="0"/>
              </a:rPr>
              <a:t>for only a small amount of time, but repeat this often within your revision timetable</a:t>
            </a:r>
            <a:r>
              <a:rPr lang="en-GB" sz="2400" dirty="0" smtClean="0">
                <a:latin typeface="Arial" panose="020B0604020202020204" pitchFamily="34" charset="0"/>
                <a:cs typeface="Arial" panose="020B0604020202020204" pitchFamily="34" charset="0"/>
              </a:rPr>
              <a:t>.</a:t>
            </a:r>
            <a:endParaRPr lang="en-GB" sz="2400" dirty="0">
              <a:latin typeface="Arial" panose="020B0604020202020204" pitchFamily="34" charset="0"/>
              <a:cs typeface="Arial" panose="020B0604020202020204" pitchFamily="34" charset="0"/>
            </a:endParaRPr>
          </a:p>
        </p:txBody>
      </p:sp>
      <p:pic>
        <p:nvPicPr>
          <p:cNvPr id="6148" name="Picture 4" descr="https://services-media.propertylogic.net/blog/1497281122/how-to-become-a-bookie-agen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74100" y="0"/>
            <a:ext cx="35179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58948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5349" y="399199"/>
            <a:ext cx="11469384" cy="5816977"/>
          </a:xfrm>
          <a:prstGeom prst="rect">
            <a:avLst/>
          </a:prstGeom>
        </p:spPr>
        <p:txBody>
          <a:bodyPr wrap="square">
            <a:spAutoFit/>
          </a:bodyPr>
          <a:lstStyle/>
          <a:p>
            <a:pPr>
              <a:lnSpc>
                <a:spcPct val="150000"/>
              </a:lnSpc>
            </a:pPr>
            <a:r>
              <a:rPr lang="en-GB" sz="3200" b="1" dirty="0">
                <a:latin typeface="Arial" panose="020B0604020202020204" pitchFamily="34" charset="0"/>
                <a:cs typeface="Arial" panose="020B0604020202020204" pitchFamily="34" charset="0"/>
              </a:rPr>
              <a:t>Using the </a:t>
            </a:r>
            <a:r>
              <a:rPr lang="en-GB" sz="3200" b="1" dirty="0" err="1">
                <a:latin typeface="Arial" panose="020B0604020202020204" pitchFamily="34" charset="0"/>
                <a:cs typeface="Arial" panose="020B0604020202020204" pitchFamily="34" charset="0"/>
              </a:rPr>
              <a:t>Leitner</a:t>
            </a:r>
            <a:r>
              <a:rPr lang="en-GB" sz="3200" b="1" dirty="0">
                <a:latin typeface="Arial" panose="020B0604020202020204" pitchFamily="34" charset="0"/>
                <a:cs typeface="Arial" panose="020B0604020202020204" pitchFamily="34" charset="0"/>
              </a:rPr>
              <a:t> method to test </a:t>
            </a:r>
            <a:r>
              <a:rPr lang="en-GB" sz="3200" b="1" dirty="0" smtClean="0">
                <a:latin typeface="Arial" panose="020B0604020202020204" pitchFamily="34" charset="0"/>
                <a:cs typeface="Arial" panose="020B0604020202020204" pitchFamily="34" charset="0"/>
              </a:rPr>
              <a:t>yourself – easy version</a:t>
            </a:r>
            <a:endParaRPr lang="en-GB" sz="3200" dirty="0" smtClean="0">
              <a:latin typeface="Arial" panose="020B0604020202020204" pitchFamily="34" charset="0"/>
              <a:cs typeface="Arial" panose="020B0604020202020204" pitchFamily="34" charset="0"/>
            </a:endParaRPr>
          </a:p>
          <a:p>
            <a:pPr>
              <a:lnSpc>
                <a:spcPct val="150000"/>
              </a:lnSpc>
            </a:pPr>
            <a:endParaRPr lang="en-GB" sz="2400" dirty="0" smtClean="0">
              <a:latin typeface="Arial" panose="020B0604020202020204" pitchFamily="34" charset="0"/>
              <a:cs typeface="Arial" panose="020B0604020202020204" pitchFamily="34" charset="0"/>
            </a:endParaRPr>
          </a:p>
          <a:p>
            <a:pPr>
              <a:lnSpc>
                <a:spcPct val="150000"/>
              </a:lnSpc>
            </a:pPr>
            <a:r>
              <a:rPr lang="en-GB" sz="2400" dirty="0" smtClean="0">
                <a:latin typeface="Arial" panose="020B0604020202020204" pitchFamily="34" charset="0"/>
                <a:cs typeface="Arial" panose="020B0604020202020204" pitchFamily="34" charset="0"/>
              </a:rPr>
              <a:t>As </a:t>
            </a:r>
            <a:r>
              <a:rPr lang="en-GB" sz="2400" dirty="0">
                <a:latin typeface="Arial" panose="020B0604020202020204" pitchFamily="34" charset="0"/>
                <a:cs typeface="Arial" panose="020B0604020202020204" pitchFamily="34" charset="0"/>
              </a:rPr>
              <a:t>you work through your flash cards, separate them into different piles</a:t>
            </a:r>
            <a:r>
              <a:rPr lang="en-GB" sz="2400" dirty="0" smtClean="0">
                <a:latin typeface="Arial" panose="020B0604020202020204" pitchFamily="34" charset="0"/>
                <a:cs typeface="Arial" panose="020B0604020202020204" pitchFamily="34" charset="0"/>
              </a:rPr>
              <a:t>:</a:t>
            </a:r>
          </a:p>
          <a:p>
            <a:endParaRPr lang="en-GB" sz="2400" dirty="0">
              <a:latin typeface="Arial" panose="020B0604020202020204" pitchFamily="34" charset="0"/>
              <a:cs typeface="Arial" panose="020B0604020202020204" pitchFamily="34" charset="0"/>
            </a:endParaRPr>
          </a:p>
          <a:p>
            <a:pPr marL="800100" lvl="1" indent="-342900" fontAlgn="base">
              <a:lnSpc>
                <a:spcPct val="150000"/>
              </a:lnSpc>
              <a:buFont typeface="Arial" panose="020B0604020202020204" pitchFamily="34" charset="0"/>
              <a:buChar char="•"/>
            </a:pPr>
            <a:r>
              <a:rPr lang="en-GB" sz="2400" dirty="0">
                <a:latin typeface="Arial" panose="020B0604020202020204" pitchFamily="34" charset="0"/>
                <a:cs typeface="Arial" panose="020B0604020202020204" pitchFamily="34" charset="0"/>
              </a:rPr>
              <a:t>I know this</a:t>
            </a:r>
          </a:p>
          <a:p>
            <a:pPr marL="800100" lvl="1" indent="-342900" fontAlgn="base">
              <a:lnSpc>
                <a:spcPct val="150000"/>
              </a:lnSpc>
              <a:buFont typeface="Arial" panose="020B0604020202020204" pitchFamily="34" charset="0"/>
              <a:buChar char="•"/>
            </a:pPr>
            <a:r>
              <a:rPr lang="en-GB" sz="2400" dirty="0">
                <a:latin typeface="Arial" panose="020B0604020202020204" pitchFamily="34" charset="0"/>
                <a:cs typeface="Arial" panose="020B0604020202020204" pitchFamily="34" charset="0"/>
              </a:rPr>
              <a:t>I’m not sure about this</a:t>
            </a:r>
          </a:p>
          <a:p>
            <a:pPr marL="800100" lvl="1" indent="-342900" fontAlgn="base">
              <a:lnSpc>
                <a:spcPct val="150000"/>
              </a:lnSpc>
              <a:buFont typeface="Arial" panose="020B0604020202020204" pitchFamily="34" charset="0"/>
              <a:buChar char="•"/>
            </a:pPr>
            <a:r>
              <a:rPr lang="en-GB" sz="2400" dirty="0">
                <a:latin typeface="Arial" panose="020B0604020202020204" pitchFamily="34" charset="0"/>
                <a:cs typeface="Arial" panose="020B0604020202020204" pitchFamily="34" charset="0"/>
              </a:rPr>
              <a:t>I don’t know this at all</a:t>
            </a:r>
          </a:p>
          <a:p>
            <a:r>
              <a:rPr lang="en-GB" sz="2400" dirty="0">
                <a:latin typeface="Arial" panose="020B0604020202020204" pitchFamily="34" charset="0"/>
                <a:cs typeface="Arial" panose="020B0604020202020204" pitchFamily="34" charset="0"/>
              </a:rPr>
              <a:t/>
            </a:r>
            <a:br>
              <a:rPr lang="en-GB" sz="2400" dirty="0">
                <a:latin typeface="Arial" panose="020B0604020202020204" pitchFamily="34" charset="0"/>
                <a:cs typeface="Arial" panose="020B0604020202020204" pitchFamily="34" charset="0"/>
              </a:rPr>
            </a:br>
            <a:r>
              <a:rPr lang="en-GB" sz="2400" dirty="0" smtClean="0">
                <a:latin typeface="Arial" panose="020B0604020202020204" pitchFamily="34" charset="0"/>
                <a:cs typeface="Arial" panose="020B0604020202020204" pitchFamily="34" charset="0"/>
              </a:rPr>
              <a:t>Prioritise </a:t>
            </a:r>
            <a:r>
              <a:rPr lang="en-GB" sz="2400" dirty="0">
                <a:latin typeface="Arial" panose="020B0604020202020204" pitchFamily="34" charset="0"/>
                <a:cs typeface="Arial" panose="020B0604020202020204" pitchFamily="34" charset="0"/>
              </a:rPr>
              <a:t>the cards you can’t remember and revisit these the most often.</a:t>
            </a:r>
          </a:p>
          <a:p>
            <a:pPr>
              <a:lnSpc>
                <a:spcPct val="150000"/>
              </a:lnSpc>
            </a:pPr>
            <a:r>
              <a:rPr lang="en-GB" sz="2400" dirty="0">
                <a:latin typeface="Arial" panose="020B0604020202020204" pitchFamily="34" charset="0"/>
                <a:cs typeface="Arial" panose="020B0604020202020204" pitchFamily="34" charset="0"/>
              </a:rPr>
              <a:t>Make sure you revisit every card at some point, even those you are confident about, in order to keep the information fresh in your mind.</a:t>
            </a:r>
          </a:p>
        </p:txBody>
      </p:sp>
    </p:spTree>
    <p:extLst>
      <p:ext uri="{BB962C8B-B14F-4D97-AF65-F5344CB8AC3E}">
        <p14:creationId xmlns:p14="http://schemas.microsoft.com/office/powerpoint/2010/main" val="15031100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s://i0.wp.com/www.trythisteaching.com/wp-content/uploads/2023/01/The-Leitner-System.jpeg?fit=1024%2C794&amp;ssl=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96647" y="337804"/>
            <a:ext cx="7880278" cy="6110294"/>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177230" y="337804"/>
            <a:ext cx="3583112" cy="3046988"/>
          </a:xfrm>
          <a:prstGeom prst="rect">
            <a:avLst/>
          </a:prstGeom>
        </p:spPr>
        <p:txBody>
          <a:bodyPr wrap="square">
            <a:spAutoFit/>
          </a:bodyPr>
          <a:lstStyle/>
          <a:p>
            <a:pPr>
              <a:lnSpc>
                <a:spcPct val="150000"/>
              </a:lnSpc>
            </a:pPr>
            <a:r>
              <a:rPr lang="en-GB" sz="3200" b="1" dirty="0">
                <a:latin typeface="Arial" panose="020B0604020202020204" pitchFamily="34" charset="0"/>
                <a:cs typeface="Arial" panose="020B0604020202020204" pitchFamily="34" charset="0"/>
              </a:rPr>
              <a:t>Using the </a:t>
            </a:r>
            <a:r>
              <a:rPr lang="en-GB" sz="3200" b="1" dirty="0" err="1">
                <a:latin typeface="Arial" panose="020B0604020202020204" pitchFamily="34" charset="0"/>
                <a:cs typeface="Arial" panose="020B0604020202020204" pitchFamily="34" charset="0"/>
              </a:rPr>
              <a:t>Leitner</a:t>
            </a:r>
            <a:r>
              <a:rPr lang="en-GB" sz="3200" b="1" dirty="0">
                <a:latin typeface="Arial" panose="020B0604020202020204" pitchFamily="34" charset="0"/>
                <a:cs typeface="Arial" panose="020B0604020202020204" pitchFamily="34" charset="0"/>
              </a:rPr>
              <a:t> method to test yourself – </a:t>
            </a:r>
            <a:r>
              <a:rPr lang="en-GB" sz="3200" b="1" dirty="0" smtClean="0">
                <a:latin typeface="Arial" panose="020B0604020202020204" pitchFamily="34" charset="0"/>
                <a:cs typeface="Arial" panose="020B0604020202020204" pitchFamily="34" charset="0"/>
              </a:rPr>
              <a:t>harder version</a:t>
            </a:r>
            <a:endParaRPr lang="en-GB"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383578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7813" y="563585"/>
            <a:ext cx="11243355" cy="5016758"/>
          </a:xfrm>
          <a:prstGeom prst="rect">
            <a:avLst/>
          </a:prstGeom>
        </p:spPr>
        <p:txBody>
          <a:bodyPr wrap="square">
            <a:spAutoFit/>
          </a:bodyPr>
          <a:lstStyle/>
          <a:p>
            <a:r>
              <a:rPr lang="en-GB" sz="3200" b="1" dirty="0">
                <a:latin typeface="Arial" panose="020B0604020202020204" pitchFamily="34" charset="0"/>
                <a:cs typeface="Arial" panose="020B0604020202020204" pitchFamily="34" charset="0"/>
              </a:rPr>
              <a:t>Why should I use flash cards?</a:t>
            </a:r>
          </a:p>
          <a:p>
            <a:pPr fontAlgn="base">
              <a:lnSpc>
                <a:spcPct val="150000"/>
              </a:lnSpc>
            </a:pPr>
            <a:endParaRPr lang="en-GB" sz="2400" dirty="0" smtClean="0">
              <a:latin typeface="Arial" panose="020B0604020202020204" pitchFamily="34" charset="0"/>
              <a:cs typeface="Arial" panose="020B0604020202020204" pitchFamily="34" charset="0"/>
            </a:endParaRPr>
          </a:p>
          <a:p>
            <a:pPr fontAlgn="base">
              <a:lnSpc>
                <a:spcPct val="150000"/>
              </a:lnSpc>
            </a:pPr>
            <a:endParaRPr lang="en-GB" sz="2400" dirty="0">
              <a:latin typeface="Arial" panose="020B0604020202020204" pitchFamily="34" charset="0"/>
              <a:cs typeface="Arial" panose="020B0604020202020204" pitchFamily="34" charset="0"/>
            </a:endParaRPr>
          </a:p>
          <a:p>
            <a:pPr fontAlgn="base">
              <a:lnSpc>
                <a:spcPct val="150000"/>
              </a:lnSpc>
            </a:pPr>
            <a:endParaRPr lang="en-GB" sz="2400" dirty="0" smtClean="0">
              <a:latin typeface="Arial" panose="020B0604020202020204" pitchFamily="34" charset="0"/>
              <a:cs typeface="Arial" panose="020B0604020202020204" pitchFamily="34" charset="0"/>
            </a:endParaRPr>
          </a:p>
          <a:p>
            <a:pPr fontAlgn="base">
              <a:lnSpc>
                <a:spcPct val="150000"/>
              </a:lnSpc>
            </a:pPr>
            <a:endParaRPr lang="en-GB" sz="2400" dirty="0" smtClean="0">
              <a:latin typeface="Arial" panose="020B0604020202020204" pitchFamily="34" charset="0"/>
              <a:cs typeface="Arial" panose="020B0604020202020204" pitchFamily="34" charset="0"/>
            </a:endParaRPr>
          </a:p>
          <a:p>
            <a:pPr marL="342900" indent="-342900" fontAlgn="base">
              <a:lnSpc>
                <a:spcPct val="150000"/>
              </a:lnSpc>
              <a:buFont typeface="Arial" panose="020B0604020202020204" pitchFamily="34" charset="0"/>
              <a:buChar char="•"/>
            </a:pPr>
            <a:r>
              <a:rPr lang="en-GB" sz="2400" dirty="0" smtClean="0">
                <a:latin typeface="Arial" panose="020B0604020202020204" pitchFamily="34" charset="0"/>
                <a:cs typeface="Arial" panose="020B0604020202020204" pitchFamily="34" charset="0"/>
              </a:rPr>
              <a:t>Flash </a:t>
            </a:r>
            <a:r>
              <a:rPr lang="en-GB" sz="2400" dirty="0">
                <a:latin typeface="Arial" panose="020B0604020202020204" pitchFamily="34" charset="0"/>
                <a:cs typeface="Arial" panose="020B0604020202020204" pitchFamily="34" charset="0"/>
              </a:rPr>
              <a:t>cards are </a:t>
            </a:r>
            <a:r>
              <a:rPr lang="en-GB" sz="2400" dirty="0" smtClean="0">
                <a:latin typeface="Arial" panose="020B0604020202020204" pitchFamily="34" charset="0"/>
                <a:cs typeface="Arial" panose="020B0604020202020204" pitchFamily="34" charset="0"/>
              </a:rPr>
              <a:t>a </a:t>
            </a:r>
            <a:r>
              <a:rPr lang="en-GB" sz="2400" dirty="0">
                <a:latin typeface="Arial" panose="020B0604020202020204" pitchFamily="34" charset="0"/>
                <a:cs typeface="Arial" panose="020B0604020202020204" pitchFamily="34" charset="0"/>
              </a:rPr>
              <a:t>quick way to check what you know.</a:t>
            </a:r>
          </a:p>
          <a:p>
            <a:pPr marL="342900" indent="-342900" fontAlgn="base">
              <a:lnSpc>
                <a:spcPct val="150000"/>
              </a:lnSpc>
              <a:buFont typeface="Arial" panose="020B0604020202020204" pitchFamily="34" charset="0"/>
              <a:buChar char="•"/>
            </a:pPr>
            <a:r>
              <a:rPr lang="en-GB" sz="2400" dirty="0">
                <a:latin typeface="Arial" panose="020B0604020202020204" pitchFamily="34" charset="0"/>
                <a:cs typeface="Arial" panose="020B0604020202020204" pitchFamily="34" charset="0"/>
              </a:rPr>
              <a:t>Flash cards are a great tool to revise vocabulary, keywords and </a:t>
            </a:r>
            <a:r>
              <a:rPr lang="en-GB" sz="2400" dirty="0" smtClean="0">
                <a:latin typeface="Arial" panose="020B0604020202020204" pitchFamily="34" charset="0"/>
                <a:cs typeface="Arial" panose="020B0604020202020204" pitchFamily="34" charset="0"/>
              </a:rPr>
              <a:t>facts.</a:t>
            </a:r>
            <a:endParaRPr lang="en-GB" sz="2400" dirty="0">
              <a:latin typeface="Arial" panose="020B0604020202020204" pitchFamily="34" charset="0"/>
              <a:cs typeface="Arial" panose="020B0604020202020204" pitchFamily="34" charset="0"/>
            </a:endParaRPr>
          </a:p>
          <a:p>
            <a:pPr marL="342900" indent="-342900" fontAlgn="base">
              <a:lnSpc>
                <a:spcPct val="150000"/>
              </a:lnSpc>
              <a:buFont typeface="Arial" panose="020B0604020202020204" pitchFamily="34" charset="0"/>
              <a:buChar char="•"/>
            </a:pPr>
            <a:r>
              <a:rPr lang="en-GB" sz="2400" dirty="0">
                <a:latin typeface="Arial" panose="020B0604020202020204" pitchFamily="34" charset="0"/>
                <a:cs typeface="Arial" panose="020B0604020202020204" pitchFamily="34" charset="0"/>
              </a:rPr>
              <a:t>Using the </a:t>
            </a:r>
            <a:r>
              <a:rPr lang="en-GB" sz="2400" dirty="0" err="1">
                <a:latin typeface="Arial" panose="020B0604020202020204" pitchFamily="34" charset="0"/>
                <a:cs typeface="Arial" panose="020B0604020202020204" pitchFamily="34" charset="0"/>
              </a:rPr>
              <a:t>Leitner</a:t>
            </a:r>
            <a:r>
              <a:rPr lang="en-GB" sz="2400" dirty="0">
                <a:latin typeface="Arial" panose="020B0604020202020204" pitchFamily="34" charset="0"/>
                <a:cs typeface="Arial" panose="020B0604020202020204" pitchFamily="34" charset="0"/>
              </a:rPr>
              <a:t> method helps you to prioritise remembering things you are not yet confident about.</a:t>
            </a:r>
          </a:p>
        </p:txBody>
      </p:sp>
      <p:pic>
        <p:nvPicPr>
          <p:cNvPr id="4098" name="Picture 2" descr="Tell Me Why: There are so many knots and who invented them? How did we know  they would be so useful? | Newstal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41933" y="-87329"/>
            <a:ext cx="3452116" cy="34521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77609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7814" y="563585"/>
            <a:ext cx="6311759" cy="2246769"/>
          </a:xfrm>
          <a:prstGeom prst="rect">
            <a:avLst/>
          </a:prstGeom>
        </p:spPr>
        <p:txBody>
          <a:bodyPr wrap="square">
            <a:spAutoFit/>
          </a:bodyPr>
          <a:lstStyle/>
          <a:p>
            <a:r>
              <a:rPr lang="en-GB" sz="3200" b="1" dirty="0" smtClean="0">
                <a:latin typeface="Arial" panose="020B0604020202020204" pitchFamily="34" charset="0"/>
                <a:cs typeface="Arial" panose="020B0604020202020204" pitchFamily="34" charset="0"/>
              </a:rPr>
              <a:t>Testing vocabulary with Quizlet</a:t>
            </a:r>
            <a:endParaRPr lang="en-GB" sz="3200" b="1" dirty="0">
              <a:latin typeface="Arial" panose="020B0604020202020204" pitchFamily="34" charset="0"/>
              <a:cs typeface="Arial" panose="020B0604020202020204" pitchFamily="34" charset="0"/>
            </a:endParaRPr>
          </a:p>
          <a:p>
            <a:pPr fontAlgn="base">
              <a:lnSpc>
                <a:spcPct val="150000"/>
              </a:lnSpc>
            </a:pPr>
            <a:endParaRPr lang="en-GB" sz="2400" dirty="0" smtClean="0">
              <a:latin typeface="Arial" panose="020B0604020202020204" pitchFamily="34" charset="0"/>
              <a:cs typeface="Arial" panose="020B0604020202020204" pitchFamily="34" charset="0"/>
            </a:endParaRPr>
          </a:p>
          <a:p>
            <a:pPr marL="342900" indent="-342900" fontAlgn="base">
              <a:lnSpc>
                <a:spcPct val="150000"/>
              </a:lnSpc>
              <a:buFont typeface="Arial" panose="020B0604020202020204" pitchFamily="34" charset="0"/>
              <a:buChar char="•"/>
            </a:pPr>
            <a:r>
              <a:rPr lang="en-GB" sz="2400" dirty="0" smtClean="0">
                <a:latin typeface="Arial" panose="020B0604020202020204" pitchFamily="34" charset="0"/>
                <a:cs typeface="Arial" panose="020B0604020202020204" pitchFamily="34" charset="0"/>
              </a:rPr>
              <a:t>Teachers have tagged their Quizlet sets #</a:t>
            </a:r>
            <a:r>
              <a:rPr lang="en-GB" sz="2400" dirty="0" err="1" smtClean="0">
                <a:latin typeface="Arial" panose="020B0604020202020204" pitchFamily="34" charset="0"/>
                <a:cs typeface="Arial" panose="020B0604020202020204" pitchFamily="34" charset="0"/>
              </a:rPr>
              <a:t>chestertoncc</a:t>
            </a:r>
            <a:endParaRPr lang="en-GB" sz="2400" dirty="0" smtClean="0">
              <a:latin typeface="Arial" panose="020B0604020202020204" pitchFamily="34" charset="0"/>
              <a:cs typeface="Arial" panose="020B0604020202020204" pitchFamily="34" charset="0"/>
            </a:endParaRPr>
          </a:p>
        </p:txBody>
      </p:sp>
      <p:pic>
        <p:nvPicPr>
          <p:cNvPr id="9218" name="Picture 2" descr="Quizlet round logo transparent PNG - Stick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53398" y="145065"/>
            <a:ext cx="3619500" cy="3543300"/>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6836" y="4398032"/>
            <a:ext cx="2252870" cy="1802296"/>
          </a:xfrm>
          <a:prstGeom prst="rect">
            <a:avLst/>
          </a:prstGeom>
        </p:spPr>
      </p:pic>
      <p:sp>
        <p:nvSpPr>
          <p:cNvPr id="4" name="Rectangle 3"/>
          <p:cNvSpPr/>
          <p:nvPr/>
        </p:nvSpPr>
        <p:spPr>
          <a:xfrm>
            <a:off x="3473120" y="4446002"/>
            <a:ext cx="8718880" cy="1754326"/>
          </a:xfrm>
          <a:prstGeom prst="rect">
            <a:avLst/>
          </a:prstGeom>
        </p:spPr>
        <p:txBody>
          <a:bodyPr wrap="square">
            <a:spAutoFit/>
          </a:bodyPr>
          <a:lstStyle/>
          <a:p>
            <a:pPr marL="342900" indent="-342900" fontAlgn="base">
              <a:lnSpc>
                <a:spcPct val="150000"/>
              </a:lnSpc>
              <a:buFont typeface="Arial" panose="020B0604020202020204" pitchFamily="34" charset="0"/>
              <a:buChar char="•"/>
            </a:pPr>
            <a:r>
              <a:rPr lang="en-GB" sz="2400" dirty="0">
                <a:latin typeface="Arial" panose="020B0604020202020204" pitchFamily="34" charset="0"/>
                <a:cs typeface="Arial" panose="020B0604020202020204" pitchFamily="34" charset="0"/>
              </a:rPr>
              <a:t>If you see #</a:t>
            </a:r>
            <a:r>
              <a:rPr lang="en-GB" sz="2400" dirty="0" err="1">
                <a:latin typeface="Arial" panose="020B0604020202020204" pitchFamily="34" charset="0"/>
                <a:cs typeface="Arial" panose="020B0604020202020204" pitchFamily="34" charset="0"/>
              </a:rPr>
              <a:t>chestertoncc</a:t>
            </a:r>
            <a:r>
              <a:rPr lang="en-GB" sz="2400" dirty="0">
                <a:latin typeface="Arial" panose="020B0604020202020204" pitchFamily="34" charset="0"/>
                <a:cs typeface="Arial" panose="020B0604020202020204" pitchFamily="34" charset="0"/>
              </a:rPr>
              <a:t> you </a:t>
            </a:r>
            <a:r>
              <a:rPr lang="en-GB" sz="2400" dirty="0" smtClean="0">
                <a:latin typeface="Arial" panose="020B0604020202020204" pitchFamily="34" charset="0"/>
                <a:cs typeface="Arial" panose="020B0604020202020204" pitchFamily="34" charset="0"/>
              </a:rPr>
              <a:t>know </a:t>
            </a:r>
            <a:r>
              <a:rPr lang="en-GB" sz="2400" dirty="0">
                <a:latin typeface="Arial" panose="020B0604020202020204" pitchFamily="34" charset="0"/>
                <a:cs typeface="Arial" panose="020B0604020202020204" pitchFamily="34" charset="0"/>
              </a:rPr>
              <a:t>quality is guaranteed!</a:t>
            </a:r>
          </a:p>
          <a:p>
            <a:pPr marL="342900" indent="-342900" fontAlgn="base">
              <a:lnSpc>
                <a:spcPct val="150000"/>
              </a:lnSpc>
              <a:buFont typeface="Arial" panose="020B0604020202020204" pitchFamily="34" charset="0"/>
              <a:buChar char="•"/>
            </a:pPr>
            <a:r>
              <a:rPr lang="en-GB" sz="2400" dirty="0">
                <a:latin typeface="Arial" panose="020B0604020202020204" pitchFamily="34" charset="0"/>
                <a:cs typeface="Arial" panose="020B0604020202020204" pitchFamily="34" charset="0"/>
              </a:rPr>
              <a:t>We will add a list of approved </a:t>
            </a:r>
            <a:r>
              <a:rPr lang="en-GB" sz="2400" dirty="0" err="1">
                <a:latin typeface="Arial" panose="020B0604020202020204" pitchFamily="34" charset="0"/>
                <a:cs typeface="Arial" panose="020B0604020202020204" pitchFamily="34" charset="0"/>
              </a:rPr>
              <a:t>Quizlets</a:t>
            </a:r>
            <a:r>
              <a:rPr lang="en-GB" sz="2400" dirty="0">
                <a:latin typeface="Arial" panose="020B0604020202020204" pitchFamily="34" charset="0"/>
                <a:cs typeface="Arial" panose="020B0604020202020204" pitchFamily="34" charset="0"/>
              </a:rPr>
              <a:t> to the website over half term.</a:t>
            </a:r>
          </a:p>
        </p:txBody>
      </p:sp>
    </p:spTree>
    <p:extLst>
      <p:ext uri="{BB962C8B-B14F-4D97-AF65-F5344CB8AC3E}">
        <p14:creationId xmlns:p14="http://schemas.microsoft.com/office/powerpoint/2010/main" val="1300722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445</TotalTime>
  <Words>589</Words>
  <Application>Microsoft Office PowerPoint</Application>
  <PresentationFormat>Widescreen</PresentationFormat>
  <Paragraphs>66</Paragraphs>
  <Slides>10</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Revising with flashcards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Downham Market Academy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Katharine Hutchinson</dc:creator>
  <cp:lastModifiedBy>Katharine Hutchinson</cp:lastModifiedBy>
  <cp:revision>22</cp:revision>
  <dcterms:created xsi:type="dcterms:W3CDTF">2023-02-02T07:18:20Z</dcterms:created>
  <dcterms:modified xsi:type="dcterms:W3CDTF">2023-02-09T08:56:25Z</dcterms:modified>
</cp:coreProperties>
</file>