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8"/>
  </p:notesMasterIdLst>
  <p:sldIdLst>
    <p:sldId id="281" r:id="rId2"/>
    <p:sldId id="280" r:id="rId3"/>
    <p:sldId id="278" r:id="rId4"/>
    <p:sldId id="282" r:id="rId5"/>
    <p:sldId id="275" r:id="rId6"/>
    <p:sldId id="283" r:id="rId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997EEB-70AE-44EB-9F24-31B8EF65EB52}">
          <p14:sldIdLst/>
        </p14:section>
        <p14:section name="Untitled Section" id="{DD345D3C-397D-4812-8442-823CBC6A512A}">
          <p14:sldIdLst>
            <p14:sldId id="281"/>
            <p14:sldId id="280"/>
            <p14:sldId id="278"/>
            <p14:sldId id="282"/>
            <p14:sldId id="275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5226" autoAdjust="0"/>
  </p:normalViewPr>
  <p:slideViewPr>
    <p:cSldViewPr snapToGrid="0" showGuides="1">
      <p:cViewPr varScale="1">
        <p:scale>
          <a:sx n="86" d="100"/>
          <a:sy n="86" d="100"/>
        </p:scale>
        <p:origin x="1181" y="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04/10/2023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215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726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370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338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711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891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04/10/2023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737118"/>
              </p:ext>
            </p:extLst>
          </p:nvPr>
        </p:nvGraphicFramePr>
        <p:xfrm>
          <a:off x="497146" y="-82543"/>
          <a:ext cx="8460421" cy="70613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5189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036633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1363558">
                  <a:extLst>
                    <a:ext uri="{9D8B030D-6E8A-4147-A177-3AD203B41FA5}">
                      <a16:colId xmlns:a16="http://schemas.microsoft.com/office/drawing/2014/main" val="3799246117"/>
                    </a:ext>
                  </a:extLst>
                </a:gridCol>
                <a:gridCol w="1196208">
                  <a:extLst>
                    <a:ext uri="{9D8B030D-6E8A-4147-A177-3AD203B41FA5}">
                      <a16:colId xmlns:a16="http://schemas.microsoft.com/office/drawing/2014/main" val="4035835423"/>
                    </a:ext>
                  </a:extLst>
                </a:gridCol>
                <a:gridCol w="1007981">
                  <a:extLst>
                    <a:ext uri="{9D8B030D-6E8A-4147-A177-3AD203B41FA5}">
                      <a16:colId xmlns:a16="http://schemas.microsoft.com/office/drawing/2014/main" val="2465890192"/>
                    </a:ext>
                  </a:extLst>
                </a:gridCol>
                <a:gridCol w="1003176">
                  <a:extLst>
                    <a:ext uri="{9D8B030D-6E8A-4147-A177-3AD203B41FA5}">
                      <a16:colId xmlns:a16="http://schemas.microsoft.com/office/drawing/2014/main" val="1333575365"/>
                    </a:ext>
                  </a:extLst>
                </a:gridCol>
                <a:gridCol w="1837676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</a:tblGrid>
              <a:tr h="296428">
                <a:tc gridSpan="7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W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warst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du in den Ferien?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Mit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wem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Und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war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es? -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Where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were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in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the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holidays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Who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with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And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how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was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it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40848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4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62095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den Ferien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holidays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spent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Wochen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two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weeks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Monat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paar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Tagen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few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days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Familie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family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Freunden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friends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Schwester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sister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meinem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Bruder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brother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Groß</a:t>
                      </a:r>
                      <a:r>
                        <a:rPr lang="es-ES" sz="1200" b="1" i="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eltern</a:t>
                      </a:r>
                      <a:endParaRPr lang="es-ES" sz="1200" b="1" i="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grandparents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den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Alpen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Alps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Deutschland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Germany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Schottland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Scotland.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Paris.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Paris.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New York.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New York.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total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totally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too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langweilig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boring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schön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beautiful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nice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ruhig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quiet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laut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loud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toll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great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gut</a:t>
                      </a:r>
                      <a:endParaRPr lang="es-ES" sz="12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good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990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212634"/>
              </p:ext>
            </p:extLst>
          </p:nvPr>
        </p:nvGraphicFramePr>
        <p:xfrm>
          <a:off x="541538" y="97985"/>
          <a:ext cx="4332304" cy="66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7667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148396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1216241">
                  <a:extLst>
                    <a:ext uri="{9D8B030D-6E8A-4147-A177-3AD203B41FA5}">
                      <a16:colId xmlns:a16="http://schemas.microsoft.com/office/drawing/2014/main" val="2186854029"/>
                    </a:ext>
                  </a:extLst>
                </a:gridCol>
              </a:tblGrid>
              <a:tr h="556028">
                <a:tc gridSpan="3">
                  <a:txBody>
                    <a:bodyPr/>
                    <a:lstStyle/>
                    <a:p>
                      <a:pPr algn="l"/>
                      <a:endParaRPr lang="es-ES" sz="1600" b="1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2a.</a:t>
                      </a:r>
                      <a:r>
                        <a:rPr lang="en-GB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Wo hast du </a:t>
                      </a:r>
                      <a:r>
                        <a:rPr lang="en-GB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gewohnt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Where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did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stay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7340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stayed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Wir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haben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stayed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einem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Hotel </a:t>
                      </a: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a hotel</a:t>
                      </a: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einem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Ferienhaus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holiday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house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einem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Wohnwagen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caravan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einer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Jugendherberge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hostel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auf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einem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Campingplatz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campsite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bei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Freunden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friends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bei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Verwandten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family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relatives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gewohnt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(REMEMBER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past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participle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!)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FD4F0A61-7826-47DB-A480-E24A51FF3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964289"/>
              </p:ext>
            </p:extLst>
          </p:nvPr>
        </p:nvGraphicFramePr>
        <p:xfrm>
          <a:off x="5032160" y="97985"/>
          <a:ext cx="4332304" cy="66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7667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148396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1216241">
                  <a:extLst>
                    <a:ext uri="{9D8B030D-6E8A-4147-A177-3AD203B41FA5}">
                      <a16:colId xmlns:a16="http://schemas.microsoft.com/office/drawing/2014/main" val="2186854029"/>
                    </a:ext>
                  </a:extLst>
                </a:gridCol>
              </a:tblGrid>
              <a:tr h="556028">
                <a:tc gridSpan="3">
                  <a:txBody>
                    <a:bodyPr/>
                    <a:lstStyle/>
                    <a:p>
                      <a:pPr algn="l"/>
                      <a:endParaRPr lang="es-ES" sz="1600" b="1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2b.</a:t>
                      </a:r>
                      <a:r>
                        <a:rPr lang="en-GB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Wo </a:t>
                      </a:r>
                      <a:r>
                        <a:rPr lang="en-GB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bist</a:t>
                      </a:r>
                      <a:r>
                        <a:rPr lang="en-GB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n-GB" sz="1600" b="1" baseline="0" dirty="0" err="1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geblieben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Where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did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stay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7340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stayed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Wir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stayed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einem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Hotel </a:t>
                      </a: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a hotel</a:t>
                      </a: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einem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Ferienhaus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holiday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house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einem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Wohnwagen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caravan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einer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Jugendherberge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hostel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auf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einem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Campingplatz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campsite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bei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Freunden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friends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bei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Verwandten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family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relatives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geblieben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(REMEMBER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past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participle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!)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031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962736"/>
              </p:ext>
            </p:extLst>
          </p:nvPr>
        </p:nvGraphicFramePr>
        <p:xfrm>
          <a:off x="799080" y="-78736"/>
          <a:ext cx="6195636" cy="67636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8295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666058">
                  <a:extLst>
                    <a:ext uri="{9D8B030D-6E8A-4147-A177-3AD203B41FA5}">
                      <a16:colId xmlns:a16="http://schemas.microsoft.com/office/drawing/2014/main" val="1190206189"/>
                    </a:ext>
                  </a:extLst>
                </a:gridCol>
                <a:gridCol w="942680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  <a:gridCol w="2308603">
                  <a:extLst>
                    <a:ext uri="{9D8B030D-6E8A-4147-A177-3AD203B41FA5}">
                      <a16:colId xmlns:a16="http://schemas.microsoft.com/office/drawing/2014/main" val="1205636466"/>
                    </a:ext>
                  </a:extLst>
                </a:gridCol>
              </a:tblGrid>
              <a:tr h="430138">
                <a:tc gridSpan="4">
                  <a:txBody>
                    <a:bodyPr/>
                    <a:lstStyle/>
                    <a:p>
                      <a:pPr algn="l"/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Wie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bist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gefahren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–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How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did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travel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6633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GB" sz="12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342034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travelled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Wir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travelled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dem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Zug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train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dem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Auto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dem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Reisebus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coach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dem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Schiff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boat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gefahren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(REMEMBER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past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participle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!)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OPTIONAL: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and…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REPEAT 1, 2 &amp; 3</a:t>
                      </a: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323406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geflogen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flew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Schwester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sister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43797264"/>
                  </a:ext>
                </a:extLst>
              </a:tr>
              <a:tr h="1323406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Fuß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gegangen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walked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97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70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945796"/>
              </p:ext>
            </p:extLst>
          </p:nvPr>
        </p:nvGraphicFramePr>
        <p:xfrm>
          <a:off x="408373" y="136177"/>
          <a:ext cx="8216277" cy="64924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8283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612560">
                  <a:extLst>
                    <a:ext uri="{9D8B030D-6E8A-4147-A177-3AD203B41FA5}">
                      <a16:colId xmlns:a16="http://schemas.microsoft.com/office/drawing/2014/main" val="1358902770"/>
                    </a:ext>
                  </a:extLst>
                </a:gridCol>
                <a:gridCol w="878889">
                  <a:extLst>
                    <a:ext uri="{9D8B030D-6E8A-4147-A177-3AD203B41FA5}">
                      <a16:colId xmlns:a16="http://schemas.microsoft.com/office/drawing/2014/main" val="1205636466"/>
                    </a:ext>
                  </a:extLst>
                </a:gridCol>
                <a:gridCol w="727969">
                  <a:extLst>
                    <a:ext uri="{9D8B030D-6E8A-4147-A177-3AD203B41FA5}">
                      <a16:colId xmlns:a16="http://schemas.microsoft.com/office/drawing/2014/main" val="3967637626"/>
                    </a:ext>
                  </a:extLst>
                </a:gridCol>
                <a:gridCol w="1065320">
                  <a:extLst>
                    <a:ext uri="{9D8B030D-6E8A-4147-A177-3AD203B41FA5}">
                      <a16:colId xmlns:a16="http://schemas.microsoft.com/office/drawing/2014/main" val="964853359"/>
                    </a:ext>
                  </a:extLst>
                </a:gridCol>
                <a:gridCol w="3573256">
                  <a:extLst>
                    <a:ext uri="{9D8B030D-6E8A-4147-A177-3AD203B41FA5}">
                      <a16:colId xmlns:a16="http://schemas.microsoft.com/office/drawing/2014/main" val="4198823719"/>
                    </a:ext>
                  </a:extLst>
                </a:gridCol>
              </a:tblGrid>
              <a:tr h="417669">
                <a:tc gridSpan="6">
                  <a:txBody>
                    <a:bodyPr/>
                    <a:lstStyle/>
                    <a:p>
                      <a:pPr algn="l"/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Wie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war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das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Wetter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–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weather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59764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GB" sz="1300" dirty="0"/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936377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Das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Wetter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weather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1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endParaRPr lang="es-ES" sz="11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endParaRPr lang="es-ES" sz="11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too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schön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nice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sonnig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sunny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heiß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hot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kalt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cold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wolkig</a:t>
                      </a:r>
                      <a:endParaRPr lang="es-ES" sz="11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cloudy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neblig</a:t>
                      </a:r>
                      <a:endParaRPr lang="es-ES" sz="11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foggy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frostig</a:t>
                      </a:r>
                      <a:endParaRPr lang="es-ES" sz="11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frosty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windig</a:t>
                      </a:r>
                      <a:endParaRPr lang="es-ES" sz="11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windy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warm</a:t>
                      </a:r>
                      <a:endParaRPr lang="es-ES" sz="11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warm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endParaRPr lang="es-ES" sz="11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endParaRPr lang="es-ES" sz="1100" b="1" i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REPEAT 2 &amp;3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geregnet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rained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geregnet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didn’t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rain.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9363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gedonnert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geblitzt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There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thunder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lighning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79434625"/>
                  </a:ext>
                </a:extLst>
              </a:tr>
              <a:tr h="19363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geschneit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snowed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geschneit</a:t>
                      </a:r>
                      <a:r>
                        <a:rPr lang="es-ES" sz="1100" b="1" i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didn’t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snow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05631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531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178052"/>
              </p:ext>
            </p:extLst>
          </p:nvPr>
        </p:nvGraphicFramePr>
        <p:xfrm>
          <a:off x="491971" y="102927"/>
          <a:ext cx="8616517" cy="65415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5954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008189">
                  <a:extLst>
                    <a:ext uri="{9D8B030D-6E8A-4147-A177-3AD203B41FA5}">
                      <a16:colId xmlns:a16="http://schemas.microsoft.com/office/drawing/2014/main" val="364417430"/>
                    </a:ext>
                  </a:extLst>
                </a:gridCol>
                <a:gridCol w="2933830">
                  <a:extLst>
                    <a:ext uri="{9D8B030D-6E8A-4147-A177-3AD203B41FA5}">
                      <a16:colId xmlns:a16="http://schemas.microsoft.com/office/drawing/2014/main" val="2628204018"/>
                    </a:ext>
                  </a:extLst>
                </a:gridCol>
                <a:gridCol w="894916">
                  <a:extLst>
                    <a:ext uri="{9D8B030D-6E8A-4147-A177-3AD203B41FA5}">
                      <a16:colId xmlns:a16="http://schemas.microsoft.com/office/drawing/2014/main" val="1055348660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3300260175"/>
                    </a:ext>
                  </a:extLst>
                </a:gridCol>
                <a:gridCol w="1615735">
                  <a:extLst>
                    <a:ext uri="{9D8B030D-6E8A-4147-A177-3AD203B41FA5}">
                      <a16:colId xmlns:a16="http://schemas.microsoft.com/office/drawing/2014/main" val="2480648377"/>
                    </a:ext>
                  </a:extLst>
                </a:gridCol>
              </a:tblGrid>
              <a:tr h="561475">
                <a:tc gridSpan="3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5a.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hast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gemacht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 –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did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do?</a:t>
                      </a: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49470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602773">
                <a:tc row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Ich </a:t>
                      </a: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habe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Wir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haben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jeden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Tag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every day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oft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often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GB" sz="1200" dirty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never</a:t>
                      </a: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viele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Sachen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gemacht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did lots of things,</a:t>
                      </a: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 row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und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REPEAT 2 &amp; 3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8">
                  <a:txBody>
                    <a:bodyPr/>
                    <a:lstStyle/>
                    <a:p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Letztes Jahr </a:t>
                      </a:r>
                      <a:b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bin ich / sind wir</a:t>
                      </a:r>
                      <a:endParaRPr lang="en-GB" sz="1200" kern="12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zu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Hause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geblieben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en-GB" sz="1200" kern="12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120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Last year I/ We stayed at home.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6027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Musik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gehört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listened to music,</a:t>
                      </a: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736752"/>
                  </a:ext>
                </a:extLst>
              </a:tr>
              <a:tr h="82562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Volleyball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gespielt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played volleyball,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97134"/>
                  </a:ext>
                </a:extLst>
              </a:tr>
              <a:tr h="82562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einen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Bootsausflug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gemacht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went on a boat trip,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709013"/>
                  </a:ext>
                </a:extLst>
              </a:tr>
              <a:tr h="6454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viele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Souvenirs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gekauft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bought lots of souvenirs,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133811"/>
                  </a:ext>
                </a:extLst>
              </a:tr>
              <a:tr h="6454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viel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Fisch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gegessen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ate lots of fish,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12615"/>
                  </a:ext>
                </a:extLst>
              </a:tr>
              <a:tr h="6454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die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Kirche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gesehen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saw the church,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390372"/>
                  </a:ext>
                </a:extLst>
              </a:tr>
              <a:tr h="6454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ein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Buch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gelesen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read a book.</a:t>
                      </a: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838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406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095419"/>
              </p:ext>
            </p:extLst>
          </p:nvPr>
        </p:nvGraphicFramePr>
        <p:xfrm>
          <a:off x="491970" y="102927"/>
          <a:ext cx="8625397" cy="63502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663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228132">
                  <a:extLst>
                    <a:ext uri="{9D8B030D-6E8A-4147-A177-3AD203B41FA5}">
                      <a16:colId xmlns:a16="http://schemas.microsoft.com/office/drawing/2014/main" val="364417430"/>
                    </a:ext>
                  </a:extLst>
                </a:gridCol>
                <a:gridCol w="2271363">
                  <a:extLst>
                    <a:ext uri="{9D8B030D-6E8A-4147-A177-3AD203B41FA5}">
                      <a16:colId xmlns:a16="http://schemas.microsoft.com/office/drawing/2014/main" val="1055348660"/>
                    </a:ext>
                  </a:extLst>
                </a:gridCol>
                <a:gridCol w="1984240">
                  <a:extLst>
                    <a:ext uri="{9D8B030D-6E8A-4147-A177-3AD203B41FA5}">
                      <a16:colId xmlns:a16="http://schemas.microsoft.com/office/drawing/2014/main" val="3391367706"/>
                    </a:ext>
                  </a:extLst>
                </a:gridCol>
                <a:gridCol w="185032">
                  <a:extLst>
                    <a:ext uri="{9D8B030D-6E8A-4147-A177-3AD203B41FA5}">
                      <a16:colId xmlns:a16="http://schemas.microsoft.com/office/drawing/2014/main" val="2480648377"/>
                    </a:ext>
                  </a:extLst>
                </a:gridCol>
              </a:tblGrid>
              <a:tr h="561475">
                <a:tc gridSpan="2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5b.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hast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gemacht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–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did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do? (OPINION)</a:t>
                      </a: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49470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438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Das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mag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ich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 like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Das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mache </a:t>
                      </a: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ich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gern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 like doing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weil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es super cool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because it’s super cool.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weil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es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lecker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because it’s delicious.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weil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es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interessant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because it’s interesting.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Das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mag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ich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nicht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 don’t like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Das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mache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ich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nicht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gern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 don’t like doing that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weil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es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furchtbar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because it’s awful.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weil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es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nicht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lecker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because it’s not delicious.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weil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es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langweilig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because it’s boring.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738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12036</TotalTime>
  <Words>752</Words>
  <Application>Microsoft Office PowerPoint</Application>
  <PresentationFormat>A4 Paper (210x297 mm)</PresentationFormat>
  <Paragraphs>382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Natasha Tate</cp:lastModifiedBy>
  <cp:revision>148</cp:revision>
  <dcterms:created xsi:type="dcterms:W3CDTF">2021-01-03T16:13:13Z</dcterms:created>
  <dcterms:modified xsi:type="dcterms:W3CDTF">2023-10-04T09:17:54Z</dcterms:modified>
</cp:coreProperties>
</file>