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1303" r:id="rId5"/>
    <p:sldId id="1298" r:id="rId6"/>
    <p:sldId id="1290" r:id="rId7"/>
    <p:sldId id="1299" r:id="rId8"/>
    <p:sldId id="130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7C80"/>
    <a:srgbClr val="FFFF00"/>
    <a:srgbClr val="FF6600"/>
    <a:srgbClr val="3F45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09" autoAdjust="0"/>
    <p:restoredTop sz="80657" autoAdjust="0"/>
  </p:normalViewPr>
  <p:slideViewPr>
    <p:cSldViewPr snapToGrid="0">
      <p:cViewPr varScale="1">
        <p:scale>
          <a:sx n="67" d="100"/>
          <a:sy n="67" d="100"/>
        </p:scale>
        <p:origin x="42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Jones" userId="cc34aa30-be8e-493b-abaa-39f3d88714a0" providerId="ADAL" clId="{9916DA37-BE36-471C-8D85-7B75524687A9}"/>
    <pc:docChg chg="delSld">
      <pc:chgData name="Rebecca Jones" userId="cc34aa30-be8e-493b-abaa-39f3d88714a0" providerId="ADAL" clId="{9916DA37-BE36-471C-8D85-7B75524687A9}" dt="2021-01-09T01:16:38.990" v="1" actId="2696"/>
      <pc:docMkLst>
        <pc:docMk/>
      </pc:docMkLst>
      <pc:sldChg chg="del">
        <pc:chgData name="Rebecca Jones" userId="cc34aa30-be8e-493b-abaa-39f3d88714a0" providerId="ADAL" clId="{9916DA37-BE36-471C-8D85-7B75524687A9}" dt="2021-01-09T01:16:36.728" v="0" actId="2696"/>
        <pc:sldMkLst>
          <pc:docMk/>
          <pc:sldMk cId="2180509535" sldId="264"/>
        </pc:sldMkLst>
      </pc:sldChg>
      <pc:sldChg chg="del">
        <pc:chgData name="Rebecca Jones" userId="cc34aa30-be8e-493b-abaa-39f3d88714a0" providerId="ADAL" clId="{9916DA37-BE36-471C-8D85-7B75524687A9}" dt="2021-01-09T01:16:38.990" v="1" actId="2696"/>
        <pc:sldMkLst>
          <pc:docMk/>
          <pc:sldMk cId="938867914" sldId="128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7B55D-2D0E-4CAC-97A9-D9A3405A5772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0AE5E-5171-4E3E-8976-34735CFA97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6273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63603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4778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3631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0120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F19DB-5179-4F2E-8551-9ADF094CE4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D4D5FB-9107-493E-8225-346CAB0F55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3C656-000E-47DE-88A2-D4D16DCAF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2AC1-204C-4375-946E-F78E06EF3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7806A-658E-452D-9D05-049D2670E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855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F052C-A3F1-4BF1-A324-787719C36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0FB8A-DEFC-4456-970C-34020C9EF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38A16-D327-46FA-B123-7EC86A33A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D3F2C-DAC1-492F-8D0B-530F47597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60176-710C-44F6-9AE1-5510F5EFE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1366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131DB-804A-4893-BA1B-9FA21D3BC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31EF32-41C6-4FD4-9BFA-1AEDD92F8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BF92C-7AC8-4986-87D8-7EE36E33D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62A1A-21F1-441A-B8B0-B3B13286F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C39AE-C6B8-4647-BA3A-B372A7286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869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5D780-EDF1-4D68-A3AE-EBC040684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E917C-242A-4BEB-A530-752AAD8196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E8964D-75D9-45FC-8EB9-EF3B44B524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C7B7A8-3A3C-45ED-B20E-02080B70A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BDDBF5-26C3-4B51-A5D5-B6EC25985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200714-E090-421D-A7E5-C9F91428A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558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A8760-1AF3-4BF5-BE40-3E2316A4A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38DB4E-3F43-47B1-9D5C-B1F51BD1EF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0F5F20-37D4-4615-AAC7-73B2A9448C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8F1081-1CF9-4A8E-B0B0-3B7D1E0B2B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D2C535-4410-4310-B523-0BB1BF278C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D66A8E-399A-4E48-8205-3BACA5BF6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56AA52-680C-401D-8026-FC9CCEDA5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D78578-8F75-4829-932C-9B06E52ED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838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FA438-F7B1-4136-95E6-5FB5E7680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B711B6-BAFB-42FD-A74F-CBC9EC0B1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09A251-9260-4060-BF0B-47A842EA0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AA63EA-E87D-4AAE-986B-37977B7BF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9303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33A892-134B-4439-ABB3-7C816E38F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60EB0D-02F1-4AD5-A76E-E43675F8B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0D0A68-4EA8-4E50-B36D-FD3B6AF31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853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7FE6A-3D90-4B5B-A13A-18EE6BFCD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7F442-767B-446C-8BF1-B26E376DE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22E5D-0869-46E2-A75F-CCC0A42A0F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FD9F8-19B9-4FB7-9F7D-265CE7FFA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E9217A-94F2-40BB-BBE9-55B996CEF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5ABCEF-91DF-4DF1-978F-2DBA3158D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362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79D34-B1C2-45AF-B4DB-A3AEF158B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5668B3-8282-4B0D-97B3-D365B64A0D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914DF-46C3-43C5-93BA-558CDCBE42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F0E45A-CE99-4AAB-8A0C-833DDA986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E34290-24D3-4577-A157-0D83950CF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626C75-5276-488B-98E5-852A17564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2124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DF6C6-FC3B-4B0D-8C4B-003E95485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33D924-DD4D-4653-923E-C690526756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B77D03-A18D-441C-90AA-C4D50E857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16215-B49C-4A99-BCB0-46E1D5119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CD201C-F3F7-4A76-9008-F9A9F1187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7967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47A4FD-7956-4FF7-AAD8-510FC66E5A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9B3B57-2179-4D22-9D1E-AA91C5D693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507519-5240-47DC-A078-FD4D74475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13554-AAB5-485B-88C4-101D5762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3150D-9E3A-4AE7-835F-1B3C7654D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1208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0A559B-5572-4D18-A309-9DCAC68D1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E46382-1BCE-44EB-B2FD-18C1407DD1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92389E-2F44-4259-8B7F-3540661346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981F8-22BD-4D61-93D2-34C4FE2452CA}" type="datetimeFigureOut">
              <a:rPr lang="fr-FR" smtClean="0"/>
              <a:t>21/01/2025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9E84E-716D-4398-ADA9-D7A8DB5E7B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35583-454E-4BD1-9245-1896ABA06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6308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16055" y="2379507"/>
            <a:ext cx="466025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Module 5</a:t>
            </a:r>
          </a:p>
        </p:txBody>
      </p:sp>
    </p:spTree>
    <p:extLst>
      <p:ext uri="{BB962C8B-B14F-4D97-AF65-F5344CB8AC3E}">
        <p14:creationId xmlns:p14="http://schemas.microsoft.com/office/powerpoint/2010/main" val="2277025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500247"/>
              </p:ext>
            </p:extLst>
          </p:nvPr>
        </p:nvGraphicFramePr>
        <p:xfrm>
          <a:off x="0" y="-1"/>
          <a:ext cx="12192001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76549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3422468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3683726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619721">
                  <a:extLst>
                    <a:ext uri="{9D8B030D-6E8A-4147-A177-3AD203B41FA5}">
                      <a16:colId xmlns:a16="http://schemas.microsoft.com/office/drawing/2014/main" val="1456245970"/>
                    </a:ext>
                  </a:extLst>
                </a:gridCol>
                <a:gridCol w="2689537">
                  <a:extLst>
                    <a:ext uri="{9D8B030D-6E8A-4147-A177-3AD203B41FA5}">
                      <a16:colId xmlns:a16="http://schemas.microsoft.com/office/drawing/2014/main" val="3783532104"/>
                    </a:ext>
                  </a:extLst>
                </a:gridCol>
              </a:tblGrid>
              <a:tr h="45587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1.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 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Tu as le droit de…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Are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allowed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to…?</a:t>
                      </a:r>
                      <a:endParaRPr kumimoji="0" lang="fr-FR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454561">
                <a:tc>
                  <a:txBody>
                    <a:bodyPr/>
                    <a:lstStyle/>
                    <a:p>
                      <a:pPr lvl="0"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5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5947564">
                <a:tc>
                  <a:txBody>
                    <a:bodyPr/>
                    <a:lstStyle/>
                    <a:p>
                      <a:r>
                        <a:rPr lang="en-GB" sz="1400" b="1" noProof="0" dirty="0">
                          <a:solidFill>
                            <a:srgbClr val="002060"/>
                          </a:solidFill>
                        </a:rPr>
                        <a:t>J’ai le droit</a:t>
                      </a:r>
                    </a:p>
                    <a:p>
                      <a:r>
                        <a:rPr lang="en-GB" sz="1400" b="0" i="1" noProof="0" dirty="0">
                          <a:solidFill>
                            <a:srgbClr val="00B0F0"/>
                          </a:solidFill>
                        </a:rPr>
                        <a:t>I am allowed</a:t>
                      </a:r>
                    </a:p>
                    <a:p>
                      <a:endParaRPr lang="en-GB" sz="14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en-GB" sz="14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en-GB" sz="14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en-GB" sz="14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en-GB" sz="14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en-GB" sz="14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endParaRPr lang="en-GB" sz="14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d’aller au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MacDo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avec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copains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go to McDonald’s with my friends</a:t>
                      </a:r>
                    </a:p>
                    <a:p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d’aller sur des forums 	</a:t>
                      </a: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go onto forums</a:t>
                      </a:r>
                    </a:p>
                    <a:p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d’aller sur Facebook	</a:t>
                      </a: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go on Facebook</a:t>
                      </a:r>
                    </a:p>
                    <a:p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jouer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des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jeux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vidéo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play video games </a:t>
                      </a:r>
                    </a:p>
                    <a:p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regarder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la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télé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jusqu’à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11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heures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du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soir</a:t>
                      </a:r>
                      <a:endParaRPr lang="en-GB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watch TV until 11 pm</a:t>
                      </a:r>
                    </a:p>
                    <a:p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sortir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avec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copains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 weekend</a:t>
                      </a: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go out with my friends at the</a:t>
                      </a:r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weekend</a:t>
                      </a:r>
                    </a:p>
                    <a:p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sortir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seul</a:t>
                      </a:r>
                      <a:r>
                        <a:rPr lang="en-GB" sz="1400" b="1" kern="1200" dirty="0" err="1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en-GB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go out by myself</a:t>
                      </a:r>
                    </a:p>
                    <a:p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surfer sur Internet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une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heure par jour</a:t>
                      </a: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surf the net for one hour per day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 j’ai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aidé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la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maison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I have helped around the house</a:t>
                      </a:r>
                    </a:p>
                    <a:p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 j’ai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fini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devoirs	</a:t>
                      </a: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I have finished my homework</a:t>
                      </a:r>
                    </a:p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 j’ai mon portable sur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moi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	</a:t>
                      </a: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I have my phone on me</a:t>
                      </a:r>
                    </a:p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 je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rentre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avant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dix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heures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du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soir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I get back before 10 pm</a:t>
                      </a:r>
                    </a:p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 je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veux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	</a:t>
                      </a: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I want</a:t>
                      </a:r>
                    </a:p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parents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savent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avec qui je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suis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my parents know who I am with</a:t>
                      </a:r>
                    </a:p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parents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savent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où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je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vais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if my parents know where I am going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n’est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juste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!	</a:t>
                      </a: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But it’s not fair!</a:t>
                      </a:r>
                    </a:p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tout à fait normal.	</a:t>
                      </a: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That’s quite right.</a:t>
                      </a:r>
                    </a:p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n’est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 du tout normal. </a:t>
                      </a:r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That’s not right at all.</a:t>
                      </a:r>
                    </a:p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fou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!	</a:t>
                      </a: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That’s crazy!</a:t>
                      </a:r>
                    </a:p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traite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comme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 enfant.</a:t>
                      </a:r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 are treating you like a child.</a:t>
                      </a:r>
                    </a:p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Mais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révolte-toi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! </a:t>
                      </a:r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Rebel!</a:t>
                      </a:r>
                    </a:p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Tes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parents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exagèrent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!	</a:t>
                      </a: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Your parents are going too far.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5866" y="4147455"/>
            <a:ext cx="1489166" cy="22467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rgbClr val="002060"/>
                </a:solidFill>
              </a:rPr>
              <a:t>Tu as le droit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You are allowed</a:t>
            </a:r>
          </a:p>
          <a:p>
            <a:endParaRPr lang="fr-FR" sz="1200" i="1" dirty="0">
              <a:solidFill>
                <a:srgbClr val="00B0F0"/>
              </a:solidFill>
            </a:endParaRPr>
          </a:p>
          <a:p>
            <a:r>
              <a:rPr lang="en-GB" sz="1200" b="1" dirty="0">
                <a:solidFill>
                  <a:srgbClr val="002060"/>
                </a:solidFill>
              </a:rPr>
              <a:t>Elle a le droit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She is allowed </a:t>
            </a:r>
            <a:endParaRPr lang="fr-FR" sz="1200" i="1" dirty="0">
              <a:solidFill>
                <a:srgbClr val="00B0F0"/>
              </a:solidFill>
            </a:endParaRPr>
          </a:p>
          <a:p>
            <a:endParaRPr lang="fr-FR" sz="1200" i="1" dirty="0">
              <a:solidFill>
                <a:srgbClr val="00B0F0"/>
              </a:solidFill>
            </a:endParaRPr>
          </a:p>
          <a:p>
            <a:endParaRPr lang="fr-FR" sz="1200" i="1" dirty="0">
              <a:solidFill>
                <a:srgbClr val="00B0F0"/>
              </a:solidFill>
            </a:endParaRPr>
          </a:p>
          <a:p>
            <a:r>
              <a:rPr lang="en-GB" sz="1200" b="1" dirty="0">
                <a:solidFill>
                  <a:srgbClr val="002060"/>
                </a:solidFill>
              </a:rPr>
              <a:t>Il a  le droit</a:t>
            </a:r>
          </a:p>
          <a:p>
            <a:r>
              <a:rPr lang="en-GB" sz="1200" i="1" dirty="0">
                <a:solidFill>
                  <a:srgbClr val="00B0F0"/>
                </a:solidFill>
              </a:rPr>
              <a:t>He is allowed </a:t>
            </a:r>
            <a:endParaRPr lang="fr-FR" sz="1200" i="1" dirty="0">
              <a:solidFill>
                <a:srgbClr val="00B0F0"/>
              </a:solidFill>
            </a:endParaRPr>
          </a:p>
          <a:p>
            <a:pPr lvl="0">
              <a:defRPr/>
            </a:pPr>
            <a:endParaRPr lang="fr-FR" sz="1200" i="1" dirty="0">
              <a:solidFill>
                <a:srgbClr val="00B0F0"/>
              </a:solidFill>
            </a:endParaRPr>
          </a:p>
          <a:p>
            <a:pPr lvl="0">
              <a:defRPr/>
            </a:pPr>
            <a:endParaRPr lang="en-GB" sz="1000" i="1" dirty="0">
              <a:solidFill>
                <a:srgbClr val="00B0F0"/>
              </a:solidFill>
            </a:endParaRPr>
          </a:p>
          <a:p>
            <a:pPr lvl="0">
              <a:defRPr/>
            </a:pPr>
            <a:endParaRPr lang="en-GB" sz="1000" i="1" dirty="0">
              <a:solidFill>
                <a:srgbClr val="00B0F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866" y="1053329"/>
            <a:ext cx="1537462" cy="1154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184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801311"/>
              </p:ext>
            </p:extLst>
          </p:nvPr>
        </p:nvGraphicFramePr>
        <p:xfrm>
          <a:off x="0" y="2"/>
          <a:ext cx="12192001" cy="68579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04457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2155372">
                  <a:extLst>
                    <a:ext uri="{9D8B030D-6E8A-4147-A177-3AD203B41FA5}">
                      <a16:colId xmlns:a16="http://schemas.microsoft.com/office/drawing/2014/main" val="1078290128"/>
                    </a:ext>
                  </a:extLst>
                </a:gridCol>
                <a:gridCol w="378822">
                  <a:extLst>
                    <a:ext uri="{9D8B030D-6E8A-4147-A177-3AD203B41FA5}">
                      <a16:colId xmlns:a16="http://schemas.microsoft.com/office/drawing/2014/main" val="3113935240"/>
                    </a:ext>
                  </a:extLst>
                </a:gridCol>
                <a:gridCol w="6653350">
                  <a:extLst>
                    <a:ext uri="{9D8B030D-6E8A-4147-A177-3AD203B41FA5}">
                      <a16:colId xmlns:a16="http://schemas.microsoft.com/office/drawing/2014/main" val="3761599179"/>
                    </a:ext>
                  </a:extLst>
                </a:gridCol>
              </a:tblGrid>
              <a:tr h="472223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2.a  Qu’est-ce qui est important pour toi dans la vie?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What’s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important to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in life? </a:t>
                      </a:r>
                      <a:endParaRPr kumimoji="0" lang="fr-FR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458891"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                                                 2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26381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 qui est important pour moi, c’est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important for me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l’argent 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money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 études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studies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musique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music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 santé 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health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foot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football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 famille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family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 amis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friends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367113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2.b  Qu’est-ce qui te préoccupe dans la vie?</a:t>
                      </a:r>
                      <a:r>
                        <a:rPr lang="fr-FR" sz="1800" b="1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b="0" i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</a:t>
                      </a:r>
                      <a:r>
                        <a:rPr lang="fr-FR" sz="1800" b="0" i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b="0" i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worries</a:t>
                      </a:r>
                      <a:r>
                        <a:rPr lang="fr-FR" sz="1800" b="0" i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b="0" i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800" b="0" i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life?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06083"/>
                  </a:ext>
                </a:extLst>
              </a:tr>
              <a:tr h="458891"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                                                    2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984865"/>
                  </a:ext>
                </a:extLst>
              </a:tr>
              <a:tr h="24627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 qui me préoccupe, c’est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</a:t>
                      </a:r>
                      <a:r>
                        <a:rPr lang="fr-FR" sz="1200" b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worries</a:t>
                      </a:r>
                      <a:r>
                        <a:rPr lang="fr-FR" sz="1200" b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 </a:t>
                      </a:r>
                      <a:r>
                        <a:rPr lang="fr-FR" sz="1200" b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la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cruauté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envers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les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animaux</a:t>
                      </a:r>
                      <a:endParaRPr lang="en-GB" sz="1200" b="1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cruelty to animals </a:t>
                      </a: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l’état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de la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planète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	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the state of the planet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	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la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faim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dans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le monde	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hunger in the world</a:t>
                      </a:r>
                    </a:p>
                    <a:p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l’injustice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	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injustice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la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pauvreté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dans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 le monde	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poverty in the world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la violence	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violence</a:t>
                      </a:r>
                    </a:p>
                    <a:p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le </a:t>
                      </a:r>
                      <a:r>
                        <a:rPr lang="en-GB" sz="1200" b="1" dirty="0" err="1">
                          <a:solidFill>
                            <a:srgbClr val="002060"/>
                          </a:solidFill>
                        </a:rPr>
                        <a:t>racisme</a:t>
                      </a:r>
                      <a:r>
                        <a:rPr lang="en-GB" sz="1200" b="1" dirty="0">
                          <a:solidFill>
                            <a:srgbClr val="002060"/>
                          </a:solidFill>
                        </a:rPr>
                        <a:t>	</a:t>
                      </a:r>
                    </a:p>
                    <a:p>
                      <a:r>
                        <a:rPr lang="en-GB" sz="1200" b="0" i="1" dirty="0">
                          <a:solidFill>
                            <a:srgbClr val="00B0F0"/>
                          </a:solidFill>
                        </a:rPr>
                        <a:t>racism</a:t>
                      </a:r>
                      <a:endParaRPr lang="en-GB" sz="12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47406207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392" y="1453924"/>
            <a:ext cx="2541134" cy="155944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592" y="4499952"/>
            <a:ext cx="3533775" cy="2190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0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923928"/>
              </p:ext>
            </p:extLst>
          </p:nvPr>
        </p:nvGraphicFramePr>
        <p:xfrm>
          <a:off x="0" y="-2"/>
          <a:ext cx="12192001" cy="685800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0614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519707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1815921">
                  <a:extLst>
                    <a:ext uri="{9D8B030D-6E8A-4147-A177-3AD203B41FA5}">
                      <a16:colId xmlns:a16="http://schemas.microsoft.com/office/drawing/2014/main" val="2651802738"/>
                    </a:ext>
                  </a:extLst>
                </a:gridCol>
                <a:gridCol w="421426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1218485">
                  <a:extLst>
                    <a:ext uri="{9D8B030D-6E8A-4147-A177-3AD203B41FA5}">
                      <a16:colId xmlns:a16="http://schemas.microsoft.com/office/drawing/2014/main" val="2236752187"/>
                    </a:ext>
                  </a:extLst>
                </a:gridCol>
                <a:gridCol w="369192">
                  <a:extLst>
                    <a:ext uri="{9D8B030D-6E8A-4147-A177-3AD203B41FA5}">
                      <a16:colId xmlns:a16="http://schemas.microsoft.com/office/drawing/2014/main" val="1456245970"/>
                    </a:ext>
                  </a:extLst>
                </a:gridCol>
                <a:gridCol w="558087">
                  <a:extLst>
                    <a:ext uri="{9D8B030D-6E8A-4147-A177-3AD203B41FA5}">
                      <a16:colId xmlns:a16="http://schemas.microsoft.com/office/drawing/2014/main" val="3822512602"/>
                    </a:ext>
                  </a:extLst>
                </a:gridCol>
                <a:gridCol w="5078569">
                  <a:extLst>
                    <a:ext uri="{9D8B030D-6E8A-4147-A177-3AD203B41FA5}">
                      <a16:colId xmlns:a16="http://schemas.microsoft.com/office/drawing/2014/main" val="3783532104"/>
                    </a:ext>
                  </a:extLst>
                </a:gridCol>
              </a:tblGrid>
              <a:tr h="650117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3.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Comment choisis tu ce que tu achètes? 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H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ow do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choose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buy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endParaRPr kumimoji="0" lang="fr-FR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478708">
                <a:tc>
                  <a:txBody>
                    <a:bodyPr/>
                    <a:lstStyle/>
                    <a:p>
                      <a:pPr lvl="0"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5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5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3986141">
                <a:tc>
                  <a:txBody>
                    <a:bodyPr/>
                    <a:lstStyle/>
                    <a:p>
                      <a:r>
                        <a:rPr lang="en-GB" sz="1400" b="1" noProof="0" dirty="0">
                          <a:solidFill>
                            <a:srgbClr val="002060"/>
                          </a:solidFill>
                        </a:rPr>
                        <a:t>Si un </a:t>
                      </a:r>
                      <a:r>
                        <a:rPr lang="en-GB" sz="1400" b="1" noProof="0" dirty="0" err="1">
                          <a:solidFill>
                            <a:srgbClr val="002060"/>
                          </a:solidFill>
                        </a:rPr>
                        <a:t>produit</a:t>
                      </a:r>
                      <a:r>
                        <a:rPr lang="en-GB" sz="1400" b="1" noProof="0" dirty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400" b="0" i="1" noProof="0" dirty="0">
                          <a:solidFill>
                            <a:srgbClr val="00B0F0"/>
                          </a:solidFill>
                        </a:rPr>
                        <a:t>If an item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 bon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marché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 cheap</a:t>
                      </a:r>
                    </a:p>
                    <a:p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plaît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like</a:t>
                      </a:r>
                    </a:p>
                    <a:p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issu</a:t>
                      </a:r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du commerce </a:t>
                      </a:r>
                      <a:r>
                        <a:rPr lang="en-GB" sz="14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équitable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fair trade</a:t>
                      </a: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écolo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 green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fabriqué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</a:t>
                      </a:r>
                      <a:r>
                        <a:rPr lang="en-GB" sz="14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des conditions de travail </a:t>
                      </a:r>
                      <a:r>
                        <a:rPr lang="en-GB" sz="1400" b="1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inacceptables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4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iis</a:t>
                      </a:r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made in unacceptable working conditions</a:t>
                      </a:r>
                    </a:p>
                    <a:p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n’est</a:t>
                      </a:r>
                      <a:r>
                        <a:rPr lang="en-GB" sz="14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 </a:t>
                      </a:r>
                      <a:r>
                        <a:rPr lang="en-GB" sz="14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cher</a:t>
                      </a:r>
                      <a:endParaRPr lang="en-GB" sz="14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cheap</a:t>
                      </a:r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l’achète</a:t>
                      </a:r>
                      <a:endParaRPr lang="en-GB" sz="14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buy it</a:t>
                      </a:r>
                    </a:p>
                    <a:p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ne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l’achète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 </a:t>
                      </a: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don’t buy 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parce que</a:t>
                      </a: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</a:t>
                      </a: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puisque</a:t>
                      </a:r>
                    </a:p>
                    <a:p>
                      <a:r>
                        <a:rPr lang="fr-FR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crois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que nous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devons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protéger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l’environnement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believe that we must protect the environment.</a:t>
                      </a:r>
                    </a:p>
                    <a:p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conditions de travail des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ouvriers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préoccupent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working conditions of the workers worry me.</a:t>
                      </a:r>
                    </a:p>
                    <a:p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conditions de travail des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ouvriers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ne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m’interessent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pas.</a:t>
                      </a:r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am not interested in the worker’s working conditions. </a:t>
                      </a:r>
                    </a:p>
                    <a:p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crois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qu’il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faut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respecter les gens.</a:t>
                      </a: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believe that we must </a:t>
                      </a:r>
                      <a:r>
                        <a:rPr lang="en-GB" sz="14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resoect</a:t>
                      </a:r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people.</a:t>
                      </a:r>
                    </a:p>
                    <a:p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prix est la chose la plus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importante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pour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moi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price is the most important thing for me. </a:t>
                      </a:r>
                    </a:p>
                    <a:p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prix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n’est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 la chose la plus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importante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pour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moi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price is not the most important thing for me. </a:t>
                      </a:r>
                    </a:p>
                    <a:p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produits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pas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chers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sont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fabriqués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dans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des conditions de travail </a:t>
                      </a:r>
                      <a:r>
                        <a:rPr lang="en-GB" sz="14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inacceptables</a:t>
                      </a:r>
                      <a:r>
                        <a:rPr lang="en-GB" sz="14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r>
                        <a:rPr lang="en-GB" sz="14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cheap items are made in unacceptable working conditions.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418329">
                <a:tc gridSpan="2">
                  <a:txBody>
                    <a:bodyPr/>
                    <a:lstStyle/>
                    <a:p>
                      <a:pPr algn="ctr"/>
                      <a:r>
                        <a:rPr lang="en-GB" sz="1500" b="0" i="1" noProof="0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4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50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500" b="0" i="1" kern="1200" baseline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5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500" i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sz="14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49904634"/>
                  </a:ext>
                </a:extLst>
              </a:tr>
              <a:tr h="1324707">
                <a:tc gridSpan="2">
                  <a:txBody>
                    <a:bodyPr/>
                    <a:lstStyle/>
                    <a:p>
                      <a:r>
                        <a:rPr lang="en-GB" sz="1400" b="1" noProof="0" dirty="0">
                          <a:solidFill>
                            <a:srgbClr val="002060"/>
                          </a:solidFill>
                        </a:rPr>
                        <a:t>Par </a:t>
                      </a:r>
                      <a:r>
                        <a:rPr lang="en-GB" sz="1400" b="1" noProof="0" dirty="0" err="1">
                          <a:solidFill>
                            <a:srgbClr val="002060"/>
                          </a:solidFill>
                        </a:rPr>
                        <a:t>exemple</a:t>
                      </a:r>
                      <a:r>
                        <a:rPr lang="en-GB" sz="1400" b="1" noProof="0" dirty="0">
                          <a:solidFill>
                            <a:srgbClr val="002060"/>
                          </a:solidFill>
                        </a:rPr>
                        <a:t> la </a:t>
                      </a:r>
                      <a:r>
                        <a:rPr lang="en-GB" sz="1400" b="1" noProof="0" dirty="0" err="1">
                          <a:solidFill>
                            <a:srgbClr val="002060"/>
                          </a:solidFill>
                        </a:rPr>
                        <a:t>semaine</a:t>
                      </a:r>
                      <a:r>
                        <a:rPr lang="en-GB" sz="1400" b="1" noProof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400" b="1" noProof="0" dirty="0" err="1">
                          <a:solidFill>
                            <a:srgbClr val="002060"/>
                          </a:solidFill>
                        </a:rPr>
                        <a:t>dernière</a:t>
                      </a:r>
                      <a:endParaRPr lang="en-GB" sz="14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400" b="0" i="1" noProof="0" dirty="0">
                          <a:solidFill>
                            <a:srgbClr val="00B0F0"/>
                          </a:solidFill>
                        </a:rPr>
                        <a:t>For example last week I bought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b="1" i="0" noProof="0" dirty="0">
                          <a:solidFill>
                            <a:srgbClr val="002060"/>
                          </a:solidFill>
                        </a:rPr>
                        <a:t>j’ai </a:t>
                      </a:r>
                      <a:r>
                        <a:rPr lang="en-GB" sz="1400" b="1" i="0" noProof="0" dirty="0" err="1">
                          <a:solidFill>
                            <a:srgbClr val="002060"/>
                          </a:solidFill>
                        </a:rPr>
                        <a:t>acheté</a:t>
                      </a:r>
                      <a:r>
                        <a:rPr lang="en-GB" sz="1400" b="1" i="0" noProof="0" dirty="0">
                          <a:solidFill>
                            <a:srgbClr val="002060"/>
                          </a:solidFill>
                        </a:rPr>
                        <a:t> …</a:t>
                      </a:r>
                    </a:p>
                    <a:p>
                      <a:r>
                        <a:rPr lang="en-GB" sz="1400" b="0" i="1" noProof="0" dirty="0">
                          <a:solidFill>
                            <a:srgbClr val="00B0F0"/>
                          </a:solidFill>
                        </a:rPr>
                        <a:t>I bought….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81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GB" sz="1400" b="1" noProof="0" dirty="0">
                          <a:solidFill>
                            <a:srgbClr val="002060"/>
                          </a:solidFill>
                        </a:rPr>
                        <a:t>À </a:t>
                      </a:r>
                      <a:r>
                        <a:rPr lang="en-GB" sz="1400" b="1" noProof="0" dirty="0" err="1">
                          <a:solidFill>
                            <a:srgbClr val="002060"/>
                          </a:solidFill>
                        </a:rPr>
                        <a:t>l’avenir</a:t>
                      </a:r>
                      <a:endParaRPr lang="en-GB" sz="1400" b="1" noProof="0" dirty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400" b="0" i="1" noProof="0" dirty="0">
                          <a:solidFill>
                            <a:srgbClr val="00B0F0"/>
                          </a:solidFill>
                        </a:rPr>
                        <a:t>If an item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GB" sz="1400" b="1" noProof="0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400" b="1" noProof="0" dirty="0" err="1">
                          <a:solidFill>
                            <a:srgbClr val="002060"/>
                          </a:solidFill>
                        </a:rPr>
                        <a:t>regarderai</a:t>
                      </a:r>
                      <a:r>
                        <a:rPr lang="en-GB" sz="1400" b="1" noProof="0" dirty="0">
                          <a:solidFill>
                            <a:srgbClr val="002060"/>
                          </a:solidFill>
                        </a:rPr>
                        <a:t> le prix et </a:t>
                      </a:r>
                      <a:r>
                        <a:rPr lang="en-GB" sz="1400" b="1" noProof="0" dirty="0" err="1">
                          <a:solidFill>
                            <a:srgbClr val="002060"/>
                          </a:solidFill>
                        </a:rPr>
                        <a:t>c’est</a:t>
                      </a:r>
                      <a:r>
                        <a:rPr lang="en-GB" sz="1400" b="1" noProof="0" dirty="0">
                          <a:solidFill>
                            <a:srgbClr val="002060"/>
                          </a:solidFill>
                        </a:rPr>
                        <a:t> tout!</a:t>
                      </a:r>
                    </a:p>
                    <a:p>
                      <a:r>
                        <a:rPr lang="en-GB" sz="1400" b="0" i="1" noProof="0" dirty="0">
                          <a:solidFill>
                            <a:srgbClr val="00B0F0"/>
                          </a:solidFill>
                        </a:rPr>
                        <a:t>I will look at the price and</a:t>
                      </a:r>
                      <a:r>
                        <a:rPr lang="en-GB" sz="1400" b="0" i="1" baseline="0" noProof="0" dirty="0">
                          <a:solidFill>
                            <a:srgbClr val="00B0F0"/>
                          </a:solidFill>
                        </a:rPr>
                        <a:t> that’s all!</a:t>
                      </a:r>
                      <a:endParaRPr lang="en-GB" sz="14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en-GB" sz="1400" b="1" i="0" noProof="0" dirty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400" b="1" i="0" noProof="0" dirty="0" err="1">
                          <a:solidFill>
                            <a:srgbClr val="002060"/>
                          </a:solidFill>
                        </a:rPr>
                        <a:t>regarderai</a:t>
                      </a:r>
                      <a:r>
                        <a:rPr lang="en-GB" sz="1400" b="1" i="0" noProof="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400" b="1" i="0" noProof="0" dirty="0" err="1">
                          <a:solidFill>
                            <a:srgbClr val="002060"/>
                          </a:solidFill>
                        </a:rPr>
                        <a:t>l’etiquette</a:t>
                      </a:r>
                      <a:r>
                        <a:rPr lang="en-GB" sz="1400" b="1" i="0" baseline="0" noProof="0" dirty="0">
                          <a:solidFill>
                            <a:srgbClr val="002060"/>
                          </a:solidFill>
                        </a:rPr>
                        <a:t> de plus </a:t>
                      </a:r>
                      <a:r>
                        <a:rPr lang="en-GB" sz="1400" b="1" i="0" baseline="0" noProof="0" dirty="0" err="1">
                          <a:solidFill>
                            <a:srgbClr val="002060"/>
                          </a:solidFill>
                        </a:rPr>
                        <a:t>près</a:t>
                      </a:r>
                      <a:r>
                        <a:rPr lang="en-GB" sz="1400" b="1" i="0" baseline="0" noProof="0" dirty="0">
                          <a:solidFill>
                            <a:srgbClr val="002060"/>
                          </a:solidFill>
                        </a:rPr>
                        <a:t>.</a:t>
                      </a:r>
                    </a:p>
                    <a:p>
                      <a:r>
                        <a:rPr lang="en-GB" sz="1400" b="0" i="1" baseline="0" noProof="0" dirty="0">
                          <a:solidFill>
                            <a:srgbClr val="00B0F0"/>
                          </a:solidFill>
                        </a:rPr>
                        <a:t>I will look at the label closer. </a:t>
                      </a:r>
                      <a:endParaRPr lang="en-GB" sz="14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B050">
                            <a:tint val="66000"/>
                            <a:satMod val="160000"/>
                          </a:srgbClr>
                        </a:gs>
                        <a:gs pos="50000">
                          <a:srgbClr val="00B050">
                            <a:tint val="44500"/>
                            <a:satMod val="160000"/>
                          </a:srgbClr>
                        </a:gs>
                        <a:gs pos="100000">
                          <a:srgbClr val="00B050">
                            <a:tint val="23500"/>
                            <a:satMod val="160000"/>
                          </a:srgbClr>
                        </a:gs>
                      </a:gsLst>
                      <a:lin ang="162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809318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712" y="1267097"/>
            <a:ext cx="1246051" cy="888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166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8825235"/>
              </p:ext>
            </p:extLst>
          </p:nvPr>
        </p:nvGraphicFramePr>
        <p:xfrm>
          <a:off x="0" y="3"/>
          <a:ext cx="12192001" cy="687899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04457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2534194">
                  <a:extLst>
                    <a:ext uri="{9D8B030D-6E8A-4147-A177-3AD203B41FA5}">
                      <a16:colId xmlns:a16="http://schemas.microsoft.com/office/drawing/2014/main" val="1078290128"/>
                    </a:ext>
                  </a:extLst>
                </a:gridCol>
                <a:gridCol w="470263">
                  <a:extLst>
                    <a:ext uri="{9D8B030D-6E8A-4147-A177-3AD203B41FA5}">
                      <a16:colId xmlns:a16="http://schemas.microsoft.com/office/drawing/2014/main" val="3761599179"/>
                    </a:ext>
                  </a:extLst>
                </a:gridCol>
                <a:gridCol w="6183087">
                  <a:extLst>
                    <a:ext uri="{9D8B030D-6E8A-4147-A177-3AD203B41FA5}">
                      <a16:colId xmlns:a16="http://schemas.microsoft.com/office/drawing/2014/main" val="2913943276"/>
                    </a:ext>
                  </a:extLst>
                </a:gridCol>
              </a:tblGrid>
              <a:tr h="417257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4.a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Qu’est-ce qui te rend</a:t>
                      </a:r>
                      <a:r>
                        <a:rPr lang="fr-FR" sz="1800" b="1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heureux / heureuse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?</a:t>
                      </a:r>
                      <a:r>
                        <a:rPr lang="fr-FR" sz="1800" b="1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b="0" i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</a:t>
                      </a:r>
                      <a:r>
                        <a:rPr lang="fr-FR" sz="1800" b="0" i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b="0" i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makes</a:t>
                      </a:r>
                      <a:r>
                        <a:rPr lang="fr-FR" sz="1800" b="0" i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b="0" i="1" kern="1200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800" b="0" i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happy?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405478"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                                                 2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154508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 qui me rend heureux, c’est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makes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 happy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 qui me rend 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heureuse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c’est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makes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 happy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d’être avec mon meilleur copain / </a:t>
                      </a:r>
                      <a:r>
                        <a:rPr lang="fr-FR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copine 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fr-FR" sz="12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best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friend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d’être en famille.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family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passer du temps avec mes </a:t>
                      </a:r>
                      <a:r>
                        <a:rPr lang="fr-FR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grand-parents</a:t>
                      </a: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time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grand-parents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d’avoir de bonnes notes au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collège.</a:t>
                      </a: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have good grades at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sortir.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go out.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rigoler.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laugh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 rester au lit.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stay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bed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1545086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l’amitié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friendship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famille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family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 week-end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weekends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les vacances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holidays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quand mon équipe de foot gagne.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when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football team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wins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95399639"/>
                  </a:ext>
                </a:extLst>
              </a:tr>
              <a:tr h="36355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4.b  Qu’est-ce que c’est pour toi le bonheur?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What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does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happiness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mean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for </a:t>
                      </a:r>
                      <a:r>
                        <a:rPr kumimoji="0" lang="fr-FR" sz="18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kumimoji="0" lang="fr-FR" sz="1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? </a:t>
                      </a:r>
                      <a:endParaRPr kumimoji="0" lang="fr-FR" sz="18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06083"/>
                  </a:ext>
                </a:extLst>
              </a:tr>
              <a:tr h="405478"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                                                          2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984865"/>
                  </a:ext>
                </a:extLst>
              </a:tr>
              <a:tr h="21760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bonheur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Happiness is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l’amitié</a:t>
                      </a: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friendship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famille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family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week-end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weekends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vacances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holidays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quand mon équipe de foot gagne.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when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football team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wins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  <a:p>
                      <a:endParaRPr lang="en-GB" sz="1200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406207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2725" y="4550552"/>
            <a:ext cx="1929249" cy="205272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2725" y="1183686"/>
            <a:ext cx="1781281" cy="1930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747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E0D2AB42E77A4D84BE2DD6D05212EE" ma:contentTypeVersion="12" ma:contentTypeDescription="Create a new document." ma:contentTypeScope="" ma:versionID="6ce3580611a98063e1b982c10a8d4899">
  <xsd:schema xmlns:xsd="http://www.w3.org/2001/XMLSchema" xmlns:xs="http://www.w3.org/2001/XMLSchema" xmlns:p="http://schemas.microsoft.com/office/2006/metadata/properties" xmlns:ns3="39f316ac-aaf5-4e2e-a738-5959585ebd54" xmlns:ns4="ab5792e2-7a20-434d-b2c8-f6c424745da8" targetNamespace="http://schemas.microsoft.com/office/2006/metadata/properties" ma:root="true" ma:fieldsID="0fb2ca46268dcf17957317634adb8574" ns3:_="" ns4:_="">
    <xsd:import namespace="39f316ac-aaf5-4e2e-a738-5959585ebd54"/>
    <xsd:import namespace="ab5792e2-7a20-434d-b2c8-f6c424745da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f316ac-aaf5-4e2e-a738-5959585ebd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5792e2-7a20-434d-b2c8-f6c424745da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8FE4BD8-BD29-408F-9C40-A94B4A4CBD12}">
  <ds:schemaRefs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ab5792e2-7a20-434d-b2c8-f6c424745da8"/>
    <ds:schemaRef ds:uri="http://schemas.microsoft.com/office/2006/documentManagement/types"/>
    <ds:schemaRef ds:uri="http://purl.org/dc/elements/1.1/"/>
    <ds:schemaRef ds:uri="39f316ac-aaf5-4e2e-a738-5959585ebd54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3D65B18-9B4F-44F8-B9DD-8F119AB720B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EF83E8E-D027-4036-AB87-3F54124BDE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f316ac-aaf5-4e2e-a738-5959585ebd54"/>
    <ds:schemaRef ds:uri="ab5792e2-7a20-434d-b2c8-f6c424745d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3177</TotalTime>
  <Words>961</Words>
  <Application>Microsoft Office PowerPoint</Application>
  <PresentationFormat>Widescreen</PresentationFormat>
  <Paragraphs>236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Jones</dc:creator>
  <cp:lastModifiedBy>Caroline Heaney</cp:lastModifiedBy>
  <cp:revision>151</cp:revision>
  <dcterms:created xsi:type="dcterms:W3CDTF">2021-01-08T13:31:16Z</dcterms:created>
  <dcterms:modified xsi:type="dcterms:W3CDTF">2025-01-21T16:01:55Z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0x010100E1E0D2AB42E77A4D84BE2DD6D05212EE</vt:lpwstr>
  </property>
</Properties>
</file>