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303" r:id="rId5"/>
    <p:sldId id="1290" r:id="rId6"/>
    <p:sldId id="1295" r:id="rId7"/>
    <p:sldId id="1284" r:id="rId8"/>
    <p:sldId id="1286" r:id="rId9"/>
    <p:sldId id="1288" r:id="rId10"/>
    <p:sldId id="1296" r:id="rId11"/>
    <p:sldId id="1312" r:id="rId12"/>
    <p:sldId id="1311" r:id="rId13"/>
    <p:sldId id="1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7" d="100"/>
          <a:sy n="67" d="100"/>
        </p:scale>
        <p:origin x="4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642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3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6055" y="2379507"/>
            <a:ext cx="46602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4</a:t>
            </a:r>
            <a:endParaRPr lang="en-US" sz="8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7025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391367"/>
              </p:ext>
            </p:extLst>
          </p:nvPr>
        </p:nvGraphicFramePr>
        <p:xfrm>
          <a:off x="0" y="2"/>
          <a:ext cx="12192001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0411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791884">
                  <a:extLst>
                    <a:ext uri="{9D8B030D-6E8A-4147-A177-3AD203B41FA5}">
                      <a16:colId xmlns:a16="http://schemas.microsoft.com/office/drawing/2014/main" val="657139347"/>
                    </a:ext>
                  </a:extLst>
                </a:gridCol>
                <a:gridCol w="357358">
                  <a:extLst>
                    <a:ext uri="{9D8B030D-6E8A-4147-A177-3AD203B41FA5}">
                      <a16:colId xmlns:a16="http://schemas.microsoft.com/office/drawing/2014/main" val="1052315164"/>
                    </a:ext>
                  </a:extLst>
                </a:gridCol>
                <a:gridCol w="833877">
                  <a:extLst>
                    <a:ext uri="{9D8B030D-6E8A-4147-A177-3AD203B41FA5}">
                      <a16:colId xmlns:a16="http://schemas.microsoft.com/office/drawing/2014/main" val="1078290128"/>
                    </a:ext>
                  </a:extLst>
                </a:gridCol>
                <a:gridCol w="328277">
                  <a:extLst>
                    <a:ext uri="{9D8B030D-6E8A-4147-A177-3AD203B41FA5}">
                      <a16:colId xmlns:a16="http://schemas.microsoft.com/office/drawing/2014/main" val="2423749898"/>
                    </a:ext>
                  </a:extLst>
                </a:gridCol>
                <a:gridCol w="213176">
                  <a:extLst>
                    <a:ext uri="{9D8B030D-6E8A-4147-A177-3AD203B41FA5}">
                      <a16:colId xmlns:a16="http://schemas.microsoft.com/office/drawing/2014/main" val="3864661384"/>
                    </a:ext>
                  </a:extLst>
                </a:gridCol>
                <a:gridCol w="715236">
                  <a:extLst>
                    <a:ext uri="{9D8B030D-6E8A-4147-A177-3AD203B41FA5}">
                      <a16:colId xmlns:a16="http://schemas.microsoft.com/office/drawing/2014/main" val="1396559564"/>
                    </a:ext>
                  </a:extLst>
                </a:gridCol>
                <a:gridCol w="427435">
                  <a:extLst>
                    <a:ext uri="{9D8B030D-6E8A-4147-A177-3AD203B41FA5}">
                      <a16:colId xmlns:a16="http://schemas.microsoft.com/office/drawing/2014/main" val="1027721303"/>
                    </a:ext>
                  </a:extLst>
                </a:gridCol>
                <a:gridCol w="816164">
                  <a:extLst>
                    <a:ext uri="{9D8B030D-6E8A-4147-A177-3AD203B41FA5}">
                      <a16:colId xmlns:a16="http://schemas.microsoft.com/office/drawing/2014/main" val="3071947952"/>
                    </a:ext>
                  </a:extLst>
                </a:gridCol>
                <a:gridCol w="500944">
                  <a:extLst>
                    <a:ext uri="{9D8B030D-6E8A-4147-A177-3AD203B41FA5}">
                      <a16:colId xmlns:a16="http://schemas.microsoft.com/office/drawing/2014/main" val="580678382"/>
                    </a:ext>
                  </a:extLst>
                </a:gridCol>
                <a:gridCol w="439036">
                  <a:extLst>
                    <a:ext uri="{9D8B030D-6E8A-4147-A177-3AD203B41FA5}">
                      <a16:colId xmlns:a16="http://schemas.microsoft.com/office/drawing/2014/main" val="733783839"/>
                    </a:ext>
                  </a:extLst>
                </a:gridCol>
                <a:gridCol w="892691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424418">
                  <a:extLst>
                    <a:ext uri="{9D8B030D-6E8A-4147-A177-3AD203B41FA5}">
                      <a16:colId xmlns:a16="http://schemas.microsoft.com/office/drawing/2014/main" val="2986336416"/>
                    </a:ext>
                  </a:extLst>
                </a:gridCol>
                <a:gridCol w="1213805">
                  <a:extLst>
                    <a:ext uri="{9D8B030D-6E8A-4147-A177-3AD203B41FA5}">
                      <a16:colId xmlns:a16="http://schemas.microsoft.com/office/drawing/2014/main" val="3947967577"/>
                    </a:ext>
                  </a:extLst>
                </a:gridCol>
                <a:gridCol w="529426">
                  <a:extLst>
                    <a:ext uri="{9D8B030D-6E8A-4147-A177-3AD203B41FA5}">
                      <a16:colId xmlns:a16="http://schemas.microsoft.com/office/drawing/2014/main" val="2060965611"/>
                    </a:ext>
                  </a:extLst>
                </a:gridCol>
                <a:gridCol w="462849">
                  <a:extLst>
                    <a:ext uri="{9D8B030D-6E8A-4147-A177-3AD203B41FA5}">
                      <a16:colId xmlns:a16="http://schemas.microsoft.com/office/drawing/2014/main" val="1476331849"/>
                    </a:ext>
                  </a:extLst>
                </a:gridCol>
                <a:gridCol w="699306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  <a:gridCol w="1125708">
                  <a:extLst>
                    <a:ext uri="{9D8B030D-6E8A-4147-A177-3AD203B41FA5}">
                      <a16:colId xmlns:a16="http://schemas.microsoft.com/office/drawing/2014/main" val="289073744"/>
                    </a:ext>
                  </a:extLst>
                </a:gridCol>
              </a:tblGrid>
              <a:tr h="657551">
                <a:tc gridSpan="1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a-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Où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vas-tu en vacances?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go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b-</a:t>
                      </a:r>
                      <a:r>
                        <a:rPr lang="fr-FR" sz="18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Avec qui vas-tu en vacances?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Who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go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c- Combien de temps y restes-tu? 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How long do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stay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for?</a:t>
                      </a:r>
                      <a:r>
                        <a:rPr kumimoji="0" lang="fr-F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9679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73022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général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étés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summer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allons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à la plage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each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montagne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campagne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countryside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j’y vais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there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y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got there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y allons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go there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famille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family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parents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j’y reste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stay there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y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stay there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y restons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stay there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semaine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week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dix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jours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ten days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quinze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jours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fortnight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mois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month</a:t>
                      </a: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5073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bord de la mer</a:t>
                      </a:r>
                    </a:p>
                    <a:p>
                      <a:pPr algn="l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seaside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53870"/>
                  </a:ext>
                </a:extLst>
              </a:tr>
              <a:tr h="4730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France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France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Espagne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Spain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101806"/>
                  </a:ext>
                </a:extLst>
              </a:tr>
              <a:tr h="4730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au 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Portugal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Japon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Japan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67707"/>
                  </a:ext>
                </a:extLst>
              </a:tr>
              <a:tr h="4383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États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-Unis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United-States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97103"/>
                  </a:ext>
                </a:extLst>
              </a:tr>
              <a:tr h="375743">
                <a:tc gridSpan="1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d-  Que fais-tu pendant les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vacances?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6083"/>
                  </a:ext>
                </a:extLst>
              </a:tr>
              <a:tr h="469679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Opinion intro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Adjective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84865"/>
                  </a:ext>
                </a:extLst>
              </a:tr>
              <a:tr h="76712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général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</a:t>
                      </a:r>
                      <a:r>
                        <a:rPr lang="en-GB" sz="11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1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étés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summer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/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fait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do /go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faisons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do /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hMerge="1">
                  <a:txBody>
                    <a:bodyPr/>
                    <a:lstStyle/>
                    <a:p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du canoë-kayak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canoeing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VTT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biking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ski nautique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water-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snowboard</a:t>
                      </a:r>
                    </a:p>
                    <a:p>
                      <a:pPr algn="l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snowboarding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plongée-sous-marine</a:t>
                      </a:r>
                    </a:p>
                    <a:p>
                      <a:pPr algn="l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scuba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diving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my opinion, it’s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according to me, it’s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kumimoji="0" lang="en-GB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4"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 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7406207"/>
                  </a:ext>
                </a:extLst>
              </a:tr>
              <a:tr h="7045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voile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sailing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de l’escalade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l’équitation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horse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riding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randonnées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fôret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hiking in the forest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planche à voile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66065"/>
                  </a:ext>
                </a:extLst>
              </a:tr>
              <a:tr h="4383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12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pêche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fishing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73977"/>
                  </a:ext>
                </a:extLst>
              </a:tr>
              <a:tr h="6105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take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ski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skiing lessons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voile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sailing lessons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03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19462"/>
              </p:ext>
            </p:extLst>
          </p:nvPr>
        </p:nvGraphicFramePr>
        <p:xfrm>
          <a:off x="-14195" y="1"/>
          <a:ext cx="12219664" cy="6883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41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17564">
                  <a:extLst>
                    <a:ext uri="{9D8B030D-6E8A-4147-A177-3AD203B41FA5}">
                      <a16:colId xmlns:a16="http://schemas.microsoft.com/office/drawing/2014/main" val="3079317104"/>
                    </a:ext>
                  </a:extLst>
                </a:gridCol>
                <a:gridCol w="1174527">
                  <a:extLst>
                    <a:ext uri="{9D8B030D-6E8A-4147-A177-3AD203B41FA5}">
                      <a16:colId xmlns:a16="http://schemas.microsoft.com/office/drawing/2014/main" val="3841464404"/>
                    </a:ext>
                  </a:extLst>
                </a:gridCol>
                <a:gridCol w="1189852">
                  <a:extLst>
                    <a:ext uri="{9D8B030D-6E8A-4147-A177-3AD203B41FA5}">
                      <a16:colId xmlns:a16="http://schemas.microsoft.com/office/drawing/2014/main" val="2726266716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374630698"/>
                    </a:ext>
                  </a:extLst>
                </a:gridCol>
                <a:gridCol w="1032691">
                  <a:extLst>
                    <a:ext uri="{9D8B030D-6E8A-4147-A177-3AD203B41FA5}">
                      <a16:colId xmlns:a16="http://schemas.microsoft.com/office/drawing/2014/main" val="1020532829"/>
                    </a:ext>
                  </a:extLst>
                </a:gridCol>
                <a:gridCol w="1018177">
                  <a:extLst>
                    <a:ext uri="{9D8B030D-6E8A-4147-A177-3AD203B41FA5}">
                      <a16:colId xmlns:a16="http://schemas.microsoft.com/office/drawing/2014/main" val="63766569"/>
                    </a:ext>
                  </a:extLst>
                </a:gridCol>
                <a:gridCol w="361769">
                  <a:extLst>
                    <a:ext uri="{9D8B030D-6E8A-4147-A177-3AD203B41FA5}">
                      <a16:colId xmlns:a16="http://schemas.microsoft.com/office/drawing/2014/main" val="1506438840"/>
                    </a:ext>
                  </a:extLst>
                </a:gridCol>
                <a:gridCol w="318226">
                  <a:extLst>
                    <a:ext uri="{9D8B030D-6E8A-4147-A177-3AD203B41FA5}">
                      <a16:colId xmlns:a16="http://schemas.microsoft.com/office/drawing/2014/main" val="1793374888"/>
                    </a:ext>
                  </a:extLst>
                </a:gridCol>
                <a:gridCol w="587828">
                  <a:extLst>
                    <a:ext uri="{9D8B030D-6E8A-4147-A177-3AD203B41FA5}">
                      <a16:colId xmlns:a16="http://schemas.microsoft.com/office/drawing/2014/main" val="4034587441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72015">
                  <a:extLst>
                    <a:ext uri="{9D8B030D-6E8A-4147-A177-3AD203B41FA5}">
                      <a16:colId xmlns:a16="http://schemas.microsoft.com/office/drawing/2014/main" val="2236179925"/>
                    </a:ext>
                  </a:extLst>
                </a:gridCol>
                <a:gridCol w="1337502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527488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  <a:gridCol w="602539">
                  <a:extLst>
                    <a:ext uri="{9D8B030D-6E8A-4147-A177-3AD203B41FA5}">
                      <a16:colId xmlns:a16="http://schemas.microsoft.com/office/drawing/2014/main" val="3783315998"/>
                    </a:ext>
                  </a:extLst>
                </a:gridCol>
                <a:gridCol w="1262451">
                  <a:extLst>
                    <a:ext uri="{9D8B030D-6E8A-4147-A177-3AD203B41FA5}">
                      <a16:colId xmlns:a16="http://schemas.microsoft.com/office/drawing/2014/main" val="289073744"/>
                    </a:ext>
                  </a:extLst>
                </a:gridCol>
              </a:tblGrid>
              <a:tr h="357564">
                <a:tc gridSpan="1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e-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Pourquoi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aimes-tu ou n’aimes tu pas ce style de vacances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or not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type of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kumimoji="0" lang="fr-F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625737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f- Où es-tu allé(e) en vacances l’année </a:t>
                      </a:r>
                      <a:r>
                        <a:rPr kumimoji="0" lang="fr-FR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dernère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 on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last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 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Où iras-tu l’année prochaine? </a:t>
                      </a:r>
                    </a:p>
                    <a:p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837570"/>
                  </a:ext>
                </a:extLst>
              </a:tr>
              <a:tr h="446955">
                <a:tc gridSpan="2"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Connective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072692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ça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quite like 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n’aime pas ça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don’t like 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n’aime</a:t>
                      </a:r>
                      <a:r>
                        <a:rPr lang="en-GB" sz="11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trop </a:t>
                      </a:r>
                      <a:r>
                        <a:rPr lang="en-GB" sz="11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lang="en-GB" sz="11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don’t like it too much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J’aime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préfère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soleil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sun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sports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d’hiver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 sports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vacances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actives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active holidays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n’y a pas grand-chose à faire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isn’t much to 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L’année dernière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year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allée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allée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allés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à la plage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each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montagne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France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France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au 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Portugal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États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-Unis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United-States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campagne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countryside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bord de la mer</a:t>
                      </a:r>
                    </a:p>
                    <a:p>
                      <a:pPr algn="l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seaside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Espagne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Spain</a:t>
                      </a:r>
                    </a:p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Japon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Japan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L’année prochaine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j’irai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will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ira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will 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60860"/>
                  </a:ext>
                </a:extLst>
              </a:tr>
              <a:tr h="744925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n’aime pas</a:t>
                      </a:r>
                    </a:p>
                    <a:p>
                      <a:pPr algn="l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Je déteste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l"/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53870"/>
                  </a:ext>
                </a:extLst>
              </a:tr>
              <a:tr h="357564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g-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Qu’est-ce que tu as fait?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do? </a:t>
                      </a:r>
                      <a:r>
                        <a:rPr kumimoji="0" lang="fr-FR" sz="18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Qu’est-ce que tu feras?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will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do? 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6083"/>
                  </a:ext>
                </a:extLst>
              </a:tr>
              <a:tr h="446955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Opinion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Adjective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84865"/>
                  </a:ext>
                </a:extLst>
              </a:tr>
              <a:tr h="4171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fait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/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du canoë-kayak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Canoeing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VTT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biking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ski nautique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water-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snowboard</a:t>
                      </a:r>
                    </a:p>
                    <a:p>
                      <a:pPr algn="l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snowboarding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plongée-sous-marine</a:t>
                      </a:r>
                    </a:p>
                    <a:p>
                      <a:pPr algn="l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scuba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diving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avis, c’était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my opinion, it was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c’était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was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trouvé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kumimoji="0" lang="en-GB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found that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 rowSpan="4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 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7406207"/>
                  </a:ext>
                </a:extLst>
              </a:tr>
              <a:tr h="4171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ferai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will do /go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voile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sailing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de l’escalade</a:t>
                      </a:r>
                      <a:endParaRPr kumimoji="0" lang="fr-FR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fr-FR" sz="11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l’équitation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horse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riding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randonnées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fôret</a:t>
                      </a:r>
                      <a:endParaRPr kumimoji="0" lang="en-GB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Hiking in the forest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planche à voile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330404"/>
                  </a:ext>
                </a:extLst>
              </a:tr>
              <a:tr h="4165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allé(e)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 gridSpan="10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pêche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fishing</a:t>
                      </a:r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73977"/>
                  </a:ext>
                </a:extLst>
              </a:tr>
              <a:tr h="11716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J’irai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will 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10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32471"/>
                  </a:ext>
                </a:extLst>
              </a:tr>
              <a:tr h="20940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10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avis, ça sera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my opinion, it will be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 sera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will be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trouverai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kumimoji="0" lang="en-GB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will  find that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48318"/>
                  </a:ext>
                </a:extLst>
              </a:tr>
              <a:tr h="4171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pris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took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 grid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cours de ski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skiing lessons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1482"/>
                  </a:ext>
                </a:extLst>
              </a:tr>
              <a:tr h="5337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prendrai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will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take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gridSpan="10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63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11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538086"/>
              </p:ext>
            </p:extLst>
          </p:nvPr>
        </p:nvGraphicFramePr>
        <p:xfrm>
          <a:off x="-3" y="1"/>
          <a:ext cx="12193030" cy="6877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88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442446">
                  <a:extLst>
                    <a:ext uri="{9D8B030D-6E8A-4147-A177-3AD203B41FA5}">
                      <a16:colId xmlns:a16="http://schemas.microsoft.com/office/drawing/2014/main" val="3375927121"/>
                    </a:ext>
                  </a:extLst>
                </a:gridCol>
                <a:gridCol w="1254035">
                  <a:extLst>
                    <a:ext uri="{9D8B030D-6E8A-4147-A177-3AD203B41FA5}">
                      <a16:colId xmlns:a16="http://schemas.microsoft.com/office/drawing/2014/main" val="1548396661"/>
                    </a:ext>
                  </a:extLst>
                </a:gridCol>
                <a:gridCol w="642277">
                  <a:extLst>
                    <a:ext uri="{9D8B030D-6E8A-4147-A177-3AD203B41FA5}">
                      <a16:colId xmlns:a16="http://schemas.microsoft.com/office/drawing/2014/main" val="670964922"/>
                    </a:ext>
                  </a:extLst>
                </a:gridCol>
                <a:gridCol w="95202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955464">
                  <a:extLst>
                    <a:ext uri="{9D8B030D-6E8A-4147-A177-3AD203B41FA5}">
                      <a16:colId xmlns:a16="http://schemas.microsoft.com/office/drawing/2014/main" val="2670061421"/>
                    </a:ext>
                  </a:extLst>
                </a:gridCol>
                <a:gridCol w="429224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598687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  <a:gridCol w="756371">
                  <a:extLst>
                    <a:ext uri="{9D8B030D-6E8A-4147-A177-3AD203B41FA5}">
                      <a16:colId xmlns:a16="http://schemas.microsoft.com/office/drawing/2014/main" val="3073549626"/>
                    </a:ext>
                  </a:extLst>
                </a:gridCol>
                <a:gridCol w="288205">
                  <a:extLst>
                    <a:ext uri="{9D8B030D-6E8A-4147-A177-3AD203B41FA5}">
                      <a16:colId xmlns:a16="http://schemas.microsoft.com/office/drawing/2014/main" val="1086701856"/>
                    </a:ext>
                  </a:extLst>
                </a:gridCol>
                <a:gridCol w="925575">
                  <a:extLst>
                    <a:ext uri="{9D8B030D-6E8A-4147-A177-3AD203B41FA5}">
                      <a16:colId xmlns:a16="http://schemas.microsoft.com/office/drawing/2014/main" val="59935413"/>
                    </a:ext>
                  </a:extLst>
                </a:gridCol>
                <a:gridCol w="965243">
                  <a:extLst>
                    <a:ext uri="{9D8B030D-6E8A-4147-A177-3AD203B41FA5}">
                      <a16:colId xmlns:a16="http://schemas.microsoft.com/office/drawing/2014/main" val="3665557010"/>
                    </a:ext>
                  </a:extLst>
                </a:gridCol>
                <a:gridCol w="383452">
                  <a:extLst>
                    <a:ext uri="{9D8B030D-6E8A-4147-A177-3AD203B41FA5}">
                      <a16:colId xmlns:a16="http://schemas.microsoft.com/office/drawing/2014/main" val="1489208644"/>
                    </a:ext>
                  </a:extLst>
                </a:gridCol>
                <a:gridCol w="595012">
                  <a:extLst>
                    <a:ext uri="{9D8B030D-6E8A-4147-A177-3AD203B41FA5}">
                      <a16:colId xmlns:a16="http://schemas.microsoft.com/office/drawing/2014/main" val="3842881917"/>
                    </a:ext>
                  </a:extLst>
                </a:gridCol>
                <a:gridCol w="938798">
                  <a:extLst>
                    <a:ext uri="{9D8B030D-6E8A-4147-A177-3AD203B41FA5}">
                      <a16:colId xmlns:a16="http://schemas.microsoft.com/office/drawing/2014/main" val="975888938"/>
                    </a:ext>
                  </a:extLst>
                </a:gridCol>
                <a:gridCol w="810492">
                  <a:extLst>
                    <a:ext uri="{9D8B030D-6E8A-4147-A177-3AD203B41FA5}">
                      <a16:colId xmlns:a16="http://schemas.microsoft.com/office/drawing/2014/main" val="2465912378"/>
                    </a:ext>
                  </a:extLst>
                </a:gridCol>
              </a:tblGrid>
              <a:tr h="358724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Où voudrais tu aller en vacances?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go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48405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 infinitive </a:t>
                      </a:r>
                      <a:r>
                        <a:rPr lang="fr-FR" sz="12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Adverb</a:t>
                      </a:r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Adjective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 infinitive </a:t>
                      </a:r>
                      <a:r>
                        <a:rPr lang="fr-FR" sz="12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3182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j’aimerais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like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descendre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l’Amazone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canoë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down </a:t>
                      </a:r>
                      <a:r>
                        <a:rPr lang="en-GB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theAmazon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cano</a:t>
                      </a:r>
                      <a:r>
                        <a:rPr lang="en-GB" sz="1200" b="1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ë</a:t>
                      </a:r>
                      <a:endParaRPr lang="en-GB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essayer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sports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extrêmes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try some extreme sports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safari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Afrique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safari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Africa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passer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vacances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île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déserte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spend the holidays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a desert island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traverser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 Sahara à dos de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chameau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cross the Sahara by camel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parcs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d’attraction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monde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 all the theme parks in the wold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gorilles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liberté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see gorillas in the wild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 aussi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finalement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ça serait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vraiment</a:t>
                      </a:r>
                    </a:p>
                    <a:p>
                      <a:pPr lvl="0" algn="l"/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really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 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aventure formidable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adventure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aventure merveilleuse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marvelous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adventure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pouvoir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able</a:t>
                      </a:r>
                    </a:p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voler comme un oiseau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visiter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voir…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 reposer 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relax…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58724">
                <a:tc gridSpan="1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Tu voudrais … 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to…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087253"/>
                  </a:ext>
                </a:extLst>
              </a:tr>
              <a:tr h="44840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Ouais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Cool!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Bonne idée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 idea</a:t>
                      </a:r>
                      <a:endParaRPr lang="en-GB" sz="1200" b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Quelle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horreur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horrible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rigoles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must be joking!</a:t>
                      </a: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n’est pas mon truc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wouldn’t want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n’aimerais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wouldn’t like to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that.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005673"/>
                  </a:ext>
                </a:extLst>
              </a:tr>
              <a:tr h="717449"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serait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fantastique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fantastic</a:t>
                      </a: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trop cool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96088"/>
                  </a:ext>
                </a:extLst>
              </a:tr>
              <a:tr h="1116650"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serait trop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dangereux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dangerous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tranquille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626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890310"/>
              </p:ext>
            </p:extLst>
          </p:nvPr>
        </p:nvGraphicFramePr>
        <p:xfrm>
          <a:off x="0" y="2"/>
          <a:ext cx="12191998" cy="6895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21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239214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255508">
                  <a:extLst>
                    <a:ext uri="{9D8B030D-6E8A-4147-A177-3AD203B41FA5}">
                      <a16:colId xmlns:a16="http://schemas.microsoft.com/office/drawing/2014/main" val="3501625389"/>
                    </a:ext>
                  </a:extLst>
                </a:gridCol>
                <a:gridCol w="881504">
                  <a:extLst>
                    <a:ext uri="{9D8B030D-6E8A-4147-A177-3AD203B41FA5}">
                      <a16:colId xmlns:a16="http://schemas.microsoft.com/office/drawing/2014/main" val="3133201871"/>
                    </a:ext>
                  </a:extLst>
                </a:gridCol>
                <a:gridCol w="689872">
                  <a:extLst>
                    <a:ext uri="{9D8B030D-6E8A-4147-A177-3AD203B41FA5}">
                      <a16:colId xmlns:a16="http://schemas.microsoft.com/office/drawing/2014/main" val="2385544930"/>
                    </a:ext>
                  </a:extLst>
                </a:gridCol>
                <a:gridCol w="945380">
                  <a:extLst>
                    <a:ext uri="{9D8B030D-6E8A-4147-A177-3AD203B41FA5}">
                      <a16:colId xmlns:a16="http://schemas.microsoft.com/office/drawing/2014/main" val="256682737"/>
                    </a:ext>
                  </a:extLst>
                </a:gridCol>
                <a:gridCol w="396038">
                  <a:extLst>
                    <a:ext uri="{9D8B030D-6E8A-4147-A177-3AD203B41FA5}">
                      <a16:colId xmlns:a16="http://schemas.microsoft.com/office/drawing/2014/main" val="2862743861"/>
                    </a:ext>
                  </a:extLst>
                </a:gridCol>
                <a:gridCol w="1558599">
                  <a:extLst>
                    <a:ext uri="{9D8B030D-6E8A-4147-A177-3AD203B41FA5}">
                      <a16:colId xmlns:a16="http://schemas.microsoft.com/office/drawing/2014/main" val="3794267529"/>
                    </a:ext>
                  </a:extLst>
                </a:gridCol>
                <a:gridCol w="306610">
                  <a:extLst>
                    <a:ext uri="{9D8B030D-6E8A-4147-A177-3AD203B41FA5}">
                      <a16:colId xmlns:a16="http://schemas.microsoft.com/office/drawing/2014/main" val="2119958404"/>
                    </a:ext>
                  </a:extLst>
                </a:gridCol>
                <a:gridCol w="1787402">
                  <a:extLst>
                    <a:ext uri="{9D8B030D-6E8A-4147-A177-3AD203B41FA5}">
                      <a16:colId xmlns:a16="http://schemas.microsoft.com/office/drawing/2014/main" val="368885363"/>
                    </a:ext>
                  </a:extLst>
                </a:gridCol>
                <a:gridCol w="422743">
                  <a:extLst>
                    <a:ext uri="{9D8B030D-6E8A-4147-A177-3AD203B41FA5}">
                      <a16:colId xmlns:a16="http://schemas.microsoft.com/office/drawing/2014/main" val="892962275"/>
                    </a:ext>
                  </a:extLst>
                </a:gridCol>
                <a:gridCol w="868728">
                  <a:extLst>
                    <a:ext uri="{9D8B030D-6E8A-4147-A177-3AD203B41FA5}">
                      <a16:colId xmlns:a16="http://schemas.microsoft.com/office/drawing/2014/main" val="3096888585"/>
                    </a:ext>
                  </a:extLst>
                </a:gridCol>
                <a:gridCol w="1601186">
                  <a:extLst>
                    <a:ext uri="{9D8B030D-6E8A-4147-A177-3AD203B41FA5}">
                      <a16:colId xmlns:a16="http://schemas.microsoft.com/office/drawing/2014/main" val="3004521328"/>
                    </a:ext>
                  </a:extLst>
                </a:gridCol>
              </a:tblGrid>
              <a:tr h="491263">
                <a:tc gridSpan="13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3. Qu’est-ce que tu prends</a:t>
                      </a:r>
                      <a:r>
                        <a:rPr lang="fr-FR" b="1" baseline="0" dirty="0">
                          <a:solidFill>
                            <a:schemeClr val="bg1"/>
                          </a:solidFill>
                        </a:rPr>
                        <a:t> en vacances?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do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take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on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holidays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? </a:t>
                      </a:r>
                      <a:endParaRPr lang="fr-FR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76672"/>
                  </a:ext>
                </a:extLst>
              </a:tr>
              <a:tr h="511352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Sentence starter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Connective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17898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adaptateur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adaptor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chargeur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charger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chapeau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paille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straw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sac à dos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rucksack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bombe anti-insectes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repellent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spray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lampe de poche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torch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crème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solaire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gel coiffant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lunettes de plongée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swimming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goggles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palmes et un tuba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flippers and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snorkel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tongs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flip-flops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plein de bouquins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loads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books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aussi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also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en plus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also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445708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Qu’est-ce que tu fais?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8595143"/>
                  </a:ext>
                </a:extLst>
              </a:tr>
              <a:tr h="452480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Sentence starter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fr-FR" sz="120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72714"/>
                  </a:ext>
                </a:extLst>
              </a:tr>
              <a:tr h="3167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baigne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coiffe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me couche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douche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fais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fais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m’amuse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fun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m’ennuie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te baignes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te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coiffes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 couches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 douches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 fais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te fais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t’amuses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fun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t’ennuies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se baigne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swims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coiffe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couche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douche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fait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se fait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s’amuse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 fun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s’ennuie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baignons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coiffons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couchons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douchons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faisons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faisons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 amusons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fun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nous 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nnuyons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vous </a:t>
                      </a:r>
                      <a:r>
                        <a:rPr lang="fr-FR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baigez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vous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coiffez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 vous couchez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 vous douchez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 vous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faites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vous faites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 vous  amusez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fun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 vous 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nnuyez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se baignent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se </a:t>
                      </a:r>
                      <a:r>
                        <a:rPr lang="fr-FR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coifnt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se couchent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se douchent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se 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font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se font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s’amusent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fun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s’e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nnuient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94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83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287434"/>
              </p:ext>
            </p:extLst>
          </p:nvPr>
        </p:nvGraphicFramePr>
        <p:xfrm>
          <a:off x="0" y="-1"/>
          <a:ext cx="12192000" cy="44283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116183">
                  <a:extLst>
                    <a:ext uri="{9D8B030D-6E8A-4147-A177-3AD203B41FA5}">
                      <a16:colId xmlns:a16="http://schemas.microsoft.com/office/drawing/2014/main" val="3193097930"/>
                    </a:ext>
                  </a:extLst>
                </a:gridCol>
                <a:gridCol w="2173647">
                  <a:extLst>
                    <a:ext uri="{9D8B030D-6E8A-4147-A177-3AD203B41FA5}">
                      <a16:colId xmlns:a16="http://schemas.microsoft.com/office/drawing/2014/main" val="2338643752"/>
                    </a:ext>
                  </a:extLst>
                </a:gridCol>
                <a:gridCol w="5067530">
                  <a:extLst>
                    <a:ext uri="{9D8B030D-6E8A-4147-A177-3AD203B41FA5}">
                      <a16:colId xmlns:a16="http://schemas.microsoft.com/office/drawing/2014/main" val="876044844"/>
                    </a:ext>
                  </a:extLst>
                </a:gridCol>
              </a:tblGrid>
              <a:tr h="67001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4. Comment étaient les vacances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How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were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 the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996923"/>
                  </a:ext>
                </a:extLst>
              </a:tr>
              <a:tr h="542391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183157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resté(e) trop longtemps au soleil.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pris un coup de soleil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sunburnt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Il a plu tout le temps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rained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all the time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L’eau est entrée dans la tente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Water came into the tent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tombé(e) à l’eau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the water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été malade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 ill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 tous été malades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all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c’était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désastre.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disaster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catastrophique.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catastrophic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 drôle.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13843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 pas vraiment aimé ça.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750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6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166406"/>
              </p:ext>
            </p:extLst>
          </p:nvPr>
        </p:nvGraphicFramePr>
        <p:xfrm>
          <a:off x="1" y="2"/>
          <a:ext cx="12191998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66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0918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556511">
                  <a:extLst>
                    <a:ext uri="{9D8B030D-6E8A-4147-A177-3AD203B41FA5}">
                      <a16:colId xmlns:a16="http://schemas.microsoft.com/office/drawing/2014/main" val="540672579"/>
                    </a:ext>
                  </a:extLst>
                </a:gridCol>
                <a:gridCol w="1141441">
                  <a:extLst>
                    <a:ext uri="{9D8B030D-6E8A-4147-A177-3AD203B41FA5}">
                      <a16:colId xmlns:a16="http://schemas.microsoft.com/office/drawing/2014/main" val="111039119"/>
                    </a:ext>
                  </a:extLst>
                </a:gridCol>
                <a:gridCol w="126616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557749">
                  <a:extLst>
                    <a:ext uri="{9D8B030D-6E8A-4147-A177-3AD203B41FA5}">
                      <a16:colId xmlns:a16="http://schemas.microsoft.com/office/drawing/2014/main" val="3498210262"/>
                    </a:ext>
                  </a:extLst>
                </a:gridCol>
                <a:gridCol w="739342">
                  <a:extLst>
                    <a:ext uri="{9D8B030D-6E8A-4147-A177-3AD203B41FA5}">
                      <a16:colId xmlns:a16="http://schemas.microsoft.com/office/drawing/2014/main" val="41336903"/>
                    </a:ext>
                  </a:extLst>
                </a:gridCol>
                <a:gridCol w="1206295">
                  <a:extLst>
                    <a:ext uri="{9D8B030D-6E8A-4147-A177-3AD203B41FA5}">
                      <a16:colId xmlns:a16="http://schemas.microsoft.com/office/drawing/2014/main" val="2695224166"/>
                    </a:ext>
                  </a:extLst>
                </a:gridCol>
                <a:gridCol w="922079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209378">
                  <a:extLst>
                    <a:ext uri="{9D8B030D-6E8A-4147-A177-3AD203B41FA5}">
                      <a16:colId xmlns:a16="http://schemas.microsoft.com/office/drawing/2014/main" val="3379832517"/>
                    </a:ext>
                  </a:extLst>
                </a:gridCol>
                <a:gridCol w="1297190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82963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88464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Auxilary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past</a:t>
                      </a:r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participle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Intensifier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306172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La semaine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L’année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Hier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sommes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(masculine)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(feminine)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(m-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plural)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(f-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plural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à la plage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each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pêche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assez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pas assez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trop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bizarre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9511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 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avez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fait du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l’arc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did archery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fait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planche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voile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windsurfing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fait du trampoline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trampolining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fait une balade en barque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 a boat ride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joué aux boules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boules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joué sur des structures gonflables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bouncy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castle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loué un pédalo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hired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pedalo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  <a:tr h="162926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t’es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s’est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nous nous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sommes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vous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vous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êtes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baigné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went for a swim (masculine)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baigné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went for a swim (feminine)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baignés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for a swim (m-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plural)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baigné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for a swim (f-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plural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2208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30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AFAB61-2EE0-48E9-A214-FF0C22AAA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3562" y="217715"/>
            <a:ext cx="5989805" cy="5970134"/>
          </a:xfrm>
        </p:spPr>
      </p:pic>
    </p:spTree>
    <p:extLst>
      <p:ext uri="{BB962C8B-B14F-4D97-AF65-F5344CB8AC3E}">
        <p14:creationId xmlns:p14="http://schemas.microsoft.com/office/powerpoint/2010/main" val="1815140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6675-3B3C-4532-A5C1-4D4EB42B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500742"/>
            <a:ext cx="4953001" cy="607899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vacances	</a:t>
            </a:r>
            <a:r>
              <a:rPr lang="fr-FR" sz="13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Holidays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vais en vacances …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on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holiday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 bord de la mer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the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seaside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la campagne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the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countryside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la montagne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the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mountains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J’y vais …	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there …</a:t>
            </a:r>
            <a:br>
              <a:rPr lang="en-GB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avec ma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famille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my family</a:t>
            </a:r>
            <a:br>
              <a:rPr lang="en-GB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J’y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reste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	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stay there …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semaine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/quinze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jours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/un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mois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 week/a fortnight/a month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pars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colo.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to a holiday camp.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pars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3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neige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on a winter sports holiday.</a:t>
            </a:r>
            <a:b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fait du camping.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go camping.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activités de vacances	</a:t>
            </a:r>
            <a:r>
              <a:rPr lang="fr-FR" sz="13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Holiday </a:t>
            </a:r>
            <a:r>
              <a:rPr lang="fr-FR" sz="13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activities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fais …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do/go …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canoë-kayak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canoeing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VTT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mountain-biking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ski nautique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water-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snowboard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snowboarding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plongée sous-marine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scuba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voile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sailing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planche à voile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wind-surfing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l’équitation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horse-riding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l’escalade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climbing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randonnées dans la forêt	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hiking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forest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vais à la pêche.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fishing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prends des cours de ski.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have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skiing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lessons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fait un stage de (voile).	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(</a:t>
            </a:r>
            <a:r>
              <a:rPr lang="fr-FR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sailing</a:t>
            </a:r>
            <a:r>
              <a:rPr lang="fr-FR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course.</a:t>
            </a:r>
            <a:b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n’y a pas grand-chose à faire.	</a:t>
            </a:r>
            <a:r>
              <a:rPr lang="en-GB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There’s not m</a:t>
            </a:r>
            <a:r>
              <a:rPr lang="en-US" sz="13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uch</a:t>
            </a:r>
            <a:r>
              <a:rPr lang="en-US" sz="13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do.</a:t>
            </a:r>
            <a:endParaRPr lang="en-GB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3B57D1-E98B-4CEF-8EB6-2D1DAB81B933}"/>
              </a:ext>
            </a:extLst>
          </p:cNvPr>
          <p:cNvSpPr txBox="1">
            <a:spLocks/>
          </p:cNvSpPr>
          <p:nvPr/>
        </p:nvSpPr>
        <p:spPr>
          <a:xfrm>
            <a:off x="5987142" y="500742"/>
            <a:ext cx="6633483" cy="60789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Mes 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rêves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 dreams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voudrais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…/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J’aimerais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	I would like to…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descendre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l’Amazone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canoë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go down the Amazon in a canoe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essayer des sports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extrêmes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try some extreme sports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faire un safari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Afrique	go on safari in Africa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passer des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vacances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spend the holidays on a desert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île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déserte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	island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traverser le Sahara à dos	cross the Sahara by camel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de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chameau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visiter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les parcs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d’attractions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visit all the theme parks in the world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du monde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voir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des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gorilles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liberté	see gorillas in the wild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</a:t>
            </a:r>
            <a:r>
              <a:rPr lang="en-US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réactions</a:t>
            </a:r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Reactions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Oua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-a-a-is! Cool!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Yeah! Cool!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Bonne idée!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Good idea!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serait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génial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/super.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would be great.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Quelle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horreur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	</a:t>
            </a:r>
            <a:r>
              <a:rPr lang="en-GB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horrible! 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rigoles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must be joking!</a:t>
            </a:r>
            <a:b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serait trop …	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would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too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dangereux/tranquille pour moi.	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dangerous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/quiet for me.</a:t>
            </a:r>
            <a:b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n’est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pas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truc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It’s not my kind of thing. 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verbes pronominaux	</a:t>
            </a:r>
            <a:r>
              <a:rPr lang="fr-FR" sz="1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Reflexive</a:t>
            </a:r>
            <a:r>
              <a:rPr lang="fr-FR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verbs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baigne. 	</a:t>
            </a:r>
            <a:r>
              <a:rPr lang="en-GB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swim.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coiffe.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do my hair.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couche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go to bed.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douche.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have a shower.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fais bronzer.	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sunbathe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me fais piquer.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get stung.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m’amuse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have fun.</a:t>
            </a:r>
            <a:b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m’ennuie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get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bored</a:t>
            </a:r>
            <a:r>
              <a:rPr lang="fr-FR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3086100" algn="l"/>
              </a:tabLs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112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6675-3B3C-4532-A5C1-4D4EB42B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500742"/>
            <a:ext cx="4953001" cy="607899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affaires de vacances	</a:t>
            </a:r>
            <a:r>
              <a:rPr lang="fr-FR" sz="11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Holiday items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adaptateur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adaptor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chargeur (pour mon mp3)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charger (for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mp3)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chapeau de paille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straw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hat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tuba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snorkel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sac à dos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rucksack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bombe anti-insectes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insect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repellent spray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lampe de poche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torch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crème solaire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sun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cream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 gel coiffant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hair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gel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lunettes de plongée (</a:t>
            </a:r>
            <a:r>
              <a:rPr lang="fr-F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fpl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swimming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goggles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palmes (</a:t>
            </a:r>
            <a:r>
              <a:rPr lang="fr-F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fpl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flippers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 tongs (</a:t>
            </a:r>
            <a:r>
              <a:rPr lang="fr-F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fpl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flip-flops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plein de bouquins (</a:t>
            </a:r>
            <a:r>
              <a:rPr lang="fr-F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mpl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loads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books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T’as passé de bonnes vacances?	</a:t>
            </a:r>
            <a:r>
              <a:rPr lang="en-US" sz="11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 you have a nice holiday?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 vraiment.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really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C’était un désastre.	</a:t>
            </a: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was a disaster.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resté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(e) trop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longtemps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stayed in the sun too long.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 soleil.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pris un coup de soleil.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sunburnt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a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plu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tout le temps.	</a:t>
            </a: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rained all the time.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L’eau est entrée dans la tente.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 came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into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tent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suis </a:t>
            </a:r>
            <a:r>
              <a:rPr lang="en-GB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tombé</a:t>
            </a: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(e) à </a:t>
            </a:r>
            <a:r>
              <a:rPr lang="en-GB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l’eau</a:t>
            </a: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GB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fell in the water.</a:t>
            </a:r>
            <a:b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été malade.	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ill.</a:t>
            </a:r>
            <a:b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a tous été malades.	</a:t>
            </a: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were all ill.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dommage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 shame.</a:t>
            </a:r>
            <a:b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C’est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pas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drôle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ça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That’s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not </a:t>
            </a:r>
            <a:r>
              <a:rPr lang="fr-FR" sz="11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funny</a:t>
            </a:r>
            <a:r>
              <a:rPr lang="fr-FR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3B57D1-E98B-4CEF-8EB6-2D1DAB81B933}"/>
              </a:ext>
            </a:extLst>
          </p:cNvPr>
          <p:cNvSpPr txBox="1">
            <a:spLocks/>
          </p:cNvSpPr>
          <p:nvPr/>
        </p:nvSpPr>
        <p:spPr>
          <a:xfrm>
            <a:off x="5987142" y="500742"/>
            <a:ext cx="6633483" cy="6078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la base de loisirs	</a:t>
            </a:r>
            <a:r>
              <a:rPr lang="fr-FR" sz="1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the </a:t>
            </a:r>
            <a:r>
              <a:rPr lang="fr-FR" sz="10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leisure</a:t>
            </a:r>
            <a:r>
              <a:rPr lang="fr-FR" sz="1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b="1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park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J’ai …/On a….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…/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fait du tir à l’arc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archery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fait de la planche à voile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went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windsurfing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fait du trampoline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trampolining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fait de la baignade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went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swimming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fait une balade en barque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went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 a boat ride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joué aux boules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played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boules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joué sur des structures gonflables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played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 a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bouncy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castle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loué un pédalo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hired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pedalo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3086100" algn="l"/>
              </a:tabLst>
            </a:pP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mots </a:t>
            </a:r>
            <a:r>
              <a:rPr lang="en-US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essentiels</a:t>
            </a:r>
            <a:r>
              <a:rPr lang="en-U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High-frequency words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avec qui?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whom?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combien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de?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much/how many?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que?/ </a:t>
            </a: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qu’est-ce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que?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what?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pourquoi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	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why?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quel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(le)(s)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which?/what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toujours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always</a:t>
            </a:r>
            <a:b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prochain(e)(s)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next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6588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E4BD8-BD29-408F-9C40-A94B4A4CBD12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ab5792e2-7a20-434d-b2c8-f6c424745da8"/>
    <ds:schemaRef ds:uri="http://schemas.microsoft.com/office/infopath/2007/PartnerControls"/>
    <ds:schemaRef ds:uri="http://purl.org/dc/terms/"/>
    <ds:schemaRef ds:uri="39f316ac-aaf5-4e2e-a738-5959585ebd5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2944</TotalTime>
  <Words>3038</Words>
  <Application>Microsoft Office PowerPoint</Application>
  <PresentationFormat>Widescreen</PresentationFormat>
  <Paragraphs>730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138</cp:revision>
  <dcterms:created xsi:type="dcterms:W3CDTF">2021-01-08T13:31:16Z</dcterms:created>
  <dcterms:modified xsi:type="dcterms:W3CDTF">2023-11-10T16:30:36Z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