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1304" r:id="rId5"/>
    <p:sldId id="1305" r:id="rId6"/>
    <p:sldId id="1306" r:id="rId7"/>
    <p:sldId id="1307" r:id="rId8"/>
    <p:sldId id="1308" r:id="rId9"/>
    <p:sldId id="1309" r:id="rId10"/>
    <p:sldId id="1310" r:id="rId11"/>
    <p:sldId id="1311" r:id="rId12"/>
    <p:sldId id="13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9" autoAdjust="0"/>
    <p:restoredTop sz="88139" autoAdjust="0"/>
  </p:normalViewPr>
  <p:slideViewPr>
    <p:cSldViewPr snapToGrid="0">
      <p:cViewPr varScale="1">
        <p:scale>
          <a:sx n="59" d="100"/>
          <a:sy n="59" d="100"/>
        </p:scale>
        <p:origin x="7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925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929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46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20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6055" y="2379507"/>
            <a:ext cx="46602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3</a:t>
            </a:r>
          </a:p>
        </p:txBody>
      </p:sp>
    </p:spTree>
    <p:extLst>
      <p:ext uri="{BB962C8B-B14F-4D97-AF65-F5344CB8AC3E}">
        <p14:creationId xmlns:p14="http://schemas.microsoft.com/office/powerpoint/2010/main" val="64828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1" y="1"/>
          <a:ext cx="12192003" cy="6897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3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39675">
                  <a:extLst>
                    <a:ext uri="{9D8B030D-6E8A-4147-A177-3AD203B41FA5}">
                      <a16:colId xmlns:a16="http://schemas.microsoft.com/office/drawing/2014/main" val="3291175946"/>
                    </a:ext>
                  </a:extLst>
                </a:gridCol>
                <a:gridCol w="1593669">
                  <a:extLst>
                    <a:ext uri="{9D8B030D-6E8A-4147-A177-3AD203B41FA5}">
                      <a16:colId xmlns:a16="http://schemas.microsoft.com/office/drawing/2014/main" val="157732929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167673843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1644789277"/>
                    </a:ext>
                  </a:extLst>
                </a:gridCol>
                <a:gridCol w="1685109">
                  <a:extLst>
                    <a:ext uri="{9D8B030D-6E8A-4147-A177-3AD203B41FA5}">
                      <a16:colId xmlns:a16="http://schemas.microsoft.com/office/drawing/2014/main" val="22152755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68765892"/>
                    </a:ext>
                  </a:extLst>
                </a:gridCol>
                <a:gridCol w="1489165">
                  <a:extLst>
                    <a:ext uri="{9D8B030D-6E8A-4147-A177-3AD203B41FA5}">
                      <a16:colId xmlns:a16="http://schemas.microsoft.com/office/drawing/2014/main" val="1525265008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2266126257"/>
                    </a:ext>
                  </a:extLst>
                </a:gridCol>
                <a:gridCol w="1689467">
                  <a:extLst>
                    <a:ext uri="{9D8B030D-6E8A-4147-A177-3AD203B41FA5}">
                      <a16:colId xmlns:a16="http://schemas.microsoft.com/office/drawing/2014/main" val="1573549870"/>
                    </a:ext>
                  </a:extLst>
                </a:gridCol>
              </a:tblGrid>
              <a:tr h="437203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1-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Quel métier veux-tu faire plus tard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job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later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3353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087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Plus tard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l’avenir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 être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Ssnger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chauffeur de taxi/camion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taxi/lorry driver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accountant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directrice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magasin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manager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 touristique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guide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infirmier/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infirmière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interprète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judge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généraliste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mon rêve!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serait bien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passion c’est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passion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…me fascine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fascinates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…m’intéresse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accro à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hooked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intéressée par 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intereseted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pourtant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200" b="1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1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veux pas être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err="1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 and 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serait ennuyeux.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ne m’intéresse pas vraiment.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229" y="4288419"/>
            <a:ext cx="1333754" cy="2308324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veux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I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veux</a:t>
            </a:r>
            <a:r>
              <a:rPr lang="en-GB" sz="1200" b="1" dirty="0">
                <a:solidFill>
                  <a:srgbClr val="002060"/>
                </a:solidFill>
              </a:rPr>
              <a:t>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veut</a:t>
            </a:r>
            <a:r>
              <a:rPr lang="en-GB" sz="1200" b="1" dirty="0">
                <a:solidFill>
                  <a:srgbClr val="002060"/>
                </a:solidFill>
              </a:rPr>
              <a:t>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wants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voulons</a:t>
            </a:r>
            <a:r>
              <a:rPr lang="en-GB" sz="1200" b="1" dirty="0">
                <a:solidFill>
                  <a:srgbClr val="002060"/>
                </a:solidFill>
              </a:rPr>
              <a:t>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voulez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veulent</a:t>
            </a:r>
            <a:r>
              <a:rPr lang="en-GB" sz="1200" b="1" dirty="0">
                <a:solidFill>
                  <a:srgbClr val="002060"/>
                </a:solidFill>
              </a:rPr>
              <a:t>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want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605" y="4662169"/>
            <a:ext cx="3418659" cy="219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12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0" y="3"/>
          <a:ext cx="12192003" cy="69510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824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74361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869429">
                  <a:extLst>
                    <a:ext uri="{9D8B030D-6E8A-4147-A177-3AD203B41FA5}">
                      <a16:colId xmlns:a16="http://schemas.microsoft.com/office/drawing/2014/main" val="2622360059"/>
                    </a:ext>
                  </a:extLst>
                </a:gridCol>
                <a:gridCol w="2503358">
                  <a:extLst>
                    <a:ext uri="{9D8B030D-6E8A-4147-A177-3AD203B41FA5}">
                      <a16:colId xmlns:a16="http://schemas.microsoft.com/office/drawing/2014/main" val="2549632110"/>
                    </a:ext>
                  </a:extLst>
                </a:gridCol>
                <a:gridCol w="1214203">
                  <a:extLst>
                    <a:ext uri="{9D8B030D-6E8A-4147-A177-3AD203B41FA5}">
                      <a16:colId xmlns:a16="http://schemas.microsoft.com/office/drawing/2014/main" val="812935300"/>
                    </a:ext>
                  </a:extLst>
                </a:gridCol>
                <a:gridCol w="414833">
                  <a:extLst>
                    <a:ext uri="{9D8B030D-6E8A-4147-A177-3AD203B41FA5}">
                      <a16:colId xmlns:a16="http://schemas.microsoft.com/office/drawing/2014/main" val="330275069"/>
                    </a:ext>
                  </a:extLst>
                </a:gridCol>
                <a:gridCol w="1212466">
                  <a:extLst>
                    <a:ext uri="{9D8B030D-6E8A-4147-A177-3AD203B41FA5}">
                      <a16:colId xmlns:a16="http://schemas.microsoft.com/office/drawing/2014/main" val="418038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705866"/>
                    </a:ext>
                  </a:extLst>
                </a:gridCol>
                <a:gridCol w="959272">
                  <a:extLst>
                    <a:ext uri="{9D8B030D-6E8A-4147-A177-3AD203B41FA5}">
                      <a16:colId xmlns:a16="http://schemas.microsoft.com/office/drawing/2014/main" val="4257382359"/>
                    </a:ext>
                  </a:extLst>
                </a:gridCol>
                <a:gridCol w="583776">
                  <a:extLst>
                    <a:ext uri="{9D8B030D-6E8A-4147-A177-3AD203B41FA5}">
                      <a16:colId xmlns:a16="http://schemas.microsoft.com/office/drawing/2014/main" val="1241554035"/>
                    </a:ext>
                  </a:extLst>
                </a:gridCol>
                <a:gridCol w="583776">
                  <a:extLst>
                    <a:ext uri="{9D8B030D-6E8A-4147-A177-3AD203B41FA5}">
                      <a16:colId xmlns:a16="http://schemas.microsoft.com/office/drawing/2014/main" val="1734808876"/>
                    </a:ext>
                  </a:extLst>
                </a:gridCol>
              </a:tblGrid>
              <a:tr h="454777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Tu voudrais être professeur ? </a:t>
                      </a:r>
                      <a:r>
                        <a:rPr lang="fr-FR" sz="1800" b="1" i="0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Pouquoi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teacher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14650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040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je voudrais être professeur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plus tard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l’avenir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mon rêve!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serait bien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les enfants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passion c’est l’éducation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passion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enfants me fascine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fascinate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</a:t>
                      </a:r>
                      <a:r>
                        <a:rPr lang="fr-FR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édcuation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m’intéresse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intéressée par l’éducation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intereseted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très patient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patient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surtout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especially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mon rêve!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serait bien.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good.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les enfants.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passion c’est l’éducation.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passion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enfants me fascine.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fascinate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édcuation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m’intéresse.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intéressée par l’éducation.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intereseted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très patient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patient.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040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ne voudrais pas être professeur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serait ennuyeux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ne m’intéresse pas vraiment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n’aime pas les enfants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suis pas assez patient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patient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serait ennuyeux.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 ne m’intéresse pas vraiment.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 les enfants.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suis pas assez patient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not patient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4473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2" y="2680074"/>
            <a:ext cx="1701422" cy="113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5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0" y="-80338"/>
          <a:ext cx="12232646" cy="68991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91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1672046">
                  <a:extLst>
                    <a:ext uri="{9D8B030D-6E8A-4147-A177-3AD203B41FA5}">
                      <a16:colId xmlns:a16="http://schemas.microsoft.com/office/drawing/2014/main" val="3932779791"/>
                    </a:ext>
                  </a:extLst>
                </a:gridCol>
                <a:gridCol w="1484454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2053653">
                  <a:extLst>
                    <a:ext uri="{9D8B030D-6E8A-4147-A177-3AD203B41FA5}">
                      <a16:colId xmlns:a16="http://schemas.microsoft.com/office/drawing/2014/main" val="177502241"/>
                    </a:ext>
                  </a:extLst>
                </a:gridCol>
                <a:gridCol w="1139252">
                  <a:extLst>
                    <a:ext uri="{9D8B030D-6E8A-4147-A177-3AD203B41FA5}">
                      <a16:colId xmlns:a16="http://schemas.microsoft.com/office/drawing/2014/main" val="1764006119"/>
                    </a:ext>
                  </a:extLst>
                </a:gridCol>
                <a:gridCol w="839449">
                  <a:extLst>
                    <a:ext uri="{9D8B030D-6E8A-4147-A177-3AD203B41FA5}">
                      <a16:colId xmlns:a16="http://schemas.microsoft.com/office/drawing/2014/main" val="2332173678"/>
                    </a:ext>
                  </a:extLst>
                </a:gridCol>
                <a:gridCol w="2039335">
                  <a:extLst>
                    <a:ext uri="{9D8B030D-6E8A-4147-A177-3AD203B41FA5}">
                      <a16:colId xmlns:a16="http://schemas.microsoft.com/office/drawing/2014/main" val="1486133562"/>
                    </a:ext>
                  </a:extLst>
                </a:gridCol>
              </a:tblGrid>
              <a:tr h="363442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Quelles sont les qualités requises pour ce métier?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required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qualities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job?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06909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74381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on veut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être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one wants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be a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chauffeur de taxi/camion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taxi/lorry driver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accountant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directrice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magasin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manager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 touristique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guide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infirmier/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infirmière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interprète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judge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généraliste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parler une langue étrangère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speak a foreign language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US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essential</a:t>
                      </a: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 bonus</a:t>
                      </a: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</a:t>
                      </a:r>
                      <a:endParaRPr lang="en-GB" sz="12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an advantage</a:t>
                      </a: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not essential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surtout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especially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can</a:t>
                      </a: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voir le monde.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world.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rencontrer des personnes intéressantes.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autre pays.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country.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34383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doit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aimer le contact avec les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autres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 the contact with others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aimer voyager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 to travel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curieux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GB" sz="1200" b="1" i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curieuse</a:t>
                      </a:r>
                      <a:endParaRPr lang="en-GB" sz="1200" b="1" i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curious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ouvert</a:t>
                      </a:r>
                      <a:r>
                        <a:rPr lang="en-GB" sz="1200" b="1" i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open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créatif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/ </a:t>
                      </a:r>
                      <a:r>
                        <a:rPr lang="en-GB" sz="1200" b="1" i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créative</a:t>
                      </a:r>
                      <a:endParaRPr lang="en-GB" sz="1200" b="1" i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creative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995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7566" y="4195193"/>
            <a:ext cx="1149531" cy="249299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veux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I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veux</a:t>
            </a:r>
            <a:r>
              <a:rPr lang="en-GB" sz="1200" b="1" dirty="0">
                <a:solidFill>
                  <a:srgbClr val="002060"/>
                </a:solidFill>
              </a:rPr>
              <a:t>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veut</a:t>
            </a:r>
            <a:r>
              <a:rPr lang="en-GB" sz="1200" b="1" dirty="0">
                <a:solidFill>
                  <a:srgbClr val="002060"/>
                </a:solidFill>
              </a:rPr>
              <a:t>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wants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voulons</a:t>
            </a:r>
            <a:r>
              <a:rPr lang="en-GB" sz="1200" b="1" dirty="0">
                <a:solidFill>
                  <a:srgbClr val="002060"/>
                </a:solidFill>
              </a:rPr>
              <a:t>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voulez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want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veulent</a:t>
            </a:r>
            <a:r>
              <a:rPr lang="en-GB" sz="1200" b="1" dirty="0">
                <a:solidFill>
                  <a:srgbClr val="002060"/>
                </a:solidFill>
              </a:rPr>
              <a:t>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want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9714" y="4195193"/>
            <a:ext cx="1149531" cy="249299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dois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I must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dois</a:t>
            </a:r>
            <a:r>
              <a:rPr lang="en-GB" sz="1200" b="1" dirty="0">
                <a:solidFill>
                  <a:srgbClr val="002060"/>
                </a:solidFill>
              </a:rPr>
              <a:t>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must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doit</a:t>
            </a:r>
            <a:r>
              <a:rPr lang="en-GB" sz="1200" b="1" dirty="0">
                <a:solidFill>
                  <a:srgbClr val="002060"/>
                </a:solidFill>
              </a:rPr>
              <a:t>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must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devons</a:t>
            </a:r>
            <a:r>
              <a:rPr lang="en-GB" sz="1200" b="1" dirty="0">
                <a:solidFill>
                  <a:srgbClr val="002060"/>
                </a:solidFill>
              </a:rPr>
              <a:t>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must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devez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must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doivent</a:t>
            </a:r>
            <a:r>
              <a:rPr lang="en-GB" sz="1200" b="1" dirty="0">
                <a:solidFill>
                  <a:srgbClr val="002060"/>
                </a:solidFill>
              </a:rPr>
              <a:t>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must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0" y="4199224"/>
            <a:ext cx="1149531" cy="249299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peux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I can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peux</a:t>
            </a:r>
            <a:r>
              <a:rPr lang="en-GB" sz="1200" b="1" dirty="0">
                <a:solidFill>
                  <a:srgbClr val="002060"/>
                </a:solidFill>
              </a:rPr>
              <a:t>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can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peut</a:t>
            </a:r>
            <a:r>
              <a:rPr lang="en-GB" sz="1200" b="1" dirty="0">
                <a:solidFill>
                  <a:srgbClr val="002060"/>
                </a:solidFill>
              </a:rPr>
              <a:t>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can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pouvons</a:t>
            </a:r>
            <a:r>
              <a:rPr lang="en-GB" sz="1200" b="1" dirty="0">
                <a:solidFill>
                  <a:srgbClr val="002060"/>
                </a:solidFill>
              </a:rPr>
              <a:t>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can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pouvez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can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peuvent</a:t>
            </a:r>
            <a:r>
              <a:rPr lang="en-GB" sz="1200" b="1" dirty="0">
                <a:solidFill>
                  <a:srgbClr val="002060"/>
                </a:solidFill>
              </a:rPr>
              <a:t>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can</a:t>
            </a:r>
          </a:p>
        </p:txBody>
      </p:sp>
      <p:pic>
        <p:nvPicPr>
          <p:cNvPr id="1026" name="Picture 2" descr="Les métiers (professions) en français, fle – vocabulaire #5 - YouTube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3344" r="1880" b="18334"/>
          <a:stretch/>
        </p:blipFill>
        <p:spPr bwMode="auto">
          <a:xfrm>
            <a:off x="8685052" y="729023"/>
            <a:ext cx="2552179" cy="116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5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758770"/>
              </p:ext>
            </p:extLst>
          </p:nvPr>
        </p:nvGraphicFramePr>
        <p:xfrm>
          <a:off x="-40646" y="0"/>
          <a:ext cx="12232646" cy="68626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379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026081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1331716">
                  <a:extLst>
                    <a:ext uri="{9D8B030D-6E8A-4147-A177-3AD203B41FA5}">
                      <a16:colId xmlns:a16="http://schemas.microsoft.com/office/drawing/2014/main" val="3932779791"/>
                    </a:ext>
                  </a:extLst>
                </a:gridCol>
                <a:gridCol w="888970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177502241"/>
                    </a:ext>
                  </a:extLst>
                </a:gridCol>
                <a:gridCol w="979715">
                  <a:extLst>
                    <a:ext uri="{9D8B030D-6E8A-4147-A177-3AD203B41FA5}">
                      <a16:colId xmlns:a16="http://schemas.microsoft.com/office/drawing/2014/main" val="1764006119"/>
                    </a:ext>
                  </a:extLst>
                </a:gridCol>
                <a:gridCol w="1387928">
                  <a:extLst>
                    <a:ext uri="{9D8B030D-6E8A-4147-A177-3AD203B41FA5}">
                      <a16:colId xmlns:a16="http://schemas.microsoft.com/office/drawing/2014/main" val="2332173678"/>
                    </a:ext>
                  </a:extLst>
                </a:gridCol>
                <a:gridCol w="2451832">
                  <a:extLst>
                    <a:ext uri="{9D8B030D-6E8A-4147-A177-3AD203B41FA5}">
                      <a16:colId xmlns:a16="http://schemas.microsoft.com/office/drawing/2014/main" val="1486133562"/>
                    </a:ext>
                  </a:extLst>
                </a:gridCol>
              </a:tblGrid>
              <a:tr h="361099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Que penses-tu des langues?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languages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8490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048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me semble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seems to me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parler une langue étrangère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speak a foreign language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US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essential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 bonus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</a:t>
                      </a:r>
                      <a:endParaRPr lang="en-GB" sz="12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an advantage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not essential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on veut être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one wants to be a</a:t>
                      </a: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 touristique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guide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fr-FR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interprète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enables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 to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communiquer avec du monde.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of people.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rencontrer des personnes intéressantes.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autre pays.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country.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050" name="Picture 2" descr="Why Celebrate the International Translation Day? - South Ural State 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1229"/>
            <a:ext cx="3631474" cy="181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27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0" y="1"/>
          <a:ext cx="12308122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492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1778211518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1188322271"/>
                    </a:ext>
                  </a:extLst>
                </a:gridCol>
                <a:gridCol w="1365434">
                  <a:extLst>
                    <a:ext uri="{9D8B030D-6E8A-4147-A177-3AD203B41FA5}">
                      <a16:colId xmlns:a16="http://schemas.microsoft.com/office/drawing/2014/main" val="1154759979"/>
                    </a:ext>
                  </a:extLst>
                </a:gridCol>
                <a:gridCol w="1724297">
                  <a:extLst>
                    <a:ext uri="{9D8B030D-6E8A-4147-A177-3AD203B41FA5}">
                      <a16:colId xmlns:a16="http://schemas.microsoft.com/office/drawing/2014/main" val="3740282409"/>
                    </a:ext>
                  </a:extLst>
                </a:gridCol>
                <a:gridCol w="1994631">
                  <a:extLst>
                    <a:ext uri="{9D8B030D-6E8A-4147-A177-3AD203B41FA5}">
                      <a16:colId xmlns:a16="http://schemas.microsoft.com/office/drawing/2014/main" val="3909318309"/>
                    </a:ext>
                  </a:extLst>
                </a:gridCol>
              </a:tblGrid>
              <a:tr h="393846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voulais faire quand tu étais plus jeune?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younger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9538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461537">
                <a:tc rowSpan="2">
                  <a:txBody>
                    <a:bodyPr/>
                    <a:lstStyle/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>
                          <a:solidFill>
                            <a:srgbClr val="002060"/>
                          </a:solidFill>
                        </a:rPr>
                        <a:t>Quand</a:t>
                      </a:r>
                      <a:r>
                        <a:rPr lang="fr-FR" sz="1200" b="1" baseline="0" noProof="0">
                          <a:solidFill>
                            <a:srgbClr val="002060"/>
                          </a:solidFill>
                        </a:rPr>
                        <a:t> j’étais plus jeune</a:t>
                      </a:r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noProof="0">
                          <a:solidFill>
                            <a:srgbClr val="00B0F0"/>
                          </a:solidFill>
                        </a:rPr>
                        <a:t>When I was younger</a:t>
                      </a:r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>
                          <a:solidFill>
                            <a:srgbClr val="002060"/>
                          </a:solidFill>
                        </a:rPr>
                        <a:t>Quand</a:t>
                      </a:r>
                      <a:r>
                        <a:rPr lang="fr-FR" sz="1200" b="1" baseline="0" noProof="0">
                          <a:solidFill>
                            <a:srgbClr val="002060"/>
                          </a:solidFill>
                        </a:rPr>
                        <a:t> j’étais petit</a:t>
                      </a:r>
                      <a:r>
                        <a:rPr lang="fr-FR" sz="1200" b="1" baseline="0" noProof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noProof="0">
                          <a:solidFill>
                            <a:srgbClr val="00B0F0"/>
                          </a:solidFill>
                        </a:rPr>
                        <a:t>When I was little</a:t>
                      </a:r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voulais être</a:t>
                      </a:r>
                    </a:p>
                    <a:p>
                      <a:r>
                        <a:rPr lang="en-GB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wanted to be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fr-FR" sz="1200" b="1" i="0" kern="1200" baseline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botanist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chauffeur de taxi/camion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taxi/lorry driver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directeur/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directrice</a:t>
                      </a: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magasin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manager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 touristique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tourist guide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infirmier/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infirmière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fr-FR" sz="1200" b="1" i="0" kern="1200" baseline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baseline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interprète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généraliste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 (GP)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sociologist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algn="ctr"/>
                      <a:endParaRPr lang="en-GB" sz="1200" b="0" i="1" kern="1200" baseline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détestais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n’aimais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use 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des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gâteaux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baking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surfer sur internet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surfing the internet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voyager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6584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j’avais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used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to have…</a:t>
                      </a:r>
                    </a:p>
                    <a:p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</a:rPr>
                        <a:t>j’étais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I used to be…</a:t>
                      </a:r>
                    </a:p>
                    <a:p>
                      <a:r>
                        <a:rPr lang="en-GB" sz="1200" b="1" i="0" baseline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</a:rPr>
                        <a:t>faisais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I used to do…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regardais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used to watch…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jouais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used to play…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used to go…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03646927"/>
                  </a:ext>
                </a:extLst>
              </a:tr>
              <a:tr h="35164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07255"/>
                  </a:ext>
                </a:extLst>
              </a:tr>
              <a:tr h="697124">
                <a:tc gridSpan="7"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mais maintenant je voudrais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être …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but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now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I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would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like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…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25648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506892" y="3243392"/>
            <a:ext cx="1685108" cy="249299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>
                <a:solidFill>
                  <a:srgbClr val="002060"/>
                </a:solidFill>
              </a:rPr>
              <a:t>IMPERFECT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regardais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I used to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regardais</a:t>
            </a:r>
            <a:r>
              <a:rPr lang="en-GB" sz="1200" b="1" dirty="0">
                <a:solidFill>
                  <a:srgbClr val="002060"/>
                </a:solidFill>
              </a:rPr>
              <a:t>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used to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regardait</a:t>
            </a:r>
            <a:r>
              <a:rPr lang="en-GB" sz="1200" b="1" dirty="0">
                <a:solidFill>
                  <a:srgbClr val="002060"/>
                </a:solidFill>
              </a:rPr>
              <a:t>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used to watch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regardions</a:t>
            </a:r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i="1" dirty="0">
                <a:solidFill>
                  <a:srgbClr val="00B0F0"/>
                </a:solidFill>
              </a:rPr>
              <a:t>we used to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regardiez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used to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regardaient</a:t>
            </a:r>
            <a:r>
              <a:rPr lang="en-GB" sz="1200" b="1" dirty="0">
                <a:solidFill>
                  <a:srgbClr val="002060"/>
                </a:solidFill>
              </a:rPr>
              <a:t>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used to watch</a:t>
            </a:r>
          </a:p>
        </p:txBody>
      </p:sp>
      <p:pic>
        <p:nvPicPr>
          <p:cNvPr id="3076" name="Picture 4" descr="21 Childhood Dream Jobs for Adults That Are Remote-Friendly | FlexJobs |  Dream job, Job, Flexible jobs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" y="4234836"/>
            <a:ext cx="2847703" cy="150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786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1103B7-B532-4AE7-8065-9215B0F50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2121" y="365125"/>
            <a:ext cx="7169412" cy="5811838"/>
          </a:xfrm>
        </p:spPr>
      </p:pic>
    </p:spTree>
    <p:extLst>
      <p:ext uri="{BB962C8B-B14F-4D97-AF65-F5344CB8AC3E}">
        <p14:creationId xmlns:p14="http://schemas.microsoft.com/office/powerpoint/2010/main" val="225488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500742"/>
            <a:ext cx="4953001" cy="607899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emplois	</a:t>
            </a:r>
            <a:r>
              <a:rPr lang="fr-FR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veux faire plus tard?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want to do later?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veux être...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want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a...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avocat(e)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lawyer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botaniste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botanist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chanteur/chanteuse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singer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chauffeur de taxi/camion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taxi/lorry driver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comptable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accountant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diplomate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diplomat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directeur/directrice de magasin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store manager 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footballeur 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footballer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guide touristique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tourist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guide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infirmier/infirmière 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nurse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ingénieur(e)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engineer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interprète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interpreter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journaliste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journalist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juge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judge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médecin généraliste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doctor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(GP)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pilote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pilot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professeur 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teacher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sociologue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sociologist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vétérinaire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vet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webdesigner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webdesigner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opinions	</a:t>
            </a:r>
            <a:r>
              <a:rPr lang="fr-FR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Opinions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mon rêve!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dream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	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serait bien.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would be good.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vraiment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 really.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serait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ennuyeux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would be boring.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Pourquoi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pas?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not?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rigoles! 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You’re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joking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Ça ne m’intéresse pas du tout. 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doesn’t interest me at all.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5987142" y="500742"/>
            <a:ext cx="4953001" cy="607899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monde du travail	</a:t>
            </a:r>
            <a:r>
              <a:rPr lang="en-U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world of work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acheter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buy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aimer le contact avec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like contact with other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les gens/les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autres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people/others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discuter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discuss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rencontrer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meet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respecter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respect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rigoler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have a laugh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vendre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sell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voir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see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voyager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travel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travail	Work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boulot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 (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informal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l’emploi (m)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 (more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formal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métier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job/profession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profession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profession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stage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training course/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placement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poste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candidat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candidate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créatif/créative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varié(e)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varied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L’importance des langues	</a:t>
            </a:r>
            <a:r>
              <a:rPr lang="fr-FR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importance of </a:t>
            </a:r>
            <a:r>
              <a:rPr lang="fr-FR" sz="1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languages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un avantage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advantage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essentiel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essential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 un plus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plus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112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500742"/>
            <a:ext cx="4953001" cy="607899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Quand</a:t>
            </a: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j’étais</a:t>
            </a: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plus </a:t>
            </a:r>
            <a:r>
              <a:rPr lang="en-U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jeune</a:t>
            </a: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...	</a:t>
            </a:r>
            <a:r>
              <a:rPr lang="en-US" sz="1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I was younger ...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j’étais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was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j’avais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used to have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j’aimais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used to like	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faisais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used to do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	used to play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regardais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used to watch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n’aimais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pas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didn’t use to like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</a:t>
            </a:r>
            <a:r>
              <a:rPr lang="en-U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l’avenir</a:t>
            </a: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the future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quitterai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collège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I will leave school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apprentissage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I will do an apprenticeship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 tour du monde	I will go round the world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voyagerai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I will travel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travaillerai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I will work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tomberai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amoureux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amoureuse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I will fall in love with someone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de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quelqu’un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j’habiterai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I will live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j’aurai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Ferrari	I will have a Ferrari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serai 	I will be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5954485" y="-10887"/>
            <a:ext cx="4953001" cy="607899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questions	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fais dans la vie?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do for a living?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tu as beaucoup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have a lot of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experience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d’expérience?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 est ta journée typique?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your typical day like?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sont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responsabilités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your responsibilities?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Quelles sont les qualités requises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qualities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required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pour ce métier?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profession?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Quelles langues parles-tu?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languages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speak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feras-tu à l’avenir?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will you do in the future?	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mots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essentiels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High-frequency words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lorsque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the other hand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puisque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since/as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surtout	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especially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Être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game designer	</a:t>
            </a: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a games designer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communiquer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communicate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coordonner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coordinate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créer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to create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fonctionner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work/function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inventer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invent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savoir	to know how to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travailler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équipe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work in a team 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attentif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/attentive	attentive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frustrant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(e)	frustrating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motivant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(e)	motivating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poli(e)	polite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rapide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quick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solide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solid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stimulant(e)	stimulating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côté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formation	as far as training is concerned	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ma part	for my part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propre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boîte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my own company</a:t>
            </a: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104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ab5792e2-7a20-434d-b2c8-f6c424745da8"/>
    <ds:schemaRef ds:uri="39f316ac-aaf5-4e2e-a738-5959585ebd5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6583</TotalTime>
  <Words>2156</Words>
  <Application>Microsoft Office PowerPoint</Application>
  <PresentationFormat>Widescreen</PresentationFormat>
  <Paragraphs>639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234</cp:revision>
  <dcterms:created xsi:type="dcterms:W3CDTF">2021-01-08T13:31:16Z</dcterms:created>
  <dcterms:modified xsi:type="dcterms:W3CDTF">2023-11-10T16:22:07Z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