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1303" r:id="rId5"/>
    <p:sldId id="1304" r:id="rId6"/>
    <p:sldId id="1305" r:id="rId7"/>
    <p:sldId id="1306" r:id="rId8"/>
    <p:sldId id="1307" r:id="rId9"/>
    <p:sldId id="1308" r:id="rId10"/>
    <p:sldId id="1309" r:id="rId11"/>
    <p:sldId id="1314" r:id="rId12"/>
    <p:sldId id="1315" r:id="rId13"/>
    <p:sldId id="1316" r:id="rId14"/>
    <p:sldId id="131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7C80"/>
    <a:srgbClr val="FFFF00"/>
    <a:srgbClr val="FF6600"/>
    <a:srgbClr val="3F45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09" autoAdjust="0"/>
    <p:restoredTop sz="88139" autoAdjust="0"/>
  </p:normalViewPr>
  <p:slideViewPr>
    <p:cSldViewPr snapToGrid="0">
      <p:cViewPr varScale="1">
        <p:scale>
          <a:sx n="59" d="100"/>
          <a:sy n="59" d="100"/>
        </p:scale>
        <p:origin x="7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Jones" userId="cc34aa30-be8e-493b-abaa-39f3d88714a0" providerId="ADAL" clId="{9916DA37-BE36-471C-8D85-7B75524687A9}"/>
    <pc:docChg chg="delSld">
      <pc:chgData name="Rebecca Jones" userId="cc34aa30-be8e-493b-abaa-39f3d88714a0" providerId="ADAL" clId="{9916DA37-BE36-471C-8D85-7B75524687A9}" dt="2021-01-09T01:16:38.990" v="1" actId="2696"/>
      <pc:docMkLst>
        <pc:docMk/>
      </pc:docMkLst>
      <pc:sldChg chg="del">
        <pc:chgData name="Rebecca Jones" userId="cc34aa30-be8e-493b-abaa-39f3d88714a0" providerId="ADAL" clId="{9916DA37-BE36-471C-8D85-7B75524687A9}" dt="2021-01-09T01:16:36.728" v="0" actId="2696"/>
        <pc:sldMkLst>
          <pc:docMk/>
          <pc:sldMk cId="2180509535" sldId="264"/>
        </pc:sldMkLst>
      </pc:sldChg>
      <pc:sldChg chg="del">
        <pc:chgData name="Rebecca Jones" userId="cc34aa30-be8e-493b-abaa-39f3d88714a0" providerId="ADAL" clId="{9916DA37-BE36-471C-8D85-7B75524687A9}" dt="2021-01-09T01:16:38.990" v="1" actId="2696"/>
        <pc:sldMkLst>
          <pc:docMk/>
          <pc:sldMk cId="938867914" sldId="1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4" y="0"/>
            <a:ext cx="2971800" cy="458788"/>
          </a:xfrm>
          <a:prstGeom prst="rect">
            <a:avLst/>
          </a:prstGeom>
        </p:spPr>
        <p:txBody>
          <a:bodyPr vert="horz" lIns="91440" tIns="45720" rIns="91440" bIns="45720" rtlCol="0"/>
          <a:lstStyle>
            <a:lvl1pPr algn="r">
              <a:defRPr sz="1200"/>
            </a:lvl1pPr>
          </a:lstStyle>
          <a:p>
            <a:fld id="{F9B7B55D-2D0E-4CAC-97A9-D9A3405A5772}" type="datetimeFigureOut">
              <a:rPr lang="fr-FR" smtClean="0"/>
              <a:t>26/06/2023</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1"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4"/>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4" y="8685214"/>
            <a:ext cx="2971800" cy="458787"/>
          </a:xfrm>
          <a:prstGeom prst="rect">
            <a:avLst/>
          </a:prstGeom>
        </p:spPr>
        <p:txBody>
          <a:bodyPr vert="horz" lIns="91440" tIns="45720" rIns="91440" bIns="45720" rtlCol="0" anchor="b"/>
          <a:lstStyle>
            <a:lvl1pPr algn="r">
              <a:defRPr sz="1200"/>
            </a:lvl1pPr>
          </a:lstStyle>
          <a:p>
            <a:fld id="{4200AE5E-5171-4E3E-8976-34735CFA97DA}" type="slidenum">
              <a:rPr lang="fr-FR" smtClean="0"/>
              <a:t>‹#›</a:t>
            </a:fld>
            <a:endParaRPr lang="fr-FR"/>
          </a:p>
        </p:txBody>
      </p:sp>
    </p:spTree>
    <p:extLst>
      <p:ext uri="{BB962C8B-B14F-4D97-AF65-F5344CB8AC3E}">
        <p14:creationId xmlns:p14="http://schemas.microsoft.com/office/powerpoint/2010/main" val="3556273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2</a:t>
            </a:fld>
            <a:endParaRPr lang="fr-FR"/>
          </a:p>
        </p:txBody>
      </p:sp>
    </p:spTree>
    <p:extLst>
      <p:ext uri="{BB962C8B-B14F-4D97-AF65-F5344CB8AC3E}">
        <p14:creationId xmlns:p14="http://schemas.microsoft.com/office/powerpoint/2010/main" val="466721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3</a:t>
            </a:fld>
            <a:endParaRPr lang="fr-FR"/>
          </a:p>
        </p:txBody>
      </p:sp>
    </p:spTree>
    <p:extLst>
      <p:ext uri="{BB962C8B-B14F-4D97-AF65-F5344CB8AC3E}">
        <p14:creationId xmlns:p14="http://schemas.microsoft.com/office/powerpoint/2010/main" val="3808039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4</a:t>
            </a:fld>
            <a:endParaRPr lang="fr-FR"/>
          </a:p>
        </p:txBody>
      </p:sp>
    </p:spTree>
    <p:extLst>
      <p:ext uri="{BB962C8B-B14F-4D97-AF65-F5344CB8AC3E}">
        <p14:creationId xmlns:p14="http://schemas.microsoft.com/office/powerpoint/2010/main" val="1223710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5</a:t>
            </a:fld>
            <a:endParaRPr lang="fr-FR"/>
          </a:p>
        </p:txBody>
      </p:sp>
    </p:spTree>
    <p:extLst>
      <p:ext uri="{BB962C8B-B14F-4D97-AF65-F5344CB8AC3E}">
        <p14:creationId xmlns:p14="http://schemas.microsoft.com/office/powerpoint/2010/main" val="2038799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6</a:t>
            </a:fld>
            <a:endParaRPr lang="fr-FR"/>
          </a:p>
        </p:txBody>
      </p:sp>
    </p:spTree>
    <p:extLst>
      <p:ext uri="{BB962C8B-B14F-4D97-AF65-F5344CB8AC3E}">
        <p14:creationId xmlns:p14="http://schemas.microsoft.com/office/powerpoint/2010/main" val="1066674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7</a:t>
            </a:fld>
            <a:endParaRPr lang="fr-FR"/>
          </a:p>
        </p:txBody>
      </p:sp>
    </p:spTree>
    <p:extLst>
      <p:ext uri="{BB962C8B-B14F-4D97-AF65-F5344CB8AC3E}">
        <p14:creationId xmlns:p14="http://schemas.microsoft.com/office/powerpoint/2010/main" val="56704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19DB-5179-4F2E-8551-9ADF094CE4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B5D4D5FB-9107-493E-8225-346CAB0F55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253C656-000E-47DE-88A2-D4D16DCAF049}"/>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2D312AC1-204C-4375-946E-F78E06EF319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F577806A-658E-452D-9D05-049D2670EB28}"/>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186855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052C-A3F1-4BF1-A324-787719C36494}"/>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97C0FB8A-DEFC-4456-970C-34020C9EF2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94F38A16-D327-46FA-B123-7EC86A33A26D}"/>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A73D3F2C-DAC1-492F-8D0B-530F4759751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7F460176-710C-44F6-9AE1-5510F5EFEE0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93136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31DB-804A-4893-BA1B-9FA21D3BC1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BF31EF32-41C6-4FD4-9BFA-1AEDD92F88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0BF92C-7AC8-4986-87D8-7EE36E33D76A}"/>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BF762A1A-21F1-441A-B8B0-B3B13286F748}"/>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34C39AE-C6B8-4647-BA3A-B372A7286397}"/>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47986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5D780-EDF1-4D68-A3AE-EBC04068486A}"/>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F82E917C-242A-4BEB-A530-752AAD8196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FAE8964D-75D9-45FC-8EB9-EF3B44B524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D4C7B7A8-3A3C-45ED-B20E-02080B70A11F}"/>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86BDDBF5-26C3-4B51-A5D5-B6EC259851D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BA200714-E090-421D-A7E5-C9F91428A943}"/>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279655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8760-1AF3-4BF5-BE40-3E2316A4A813}"/>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9C38DB4E-3F43-47B1-9D5C-B1F51BD1EF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0F5F20-37D4-4615-AAC7-73B2A9448C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D78F1081-1CF9-4A8E-B0B0-3B7D1E0B2B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D2C535-4410-4310-B523-0BB1BF278C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05D66A8E-399A-4E48-8205-3BACA5BF6B4B}"/>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8" name="Footer Placeholder 7">
            <a:extLst>
              <a:ext uri="{FF2B5EF4-FFF2-40B4-BE49-F238E27FC236}">
                <a16:creationId xmlns:a16="http://schemas.microsoft.com/office/drawing/2014/main" id="{6356AA52-680C-401D-8026-FC9CCEDA5645}"/>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74D78578-8F75-4829-932C-9B06E52EDB19}"/>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83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A438-F7B1-4136-95E6-5FB5E7680718}"/>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76B711B6-BAFB-42FD-A74F-CBC9EC0B152E}"/>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4" name="Footer Placeholder 3">
            <a:extLst>
              <a:ext uri="{FF2B5EF4-FFF2-40B4-BE49-F238E27FC236}">
                <a16:creationId xmlns:a16="http://schemas.microsoft.com/office/drawing/2014/main" id="{C409A251-9260-4060-BF0B-47A842EA09E4}"/>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40AA63EA-E87D-4AAE-986B-37977B7BF860}"/>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19303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33A892-134B-4439-ABB3-7C816E38FA2E}"/>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3" name="Footer Placeholder 2">
            <a:extLst>
              <a:ext uri="{FF2B5EF4-FFF2-40B4-BE49-F238E27FC236}">
                <a16:creationId xmlns:a16="http://schemas.microsoft.com/office/drawing/2014/main" id="{1160EB0D-02F1-4AD5-A76E-E43675F8BE5D}"/>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80D0A68-4EA8-4E50-B36D-FD3B6AF317CD}"/>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93485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7FE6A-3D90-4B5B-A13A-18EE6BFCD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01D7F442-767B-446C-8BF1-B26E376DE0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EA622E5D-0869-46E2-A75F-CCC0A42A0F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FD9F8-19B9-4FB7-9F7D-265CE7FFA09A}"/>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63E9217A-94F2-40BB-BBE9-55B996CEF1ED}"/>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85ABCEF-91DF-4DF1-978F-2DBA3158D96C}"/>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362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9D34-B1C2-45AF-B4DB-A3AEF158B0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225668B3-8282-4B0D-97B3-D365B64A0D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4A1914DF-46C3-43C5-93BA-558CDCBE42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0E45A-CE99-4AAB-8A0C-833DDA9867D6}"/>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B6E34290-24D3-4577-A157-0D83950CF1FB}"/>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25626C75-5276-488B-98E5-852A17564464}"/>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42124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DF6C6-FC3B-4B0D-8C4B-003E954853D5}"/>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0E33D924-DD4D-4653-923E-C690526756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DB77D03-A18D-441C-90AA-C4D50E85751C}"/>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B1116215-B49C-4A99-BCB0-46E1D5119F2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3CD201C-F3F7-4A76-9008-F9A9F118743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28796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47A4FD-7956-4FF7-AAD8-510FC66E5A5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B49B3B57-2179-4D22-9D1E-AA91C5D693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F507519-5240-47DC-A078-FD4D74475D42}"/>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E7613554-AAB5-485B-88C4-101D5762A20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503150D-9E3A-4AE7-835F-1B3C7654DF32}"/>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381208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A559B-5572-4D18-A309-9DCAC68D16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4CE46382-1BCE-44EB-B2FD-18C1407DD1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4C92389E-2F44-4259-8B7F-3540661346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4119E84E-716D-4398-ADA9-D7A8DB5E7B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8F835583-454E-4BD1-9245-1896ABA06B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1A478-880A-45BF-83B4-683692AC4C30}" type="slidenum">
              <a:rPr lang="fr-FR" smtClean="0"/>
              <a:t>‹#›</a:t>
            </a:fld>
            <a:endParaRPr lang="fr-FR"/>
          </a:p>
        </p:txBody>
      </p:sp>
    </p:spTree>
    <p:extLst>
      <p:ext uri="{BB962C8B-B14F-4D97-AF65-F5344CB8AC3E}">
        <p14:creationId xmlns:p14="http://schemas.microsoft.com/office/powerpoint/2010/main" val="415630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6855" y="2510135"/>
            <a:ext cx="4777270" cy="1323439"/>
          </a:xfrm>
          <a:prstGeom prst="rect">
            <a:avLst/>
          </a:prstGeom>
          <a:noFill/>
        </p:spPr>
        <p:txBody>
          <a:bodyPr wrap="none" lIns="91440" tIns="45720" rIns="91440" bIns="45720">
            <a:spAutoFit/>
          </a:bodyPr>
          <a:lstStyle/>
          <a:p>
            <a:pPr algn="ctr"/>
            <a:r>
              <a:rPr lang="en-US"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MODULE 2</a:t>
            </a:r>
          </a:p>
        </p:txBody>
      </p:sp>
    </p:spTree>
    <p:extLst>
      <p:ext uri="{BB962C8B-B14F-4D97-AF65-F5344CB8AC3E}">
        <p14:creationId xmlns:p14="http://schemas.microsoft.com/office/powerpoint/2010/main" val="174245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1" y="1"/>
          <a:ext cx="12191998" cy="6894649"/>
        </p:xfrm>
        <a:graphic>
          <a:graphicData uri="http://schemas.openxmlformats.org/drawingml/2006/table">
            <a:tbl>
              <a:tblPr firstRow="1" bandRow="1">
                <a:tableStyleId>{5940675A-B579-460E-94D1-54222C63F5DA}</a:tableStyleId>
              </a:tblPr>
              <a:tblGrid>
                <a:gridCol w="3448053">
                  <a:extLst>
                    <a:ext uri="{9D8B030D-6E8A-4147-A177-3AD203B41FA5}">
                      <a16:colId xmlns:a16="http://schemas.microsoft.com/office/drawing/2014/main" val="346465721"/>
                    </a:ext>
                  </a:extLst>
                </a:gridCol>
                <a:gridCol w="2264611">
                  <a:extLst>
                    <a:ext uri="{9D8B030D-6E8A-4147-A177-3AD203B41FA5}">
                      <a16:colId xmlns:a16="http://schemas.microsoft.com/office/drawing/2014/main" val="3291175946"/>
                    </a:ext>
                  </a:extLst>
                </a:gridCol>
                <a:gridCol w="1125001">
                  <a:extLst>
                    <a:ext uri="{9D8B030D-6E8A-4147-A177-3AD203B41FA5}">
                      <a16:colId xmlns:a16="http://schemas.microsoft.com/office/drawing/2014/main" val="1577329292"/>
                    </a:ext>
                  </a:extLst>
                </a:gridCol>
                <a:gridCol w="5354333">
                  <a:extLst>
                    <a:ext uri="{9D8B030D-6E8A-4147-A177-3AD203B41FA5}">
                      <a16:colId xmlns:a16="http://schemas.microsoft.com/office/drawing/2014/main" val="1644789277"/>
                    </a:ext>
                  </a:extLst>
                </a:gridCol>
              </a:tblGrid>
              <a:tr h="437203">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1-</a:t>
                      </a:r>
                      <a:r>
                        <a:rPr lang="fr-FR" sz="1800" b="1" i="0" baseline="0" dirty="0">
                          <a:solidFill>
                            <a:schemeClr val="bg1"/>
                          </a:solidFill>
                          <a:latin typeface="+mn-lt"/>
                        </a:rPr>
                        <a:t> </a:t>
                      </a:r>
                      <a:r>
                        <a:rPr lang="fr-FR" sz="1800" b="1" i="0" dirty="0">
                          <a:solidFill>
                            <a:schemeClr val="bg1"/>
                          </a:solidFill>
                          <a:latin typeface="+mn-lt"/>
                        </a:rPr>
                        <a:t>Fais-tu du sport</a:t>
                      </a:r>
                      <a:r>
                        <a:rPr lang="fr-FR" sz="1800" b="1" i="0" baseline="0" dirty="0">
                          <a:solidFill>
                            <a:schemeClr val="bg1"/>
                          </a:solidFill>
                          <a:latin typeface="+mn-lt"/>
                        </a:rPr>
                        <a:t>? </a:t>
                      </a:r>
                      <a:r>
                        <a:rPr lang="fr-FR" sz="1800" b="0" i="1" dirty="0">
                          <a:solidFill>
                            <a:schemeClr val="bg1"/>
                          </a:solidFill>
                          <a:latin typeface="+mn-lt"/>
                        </a:rPr>
                        <a:t>Do </a:t>
                      </a:r>
                      <a:r>
                        <a:rPr lang="fr-FR" sz="1800" b="0" i="1" dirty="0" err="1">
                          <a:solidFill>
                            <a:schemeClr val="bg1"/>
                          </a:solidFill>
                          <a:latin typeface="+mn-lt"/>
                        </a:rPr>
                        <a:t>you</a:t>
                      </a:r>
                      <a:r>
                        <a:rPr lang="fr-FR" sz="1800" b="0" i="1" dirty="0">
                          <a:solidFill>
                            <a:schemeClr val="bg1"/>
                          </a:solidFill>
                          <a:latin typeface="+mn-lt"/>
                        </a:rPr>
                        <a:t> do </a:t>
                      </a:r>
                      <a:r>
                        <a:rPr lang="fr-FR" sz="1800" b="0" i="1" dirty="0" err="1">
                          <a:solidFill>
                            <a:schemeClr val="bg1"/>
                          </a:solidFill>
                          <a:latin typeface="+mn-lt"/>
                        </a:rPr>
                        <a:t>some</a:t>
                      </a:r>
                      <a:r>
                        <a:rPr lang="fr-FR" sz="1800" b="0" i="1" dirty="0">
                          <a:solidFill>
                            <a:schemeClr val="bg1"/>
                          </a:solidFill>
                          <a:latin typeface="+mn-lt"/>
                        </a:rPr>
                        <a:t> sport?</a:t>
                      </a:r>
                      <a:r>
                        <a:rPr lang="fr-FR" sz="1800" b="1" i="1" dirty="0">
                          <a:solidFill>
                            <a:schemeClr val="bg1"/>
                          </a:solidFill>
                          <a:latin typeface="+mn-lt"/>
                        </a:rPr>
                        <a:t> Depuis quand? </a:t>
                      </a:r>
                      <a:r>
                        <a:rPr lang="fr-FR" sz="1800" b="0" i="1" dirty="0" err="1">
                          <a:solidFill>
                            <a:schemeClr val="bg1"/>
                          </a:solidFill>
                          <a:latin typeface="+mn-lt"/>
                        </a:rPr>
                        <a:t>Since</a:t>
                      </a:r>
                      <a:r>
                        <a:rPr lang="fr-FR" sz="1800" b="0" i="1" dirty="0">
                          <a:solidFill>
                            <a:schemeClr val="bg1"/>
                          </a:solidFill>
                          <a:latin typeface="+mn-lt"/>
                        </a:rPr>
                        <a:t> </a:t>
                      </a:r>
                      <a:r>
                        <a:rPr lang="fr-FR" sz="1800" b="0" i="1" dirty="0" err="1">
                          <a:solidFill>
                            <a:schemeClr val="bg1"/>
                          </a:solidFill>
                          <a:latin typeface="+mn-lt"/>
                        </a:rPr>
                        <a:t>when</a:t>
                      </a:r>
                      <a:r>
                        <a:rPr lang="fr-FR" sz="1800" b="0" i="1" dirty="0">
                          <a:solidFill>
                            <a:schemeClr val="bg1"/>
                          </a:solidFill>
                          <a:latin typeface="+mn-lt"/>
                        </a:rPr>
                        <a:t>? </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333532">
                <a:tc>
                  <a:txBody>
                    <a:bodyPr/>
                    <a:lstStyle/>
                    <a:p>
                      <a:pPr lvl="0" algn="ctr"/>
                      <a:r>
                        <a:rPr lang="fr-FR" sz="1200" b="0"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200" b="0" i="1" dirty="0">
                          <a:solidFill>
                            <a:schemeClr val="bg1"/>
                          </a:solidFill>
                          <a:latin typeface="+mn-lt"/>
                        </a:rPr>
                        <a:t>2</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200" b="0" i="1" dirty="0">
                          <a:solidFill>
                            <a:schemeClr val="bg1"/>
                          </a:solidFill>
                          <a:latin typeface="+mn-lt"/>
                        </a:rPr>
                        <a:t>3</a:t>
                      </a: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200" b="0" i="1" dirty="0">
                          <a:solidFill>
                            <a:schemeClr val="bg1"/>
                          </a:solidFill>
                        </a:rPr>
                        <a:t>4</a:t>
                      </a:r>
                      <a:endParaRPr lang="fr-FR" sz="1200" dirty="0"/>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298087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fais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0" i="1" u="none" strike="noStrike" kern="1200" cap="none" spc="0" normalizeH="0" baseline="0" noProof="0" dirty="0">
                          <a:ln>
                            <a:noFill/>
                          </a:ln>
                          <a:solidFill>
                            <a:srgbClr val="00B0F0"/>
                          </a:solidFill>
                          <a:effectLst/>
                          <a:uLnTx/>
                          <a:uFillTx/>
                          <a:latin typeface="+mn-lt"/>
                          <a:ea typeface="+mn-ea"/>
                          <a:cs typeface="+mn-cs"/>
                        </a:rPr>
                        <a:t>I do / go (I have been doing / going)</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T</a:t>
                      </a:r>
                      <a:r>
                        <a:rPr lang="fr-FR" sz="1200" b="1" kern="1200" dirty="0">
                          <a:solidFill>
                            <a:srgbClr val="002060"/>
                          </a:solidFill>
                          <a:effectLst/>
                          <a:latin typeface="+mn-lt"/>
                          <a:ea typeface="+mn-ea"/>
                          <a:cs typeface="+mn-cs"/>
                        </a:rPr>
                        <a:t>u fais</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You do / go (You have been doing / going)</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Il/elle fait</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S/he</a:t>
                      </a:r>
                      <a:r>
                        <a:rPr lang="en-GB" sz="1200" b="0" i="1" kern="1200" baseline="0" dirty="0">
                          <a:solidFill>
                            <a:srgbClr val="00B0F0"/>
                          </a:solidFill>
                          <a:effectLst/>
                          <a:latin typeface="+mn-lt"/>
                          <a:ea typeface="+mn-ea"/>
                          <a:cs typeface="+mn-cs"/>
                        </a:rPr>
                        <a:t> does / goes </a:t>
                      </a:r>
                      <a:r>
                        <a:rPr kumimoji="0" lang="en-GB" sz="1200" b="0" i="1" u="none" strike="noStrike" kern="1200" cap="none" spc="0" normalizeH="0" baseline="0" noProof="0" dirty="0">
                          <a:ln>
                            <a:noFill/>
                          </a:ln>
                          <a:solidFill>
                            <a:srgbClr val="00B0F0"/>
                          </a:solidFill>
                          <a:effectLst/>
                          <a:uLnTx/>
                          <a:uFillTx/>
                          <a:latin typeface="+mn-lt"/>
                          <a:ea typeface="+mn-ea"/>
                          <a:cs typeface="+mn-cs"/>
                        </a:rPr>
                        <a:t>(S/he has been doing / going)</a:t>
                      </a:r>
                      <a:r>
                        <a:rPr lang="en-GB" sz="1200" b="0" i="1" kern="1200" baseline="0" dirty="0">
                          <a:solidFill>
                            <a:srgbClr val="00B0F0"/>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baseline="0" dirty="0">
                          <a:solidFill>
                            <a:srgbClr val="002060"/>
                          </a:solidFill>
                          <a:effectLst/>
                          <a:latin typeface="+mn-lt"/>
                          <a:ea typeface="+mn-ea"/>
                          <a:cs typeface="+mn-cs"/>
                        </a:rPr>
                        <a:t>On fait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We do / go </a:t>
                      </a:r>
                      <a:r>
                        <a:rPr kumimoji="0" lang="en-GB" sz="1200" b="0" i="1" u="none" strike="noStrike" kern="1200" cap="none" spc="0" normalizeH="0" baseline="0" noProof="0" dirty="0">
                          <a:ln>
                            <a:noFill/>
                          </a:ln>
                          <a:solidFill>
                            <a:srgbClr val="00B0F0"/>
                          </a:solidFill>
                          <a:effectLst/>
                          <a:uLnTx/>
                          <a:uFillTx/>
                          <a:latin typeface="+mn-lt"/>
                          <a:ea typeface="+mn-ea"/>
                          <a:cs typeface="+mn-cs"/>
                        </a:rPr>
                        <a:t>(We have been doing / going)</a:t>
                      </a: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baseline="0" dirty="0">
                          <a:solidFill>
                            <a:srgbClr val="002060"/>
                          </a:solidFill>
                          <a:effectLst/>
                          <a:latin typeface="+mn-lt"/>
                          <a:ea typeface="+mn-ea"/>
                          <a:cs typeface="+mn-cs"/>
                        </a:rPr>
                        <a:t>Nous </a:t>
                      </a:r>
                      <a:r>
                        <a:rPr lang="en-GB" sz="1200" b="1" i="0" kern="1200" baseline="0" dirty="0" err="1">
                          <a:solidFill>
                            <a:srgbClr val="002060"/>
                          </a:solidFill>
                          <a:effectLst/>
                          <a:latin typeface="+mn-lt"/>
                          <a:ea typeface="+mn-ea"/>
                          <a:cs typeface="+mn-cs"/>
                        </a:rPr>
                        <a:t>faisons</a:t>
                      </a:r>
                      <a:endParaRPr lang="en-GB"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We do / go </a:t>
                      </a:r>
                      <a:r>
                        <a:rPr kumimoji="0" lang="en-GB" sz="1200" b="0" i="1" u="none" strike="noStrike" kern="1200" cap="none" spc="0" normalizeH="0" baseline="0" noProof="0" dirty="0">
                          <a:ln>
                            <a:noFill/>
                          </a:ln>
                          <a:solidFill>
                            <a:srgbClr val="00B0F0"/>
                          </a:solidFill>
                          <a:effectLst/>
                          <a:uLnTx/>
                          <a:uFillTx/>
                          <a:latin typeface="+mn-lt"/>
                          <a:ea typeface="+mn-ea"/>
                          <a:cs typeface="+mn-cs"/>
                        </a:rPr>
                        <a:t>(We have been doing / going)</a:t>
                      </a: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baseline="0" dirty="0" err="1">
                          <a:solidFill>
                            <a:srgbClr val="002060"/>
                          </a:solidFill>
                          <a:effectLst/>
                          <a:latin typeface="+mn-lt"/>
                          <a:ea typeface="+mn-ea"/>
                          <a:cs typeface="+mn-cs"/>
                        </a:rPr>
                        <a:t>Vous</a:t>
                      </a:r>
                      <a:r>
                        <a:rPr lang="en-GB" sz="1200" b="1" i="0" kern="1200" baseline="0" dirty="0">
                          <a:solidFill>
                            <a:srgbClr val="002060"/>
                          </a:solidFill>
                          <a:effectLst/>
                          <a:latin typeface="+mn-lt"/>
                          <a:ea typeface="+mn-ea"/>
                          <a:cs typeface="+mn-cs"/>
                        </a:rPr>
                        <a:t> </a:t>
                      </a:r>
                      <a:r>
                        <a:rPr lang="en-GB" sz="1200" b="1" i="0" kern="1200" baseline="0" dirty="0" err="1">
                          <a:solidFill>
                            <a:srgbClr val="002060"/>
                          </a:solidFill>
                          <a:effectLst/>
                          <a:latin typeface="+mn-lt"/>
                          <a:ea typeface="+mn-ea"/>
                          <a:cs typeface="+mn-cs"/>
                        </a:rPr>
                        <a:t>faÎtes</a:t>
                      </a:r>
                      <a:endParaRPr lang="en-GB"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You do /go </a:t>
                      </a:r>
                      <a:r>
                        <a:rPr kumimoji="0" lang="en-GB" sz="1200" b="0" i="1" u="none" strike="noStrike" kern="1200" cap="none" spc="0" normalizeH="0" baseline="0" noProof="0" dirty="0">
                          <a:ln>
                            <a:noFill/>
                          </a:ln>
                          <a:solidFill>
                            <a:srgbClr val="00B0F0"/>
                          </a:solidFill>
                          <a:effectLst/>
                          <a:uLnTx/>
                          <a:uFillTx/>
                          <a:latin typeface="+mn-lt"/>
                          <a:ea typeface="+mn-ea"/>
                          <a:cs typeface="+mn-cs"/>
                        </a:rPr>
                        <a:t>(You have been doing / going)</a:t>
                      </a: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baseline="0" dirty="0" err="1">
                          <a:solidFill>
                            <a:srgbClr val="002060"/>
                          </a:solidFill>
                          <a:effectLst/>
                          <a:latin typeface="+mn-lt"/>
                          <a:ea typeface="+mn-ea"/>
                          <a:cs typeface="+mn-cs"/>
                        </a:rPr>
                        <a:t>Ils</a:t>
                      </a:r>
                      <a:r>
                        <a:rPr lang="en-GB" sz="1200" b="1" i="0" kern="1200" baseline="0" dirty="0">
                          <a:solidFill>
                            <a:srgbClr val="002060"/>
                          </a:solidFill>
                          <a:effectLst/>
                          <a:latin typeface="+mn-lt"/>
                          <a:ea typeface="+mn-ea"/>
                          <a:cs typeface="+mn-cs"/>
                        </a:rPr>
                        <a:t> font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They do /go </a:t>
                      </a:r>
                      <a:r>
                        <a:rPr kumimoji="0" lang="en-GB" sz="1200" b="0" i="1" u="none" strike="noStrike" kern="1200" cap="none" spc="0" normalizeH="0" baseline="0" noProof="0" dirty="0">
                          <a:ln>
                            <a:noFill/>
                          </a:ln>
                          <a:solidFill>
                            <a:srgbClr val="00B0F0"/>
                          </a:solidFill>
                          <a:effectLst/>
                          <a:uLnTx/>
                          <a:uFillTx/>
                          <a:latin typeface="+mn-lt"/>
                          <a:ea typeface="+mn-ea"/>
                          <a:cs typeface="+mn-cs"/>
                        </a:rPr>
                        <a:t>(They have been doing / going)</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i="1" kern="1200" dirty="0">
                        <a:solidFill>
                          <a:srgbClr val="00206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s-ES" sz="1200" b="1" dirty="0">
                          <a:solidFill>
                            <a:srgbClr val="002060"/>
                          </a:solidFill>
                          <a:latin typeface="+mn-lt"/>
                          <a:cs typeface="Calibri" panose="020F0502020204030204" pitchFamily="34" charset="0"/>
                        </a:rPr>
                        <a:t>du karaté</a:t>
                      </a:r>
                      <a:r>
                        <a:rPr lang="es-ES" sz="1200" b="1" baseline="0" dirty="0">
                          <a:solidFill>
                            <a:srgbClr val="002060"/>
                          </a:solidFill>
                          <a:latin typeface="+mn-lt"/>
                          <a:cs typeface="Calibri" panose="020F0502020204030204" pitchFamily="34" charset="0"/>
                        </a:rPr>
                        <a:t> </a:t>
                      </a:r>
                    </a:p>
                    <a:p>
                      <a:r>
                        <a:rPr lang="es-ES" sz="1200" b="0" i="1" baseline="0" dirty="0">
                          <a:solidFill>
                            <a:srgbClr val="00B0F0"/>
                          </a:solidFill>
                          <a:latin typeface="+mn-lt"/>
                          <a:cs typeface="Calibri" panose="020F0502020204030204" pitchFamily="34" charset="0"/>
                        </a:rPr>
                        <a:t>karate</a:t>
                      </a:r>
                    </a:p>
                    <a:p>
                      <a:r>
                        <a:rPr lang="es-ES" sz="1200" b="1" baseline="0" dirty="0">
                          <a:solidFill>
                            <a:srgbClr val="002060"/>
                          </a:solidFill>
                          <a:latin typeface="+mn-lt"/>
                          <a:cs typeface="Calibri" panose="020F0502020204030204" pitchFamily="34" charset="0"/>
                        </a:rPr>
                        <a:t>du </a:t>
                      </a:r>
                      <a:r>
                        <a:rPr lang="es-ES" sz="1200" b="1" dirty="0">
                          <a:solidFill>
                            <a:srgbClr val="002060"/>
                          </a:solidFill>
                          <a:latin typeface="+mn-lt"/>
                          <a:cs typeface="Calibri" panose="020F0502020204030204" pitchFamily="34" charset="0"/>
                        </a:rPr>
                        <a:t>judo</a:t>
                      </a:r>
                    </a:p>
                    <a:p>
                      <a:r>
                        <a:rPr lang="es-ES" sz="1200" b="0" i="1" dirty="0">
                          <a:solidFill>
                            <a:srgbClr val="00B0F0"/>
                          </a:solidFill>
                          <a:latin typeface="+mn-lt"/>
                          <a:cs typeface="Calibri" panose="020F0502020204030204" pitchFamily="34" charset="0"/>
                        </a:rPr>
                        <a:t>judo</a:t>
                      </a:r>
                    </a:p>
                    <a:p>
                      <a:endParaRPr lang="es-ES" sz="1200" b="1" dirty="0">
                        <a:solidFill>
                          <a:srgbClr val="002060"/>
                        </a:solidFill>
                        <a:latin typeface="+mn-lt"/>
                        <a:cs typeface="Calibri" panose="020F0502020204030204" pitchFamily="34" charset="0"/>
                      </a:endParaRPr>
                    </a:p>
                    <a:p>
                      <a:r>
                        <a:rPr lang="es-ES" sz="1200" b="1" dirty="0">
                          <a:solidFill>
                            <a:srgbClr val="002060"/>
                          </a:solidFill>
                          <a:latin typeface="+mn-lt"/>
                          <a:cs typeface="Calibri" panose="020F0502020204030204" pitchFamily="34" charset="0"/>
                        </a:rPr>
                        <a:t>de la </a:t>
                      </a:r>
                      <a:r>
                        <a:rPr lang="es-ES" sz="1200" b="1" dirty="0" err="1">
                          <a:solidFill>
                            <a:srgbClr val="002060"/>
                          </a:solidFill>
                          <a:latin typeface="+mn-lt"/>
                          <a:cs typeface="Calibri" panose="020F0502020204030204" pitchFamily="34" charset="0"/>
                        </a:rPr>
                        <a:t>boxe</a:t>
                      </a:r>
                      <a:endParaRPr lang="es-ES" sz="1200" b="1" dirty="0">
                        <a:solidFill>
                          <a:srgbClr val="002060"/>
                        </a:solidFill>
                        <a:latin typeface="+mn-lt"/>
                        <a:cs typeface="Calibri" panose="020F0502020204030204" pitchFamily="34" charset="0"/>
                      </a:endParaRPr>
                    </a:p>
                    <a:p>
                      <a:r>
                        <a:rPr lang="es-ES" sz="1200" b="0" i="1" dirty="0" err="1">
                          <a:solidFill>
                            <a:srgbClr val="00B0F0"/>
                          </a:solidFill>
                          <a:latin typeface="+mn-lt"/>
                          <a:cs typeface="Calibri" panose="020F0502020204030204" pitchFamily="34" charset="0"/>
                        </a:rPr>
                        <a:t>boxing</a:t>
                      </a:r>
                      <a:endParaRPr lang="es-ES" sz="1200" b="0" i="1" dirty="0">
                        <a:solidFill>
                          <a:srgbClr val="00B0F0"/>
                        </a:solidFill>
                        <a:latin typeface="+mn-lt"/>
                        <a:cs typeface="Calibri" panose="020F0502020204030204" pitchFamily="34" charset="0"/>
                      </a:endParaRPr>
                    </a:p>
                    <a:p>
                      <a:r>
                        <a:rPr lang="es-ES" sz="1200" b="1" dirty="0">
                          <a:solidFill>
                            <a:srgbClr val="002060"/>
                          </a:solidFill>
                          <a:latin typeface="+mn-lt"/>
                          <a:cs typeface="Calibri" panose="020F0502020204030204" pitchFamily="34" charset="0"/>
                        </a:rPr>
                        <a:t>de la natation</a:t>
                      </a:r>
                    </a:p>
                    <a:p>
                      <a:r>
                        <a:rPr lang="es-ES" sz="1200" b="0" dirty="0" err="1">
                          <a:solidFill>
                            <a:srgbClr val="00B0F0"/>
                          </a:solidFill>
                          <a:latin typeface="+mn-lt"/>
                          <a:cs typeface="Calibri" panose="020F0502020204030204" pitchFamily="34" charset="0"/>
                        </a:rPr>
                        <a:t>swimming</a:t>
                      </a:r>
                      <a:endParaRPr lang="es-ES" sz="1200" b="0" dirty="0">
                        <a:solidFill>
                          <a:srgbClr val="00B0F0"/>
                        </a:solidFill>
                        <a:latin typeface="+mn-lt"/>
                        <a:cs typeface="Calibri" panose="020F0502020204030204" pitchFamily="34" charset="0"/>
                      </a:endParaRPr>
                    </a:p>
                    <a:p>
                      <a:r>
                        <a:rPr lang="es-ES" sz="1200" b="1" dirty="0">
                          <a:solidFill>
                            <a:srgbClr val="002060"/>
                          </a:solidFill>
                          <a:latin typeface="+mn-lt"/>
                          <a:cs typeface="Calibri" panose="020F0502020204030204" pitchFamily="34" charset="0"/>
                        </a:rPr>
                        <a:t>de la </a:t>
                      </a:r>
                      <a:r>
                        <a:rPr lang="es-ES" sz="1200" b="1" dirty="0" err="1">
                          <a:solidFill>
                            <a:srgbClr val="002060"/>
                          </a:solidFill>
                          <a:latin typeface="+mn-lt"/>
                          <a:cs typeface="Calibri" panose="020F0502020204030204" pitchFamily="34" charset="0"/>
                        </a:rPr>
                        <a:t>danse</a:t>
                      </a:r>
                      <a:endParaRPr lang="es-ES" sz="1200" b="1" dirty="0">
                        <a:solidFill>
                          <a:srgbClr val="002060"/>
                        </a:solidFill>
                        <a:latin typeface="+mn-lt"/>
                        <a:cs typeface="Calibri" panose="020F0502020204030204" pitchFamily="34" charset="0"/>
                      </a:endParaRPr>
                    </a:p>
                    <a:p>
                      <a:r>
                        <a:rPr lang="es-ES" sz="1200" b="0" i="1" dirty="0">
                          <a:solidFill>
                            <a:srgbClr val="00B0F0"/>
                          </a:solidFill>
                          <a:latin typeface="+mn-lt"/>
                          <a:cs typeface="Calibri" panose="020F0502020204030204" pitchFamily="34" charset="0"/>
                        </a:rPr>
                        <a:t>dance</a:t>
                      </a:r>
                    </a:p>
                    <a:p>
                      <a:endParaRPr lang="es-ES" sz="1200" b="0" i="1" dirty="0">
                        <a:solidFill>
                          <a:srgbClr val="00B0F0"/>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depuis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for</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depuis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since</a:t>
                      </a:r>
                      <a:endParaRPr lang="fr-FR"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un an.</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1 </a:t>
                      </a:r>
                      <a:r>
                        <a:rPr lang="fr-FR" sz="1200" b="0" i="1" kern="1200" baseline="0" dirty="0" err="1">
                          <a:solidFill>
                            <a:srgbClr val="00B0F0"/>
                          </a:solidFill>
                          <a:effectLst/>
                          <a:latin typeface="+mn-lt"/>
                          <a:ea typeface="+mn-ea"/>
                          <a:cs typeface="+mn-cs"/>
                        </a:rPr>
                        <a:t>year</a:t>
                      </a:r>
                      <a:r>
                        <a:rPr lang="fr-FR" sz="1200" b="0" i="1" kern="1200" baseline="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deux ans.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2 </a:t>
                      </a:r>
                      <a:r>
                        <a:rPr lang="fr-FR" sz="1200" b="0" i="1" kern="1200" baseline="0" dirty="0" err="1">
                          <a:solidFill>
                            <a:srgbClr val="00B0F0"/>
                          </a:solidFill>
                          <a:effectLst/>
                          <a:latin typeface="+mn-lt"/>
                          <a:ea typeface="+mn-ea"/>
                          <a:cs typeface="+mn-cs"/>
                        </a:rPr>
                        <a:t>years</a:t>
                      </a:r>
                      <a:r>
                        <a:rPr lang="fr-FR" sz="1200" b="0" i="1" kern="1200" baseline="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trois ans.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3 </a:t>
                      </a:r>
                      <a:r>
                        <a:rPr lang="fr-FR" sz="1200" b="0" i="1" kern="1200" baseline="0" dirty="0" err="1">
                          <a:solidFill>
                            <a:srgbClr val="00B0F0"/>
                          </a:solidFill>
                          <a:effectLst/>
                          <a:latin typeface="+mn-lt"/>
                          <a:ea typeface="+mn-ea"/>
                          <a:cs typeface="+mn-cs"/>
                        </a:rPr>
                        <a:t>years</a:t>
                      </a:r>
                      <a:r>
                        <a:rPr lang="fr-FR" sz="1200" b="0" i="1" kern="1200" baseline="0" dirty="0">
                          <a:solidFill>
                            <a:srgbClr val="00B0F0"/>
                          </a:solidFill>
                          <a:effectLst/>
                          <a:latin typeface="+mn-lt"/>
                          <a:ea typeface="+mn-ea"/>
                          <a:cs typeface="+mn-cs"/>
                        </a:rPr>
                        <a:t>.</a:t>
                      </a: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cinq ans.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5 </a:t>
                      </a:r>
                      <a:r>
                        <a:rPr lang="fr-FR" sz="1200" b="0" i="1" kern="1200" baseline="0" dirty="0" err="1">
                          <a:solidFill>
                            <a:srgbClr val="00B0F0"/>
                          </a:solidFill>
                          <a:effectLst/>
                          <a:latin typeface="+mn-lt"/>
                          <a:ea typeface="+mn-ea"/>
                          <a:cs typeface="+mn-cs"/>
                        </a:rPr>
                        <a:t>years</a:t>
                      </a:r>
                      <a:r>
                        <a:rPr lang="fr-FR" sz="1200" b="0" i="1" kern="1200" baseline="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l’âge de dix ans.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the </a:t>
                      </a:r>
                      <a:r>
                        <a:rPr lang="fr-FR" sz="1200" b="0" i="1" kern="1200" baseline="0" dirty="0" err="1">
                          <a:solidFill>
                            <a:srgbClr val="00B0F0"/>
                          </a:solidFill>
                          <a:effectLst/>
                          <a:latin typeface="+mn-lt"/>
                          <a:ea typeface="+mn-ea"/>
                          <a:cs typeface="+mn-cs"/>
                        </a:rPr>
                        <a:t>age</a:t>
                      </a:r>
                      <a:r>
                        <a:rPr lang="fr-FR" sz="1200" b="0" i="1" kern="1200" baseline="0" dirty="0">
                          <a:solidFill>
                            <a:srgbClr val="00B0F0"/>
                          </a:solidFill>
                          <a:effectLst/>
                          <a:latin typeface="+mn-lt"/>
                          <a:ea typeface="+mn-ea"/>
                          <a:cs typeface="+mn-cs"/>
                        </a:rPr>
                        <a:t> of 10.</a:t>
                      </a:r>
                      <a:endParaRPr lang="fr-FR" sz="1200" b="1" i="0" kern="1200" baseline="0" dirty="0">
                        <a:solidFill>
                          <a:srgbClr val="00206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r h="310639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joue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0" i="1" u="none" strike="noStrike" kern="1200" cap="none" spc="0" normalizeH="0" baseline="0" noProof="0" dirty="0">
                          <a:ln>
                            <a:noFill/>
                          </a:ln>
                          <a:solidFill>
                            <a:srgbClr val="00B0F0"/>
                          </a:solidFill>
                          <a:effectLst/>
                          <a:uLnTx/>
                          <a:uFillTx/>
                          <a:latin typeface="+mn-lt"/>
                          <a:ea typeface="+mn-ea"/>
                          <a:cs typeface="+mn-cs"/>
                        </a:rPr>
                        <a:t>I play (I have been playing)</a:t>
                      </a:r>
                      <a:br>
                        <a:rPr lang="en-GB" sz="1200" b="1" i="1" kern="1200" dirty="0">
                          <a:solidFill>
                            <a:srgbClr val="002060"/>
                          </a:solidFill>
                          <a:effectLst/>
                          <a:latin typeface="+mn-lt"/>
                          <a:ea typeface="+mn-ea"/>
                          <a:cs typeface="+mn-cs"/>
                        </a:rPr>
                      </a:br>
                      <a:r>
                        <a:rPr lang="fr-FR" sz="1200" b="1" i="0" kern="1200" dirty="0">
                          <a:solidFill>
                            <a:srgbClr val="002060"/>
                          </a:solidFill>
                          <a:effectLst/>
                          <a:latin typeface="+mn-lt"/>
                          <a:ea typeface="+mn-ea"/>
                          <a:cs typeface="+mn-cs"/>
                        </a:rPr>
                        <a:t>T</a:t>
                      </a:r>
                      <a:r>
                        <a:rPr lang="fr-FR" sz="1200" b="1" kern="1200" dirty="0">
                          <a:solidFill>
                            <a:srgbClr val="002060"/>
                          </a:solidFill>
                          <a:effectLst/>
                          <a:latin typeface="+mn-lt"/>
                          <a:ea typeface="+mn-ea"/>
                          <a:cs typeface="+mn-cs"/>
                        </a:rPr>
                        <a:t>u</a:t>
                      </a:r>
                      <a:r>
                        <a:rPr lang="fr-FR" sz="1200" b="1" kern="1200" baseline="0" dirty="0">
                          <a:solidFill>
                            <a:srgbClr val="002060"/>
                          </a:solidFill>
                          <a:effectLst/>
                          <a:latin typeface="+mn-lt"/>
                          <a:ea typeface="+mn-ea"/>
                          <a:cs typeface="+mn-cs"/>
                        </a:rPr>
                        <a:t> joues</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You play (you have been playing)</a:t>
                      </a: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Il/elle joue</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S/he</a:t>
                      </a:r>
                      <a:r>
                        <a:rPr lang="en-GB" sz="1200" b="0" i="1" kern="1200" baseline="0" dirty="0">
                          <a:solidFill>
                            <a:srgbClr val="00B0F0"/>
                          </a:solidFill>
                          <a:effectLst/>
                          <a:latin typeface="+mn-lt"/>
                          <a:ea typeface="+mn-ea"/>
                          <a:cs typeface="+mn-cs"/>
                        </a:rPr>
                        <a:t> plays (S/he has been playing)</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kern="1200" baseline="0" dirty="0">
                          <a:solidFill>
                            <a:srgbClr val="002060"/>
                          </a:solidFill>
                          <a:effectLst/>
                          <a:latin typeface="+mn-lt"/>
                          <a:ea typeface="+mn-ea"/>
                          <a:cs typeface="+mn-cs"/>
                        </a:rPr>
                        <a:t>On </a:t>
                      </a:r>
                      <a:r>
                        <a:rPr lang="en-GB" sz="1200" b="1" i="0" kern="1200" baseline="0" dirty="0" err="1">
                          <a:solidFill>
                            <a:srgbClr val="002060"/>
                          </a:solidFill>
                          <a:effectLst/>
                          <a:latin typeface="+mn-lt"/>
                          <a:ea typeface="+mn-ea"/>
                          <a:cs typeface="+mn-cs"/>
                        </a:rPr>
                        <a:t>joue</a:t>
                      </a:r>
                      <a:endParaRPr lang="en-GB"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We play (We have been playing)</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 </a:t>
                      </a:r>
                      <a:r>
                        <a:rPr kumimoji="0" lang="fr-FR" sz="1200" b="1" i="0" u="none" strike="noStrike" kern="1200" cap="none" spc="0" normalizeH="0" baseline="0" noProof="0" dirty="0">
                          <a:ln>
                            <a:noFill/>
                          </a:ln>
                          <a:solidFill>
                            <a:srgbClr val="002060"/>
                          </a:solidFill>
                          <a:effectLst/>
                          <a:uLnTx/>
                          <a:uFillTx/>
                          <a:latin typeface="+mn-lt"/>
                          <a:ea typeface="+mn-ea"/>
                          <a:cs typeface="+mn-cs"/>
                        </a:rPr>
                        <a:t>Nous jouons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0" i="1" u="none" strike="noStrike" kern="1200" cap="none" spc="0" normalizeH="0" baseline="0" noProof="0" dirty="0">
                          <a:ln>
                            <a:noFill/>
                          </a:ln>
                          <a:solidFill>
                            <a:srgbClr val="00B0F0"/>
                          </a:solidFill>
                          <a:effectLst/>
                          <a:uLnTx/>
                          <a:uFillTx/>
                          <a:latin typeface="+mn-lt"/>
                          <a:ea typeface="+mn-ea"/>
                          <a:cs typeface="+mn-cs"/>
                        </a:rPr>
                        <a:t>We play (We have been playing)</a:t>
                      </a:r>
                      <a:br>
                        <a:rPr lang="en-GB" sz="1200" b="1" i="1" kern="1200" dirty="0">
                          <a:solidFill>
                            <a:srgbClr val="002060"/>
                          </a:solidFill>
                          <a:effectLst/>
                          <a:latin typeface="+mn-lt"/>
                          <a:ea typeface="+mn-ea"/>
                          <a:cs typeface="+mn-cs"/>
                        </a:rPr>
                      </a:br>
                      <a:r>
                        <a:rPr lang="fr-FR" sz="1200" b="1" i="0" kern="1200" dirty="0">
                          <a:solidFill>
                            <a:srgbClr val="002060"/>
                          </a:solidFill>
                          <a:effectLst/>
                          <a:latin typeface="+mn-lt"/>
                          <a:ea typeface="+mn-ea"/>
                          <a:cs typeface="+mn-cs"/>
                        </a:rPr>
                        <a:t>Vous</a:t>
                      </a:r>
                      <a:r>
                        <a:rPr lang="fr-FR" sz="1200" b="1" kern="1200" baseline="0" dirty="0">
                          <a:solidFill>
                            <a:srgbClr val="002060"/>
                          </a:solidFill>
                          <a:effectLst/>
                          <a:latin typeface="+mn-lt"/>
                          <a:ea typeface="+mn-ea"/>
                          <a:cs typeface="+mn-cs"/>
                        </a:rPr>
                        <a:t> jouez</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You play (you have been playing)</a:t>
                      </a: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Ils/elles jouent</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baseline="0" dirty="0">
                          <a:solidFill>
                            <a:srgbClr val="00B0F0"/>
                          </a:solidFill>
                          <a:effectLst/>
                          <a:latin typeface="+mn-lt"/>
                          <a:ea typeface="+mn-ea"/>
                          <a:cs typeface="+mn-cs"/>
                        </a:rPr>
                        <a:t>They play (They have been playing)</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l"/>
                      <a:r>
                        <a:rPr lang="es-ES" sz="1200" b="1" dirty="0">
                          <a:solidFill>
                            <a:srgbClr val="002060"/>
                          </a:solidFill>
                          <a:latin typeface="+mn-lt"/>
                        </a:rPr>
                        <a:t>au</a:t>
                      </a:r>
                      <a:r>
                        <a:rPr lang="es-ES" sz="1200" b="1" baseline="0" dirty="0">
                          <a:solidFill>
                            <a:srgbClr val="002060"/>
                          </a:solidFill>
                          <a:latin typeface="+mn-lt"/>
                        </a:rPr>
                        <a:t> </a:t>
                      </a:r>
                      <a:r>
                        <a:rPr lang="es-ES" sz="1200" b="1" dirty="0" err="1">
                          <a:solidFill>
                            <a:srgbClr val="002060"/>
                          </a:solidFill>
                          <a:latin typeface="+mn-lt"/>
                        </a:rPr>
                        <a:t>foot</a:t>
                      </a:r>
                      <a:endParaRPr lang="es-ES" sz="1200" b="1" dirty="0">
                        <a:solidFill>
                          <a:srgbClr val="002060"/>
                        </a:solidFill>
                        <a:latin typeface="+mn-lt"/>
                      </a:endParaRPr>
                    </a:p>
                    <a:p>
                      <a:pPr algn="l"/>
                      <a:r>
                        <a:rPr lang="es-ES" sz="1200" b="0" dirty="0" err="1">
                          <a:solidFill>
                            <a:srgbClr val="00B0F0"/>
                          </a:solidFill>
                          <a:latin typeface="+mn-lt"/>
                        </a:rPr>
                        <a:t>football</a:t>
                      </a:r>
                      <a:endParaRPr lang="es-ES" sz="1200" b="0" dirty="0">
                        <a:solidFill>
                          <a:srgbClr val="00B0F0"/>
                        </a:solidFill>
                        <a:latin typeface="+mn-lt"/>
                      </a:endParaRPr>
                    </a:p>
                    <a:p>
                      <a:pPr algn="l"/>
                      <a:r>
                        <a:rPr lang="es-ES" sz="1200" b="1" dirty="0">
                          <a:solidFill>
                            <a:srgbClr val="002060"/>
                          </a:solidFill>
                          <a:latin typeface="+mn-lt"/>
                        </a:rPr>
                        <a:t>au </a:t>
                      </a:r>
                      <a:r>
                        <a:rPr lang="es-ES" sz="1200" b="1" dirty="0" err="1">
                          <a:solidFill>
                            <a:srgbClr val="002060"/>
                          </a:solidFill>
                          <a:latin typeface="+mn-lt"/>
                        </a:rPr>
                        <a:t>basket</a:t>
                      </a:r>
                      <a:endParaRPr lang="es-ES" sz="1200" b="1" dirty="0">
                        <a:solidFill>
                          <a:srgbClr val="002060"/>
                        </a:solidFill>
                        <a:latin typeface="+mn-lt"/>
                      </a:endParaRPr>
                    </a:p>
                    <a:p>
                      <a:pPr algn="l"/>
                      <a:r>
                        <a:rPr lang="es-ES" sz="1200" b="0" dirty="0" err="1">
                          <a:solidFill>
                            <a:srgbClr val="00B0F0"/>
                          </a:solidFill>
                          <a:latin typeface="+mn-lt"/>
                        </a:rPr>
                        <a:t>basketball</a:t>
                      </a:r>
                      <a:endParaRPr lang="es-ES" sz="1200" b="0" dirty="0">
                        <a:solidFill>
                          <a:srgbClr val="00B0F0"/>
                        </a:solidFill>
                        <a:latin typeface="+mn-lt"/>
                      </a:endParaRPr>
                    </a:p>
                    <a:p>
                      <a:pPr algn="l"/>
                      <a:r>
                        <a:rPr lang="es-ES" sz="1200" b="1" dirty="0">
                          <a:solidFill>
                            <a:srgbClr val="002060"/>
                          </a:solidFill>
                          <a:latin typeface="+mn-lt"/>
                        </a:rPr>
                        <a:t>au</a:t>
                      </a:r>
                      <a:r>
                        <a:rPr lang="es-ES" sz="1200" b="1" baseline="0" dirty="0">
                          <a:solidFill>
                            <a:srgbClr val="002060"/>
                          </a:solidFill>
                          <a:latin typeface="+mn-lt"/>
                        </a:rPr>
                        <a:t> </a:t>
                      </a:r>
                      <a:r>
                        <a:rPr lang="es-ES" sz="1200" b="1" dirty="0">
                          <a:solidFill>
                            <a:srgbClr val="002060"/>
                          </a:solidFill>
                          <a:latin typeface="+mn-lt"/>
                        </a:rPr>
                        <a:t>hockey</a:t>
                      </a:r>
                    </a:p>
                    <a:p>
                      <a:pPr algn="l"/>
                      <a:r>
                        <a:rPr lang="es-ES" sz="1200" b="1" dirty="0">
                          <a:solidFill>
                            <a:srgbClr val="002060"/>
                          </a:solidFill>
                          <a:latin typeface="+mn-lt"/>
                        </a:rPr>
                        <a:t>au</a:t>
                      </a:r>
                      <a:r>
                        <a:rPr lang="es-ES" sz="1200" b="1" baseline="0" dirty="0">
                          <a:solidFill>
                            <a:srgbClr val="002060"/>
                          </a:solidFill>
                          <a:latin typeface="+mn-lt"/>
                        </a:rPr>
                        <a:t> </a:t>
                      </a:r>
                      <a:r>
                        <a:rPr lang="es-ES" sz="1200" b="1" dirty="0" err="1">
                          <a:solidFill>
                            <a:srgbClr val="002060"/>
                          </a:solidFill>
                          <a:latin typeface="+mn-lt"/>
                        </a:rPr>
                        <a:t>tennis</a:t>
                      </a:r>
                      <a:r>
                        <a:rPr lang="es-ES" sz="1200" b="1" dirty="0">
                          <a:solidFill>
                            <a:srgbClr val="002060"/>
                          </a:solidFill>
                          <a:latin typeface="+mn-lt"/>
                        </a:rPr>
                        <a:t> (de </a:t>
                      </a:r>
                      <a:r>
                        <a:rPr lang="es-ES" sz="1200" b="1" dirty="0" err="1">
                          <a:solidFill>
                            <a:srgbClr val="002060"/>
                          </a:solidFill>
                          <a:latin typeface="+mn-lt"/>
                        </a:rPr>
                        <a:t>table</a:t>
                      </a:r>
                      <a:r>
                        <a:rPr lang="es-ES" sz="1200" b="1" dirty="0">
                          <a:solidFill>
                            <a:srgbClr val="002060"/>
                          </a:solidFill>
                          <a:latin typeface="+mn-lt"/>
                        </a:rPr>
                        <a:t>)</a:t>
                      </a:r>
                    </a:p>
                    <a:p>
                      <a:pPr algn="l"/>
                      <a:r>
                        <a:rPr lang="es-ES" sz="1200" b="0" dirty="0">
                          <a:solidFill>
                            <a:srgbClr val="00B0F0"/>
                          </a:solidFill>
                          <a:latin typeface="+mn-lt"/>
                        </a:rPr>
                        <a:t>(</a:t>
                      </a:r>
                      <a:r>
                        <a:rPr lang="es-ES" sz="1200" b="0" dirty="0" err="1">
                          <a:solidFill>
                            <a:srgbClr val="00B0F0"/>
                          </a:solidFill>
                          <a:latin typeface="+mn-lt"/>
                        </a:rPr>
                        <a:t>table</a:t>
                      </a:r>
                      <a:r>
                        <a:rPr lang="es-ES" sz="1200" b="0" dirty="0">
                          <a:solidFill>
                            <a:srgbClr val="00B0F0"/>
                          </a:solidFill>
                          <a:latin typeface="+mn-lt"/>
                        </a:rPr>
                        <a:t>) </a:t>
                      </a:r>
                      <a:r>
                        <a:rPr lang="es-ES" sz="1200" b="0" dirty="0" err="1">
                          <a:solidFill>
                            <a:srgbClr val="00B0F0"/>
                          </a:solidFill>
                          <a:latin typeface="+mn-lt"/>
                        </a:rPr>
                        <a:t>tennis</a:t>
                      </a:r>
                      <a:endParaRPr lang="es-ES" sz="1200" b="0" dirty="0">
                        <a:solidFill>
                          <a:srgbClr val="00B0F0"/>
                        </a:solidFill>
                        <a:latin typeface="+mn-lt"/>
                      </a:endParaRPr>
                    </a:p>
                    <a:p>
                      <a:pPr algn="l"/>
                      <a:r>
                        <a:rPr lang="es-ES" sz="1200" b="1" dirty="0">
                          <a:solidFill>
                            <a:srgbClr val="002060"/>
                          </a:solidFill>
                          <a:latin typeface="+mn-lt"/>
                        </a:rPr>
                        <a:t>à la </a:t>
                      </a:r>
                      <a:r>
                        <a:rPr lang="es-ES" sz="1200" b="1" dirty="0" err="1">
                          <a:solidFill>
                            <a:srgbClr val="002060"/>
                          </a:solidFill>
                          <a:latin typeface="+mn-lt"/>
                        </a:rPr>
                        <a:t>pétanque</a:t>
                      </a:r>
                      <a:endParaRPr lang="es-ES" sz="1200" b="1" dirty="0">
                        <a:solidFill>
                          <a:srgbClr val="002060"/>
                        </a:solidFill>
                        <a:latin typeface="+mn-lt"/>
                      </a:endParaRPr>
                    </a:p>
                    <a:p>
                      <a:pPr algn="l"/>
                      <a:r>
                        <a:rPr lang="es-ES" sz="1200" b="0" dirty="0" err="1">
                          <a:solidFill>
                            <a:srgbClr val="00B0F0"/>
                          </a:solidFill>
                          <a:latin typeface="+mn-lt"/>
                        </a:rPr>
                        <a:t>bowls</a:t>
                      </a:r>
                      <a:endParaRPr lang="es-ES" sz="1200" b="0" dirty="0">
                        <a:solidFill>
                          <a:srgbClr val="00B0F0"/>
                        </a:solidFill>
                        <a:latin typeface="+mn-lt"/>
                      </a:endParaRPr>
                    </a:p>
                    <a:p>
                      <a:pPr algn="l"/>
                      <a:r>
                        <a:rPr lang="es-ES" sz="1200" b="1" dirty="0" err="1">
                          <a:solidFill>
                            <a:srgbClr val="002060"/>
                          </a:solidFill>
                          <a:latin typeface="+mn-lt"/>
                        </a:rPr>
                        <a:t>aux</a:t>
                      </a:r>
                      <a:r>
                        <a:rPr lang="es-ES" sz="1200" b="1" baseline="0" dirty="0">
                          <a:solidFill>
                            <a:srgbClr val="002060"/>
                          </a:solidFill>
                          <a:latin typeface="+mn-lt"/>
                        </a:rPr>
                        <a:t> </a:t>
                      </a:r>
                      <a:r>
                        <a:rPr lang="es-ES" sz="1200" b="1" dirty="0" err="1">
                          <a:solidFill>
                            <a:srgbClr val="002060"/>
                          </a:solidFill>
                          <a:latin typeface="+mn-lt"/>
                        </a:rPr>
                        <a:t>boules</a:t>
                      </a:r>
                      <a:endParaRPr lang="es-ES" sz="1200" b="1" dirty="0">
                        <a:solidFill>
                          <a:srgbClr val="002060"/>
                        </a:solidFill>
                        <a:latin typeface="+mn-lt"/>
                      </a:endParaRPr>
                    </a:p>
                    <a:p>
                      <a:pPr algn="l"/>
                      <a:r>
                        <a:rPr lang="es-ES" sz="1200" b="0" dirty="0" err="1">
                          <a:solidFill>
                            <a:srgbClr val="00B0F0"/>
                          </a:solidFill>
                          <a:latin typeface="+mn-lt"/>
                        </a:rPr>
                        <a:t>bowls</a:t>
                      </a:r>
                      <a:endParaRPr lang="es-ES" sz="1200" b="0" dirty="0">
                        <a:solidFill>
                          <a:srgbClr val="00B0F0"/>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591745757"/>
                  </a:ext>
                </a:extLst>
              </a:tr>
            </a:tbl>
          </a:graphicData>
        </a:graphic>
      </p:graphicFrame>
      <p:pic>
        <p:nvPicPr>
          <p:cNvPr id="5" name="Picture 4"/>
          <p:cNvPicPr>
            <a:picLocks noChangeAspect="1"/>
          </p:cNvPicPr>
          <p:nvPr/>
        </p:nvPicPr>
        <p:blipFill>
          <a:blip r:embed="rId3"/>
          <a:stretch>
            <a:fillRect/>
          </a:stretch>
        </p:blipFill>
        <p:spPr>
          <a:xfrm>
            <a:off x="8219315" y="1780776"/>
            <a:ext cx="3795680" cy="2846760"/>
          </a:xfrm>
          <a:prstGeom prst="rect">
            <a:avLst/>
          </a:prstGeom>
        </p:spPr>
      </p:pic>
    </p:spTree>
    <p:extLst>
      <p:ext uri="{BB962C8B-B14F-4D97-AF65-F5344CB8AC3E}">
        <p14:creationId xmlns:p14="http://schemas.microsoft.com/office/powerpoint/2010/main" val="271514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3"/>
          <a:ext cx="12192002" cy="6895473"/>
        </p:xfrm>
        <a:graphic>
          <a:graphicData uri="http://schemas.openxmlformats.org/drawingml/2006/table">
            <a:tbl>
              <a:tblPr firstRow="1" bandRow="1">
                <a:tableStyleId>{5940675A-B579-460E-94D1-54222C63F5DA}</a:tableStyleId>
              </a:tblPr>
              <a:tblGrid>
                <a:gridCol w="2773680">
                  <a:extLst>
                    <a:ext uri="{9D8B030D-6E8A-4147-A177-3AD203B41FA5}">
                      <a16:colId xmlns:a16="http://schemas.microsoft.com/office/drawing/2014/main" val="346465721"/>
                    </a:ext>
                  </a:extLst>
                </a:gridCol>
                <a:gridCol w="3870960">
                  <a:extLst>
                    <a:ext uri="{9D8B030D-6E8A-4147-A177-3AD203B41FA5}">
                      <a16:colId xmlns:a16="http://schemas.microsoft.com/office/drawing/2014/main" val="657139347"/>
                    </a:ext>
                  </a:extLst>
                </a:gridCol>
                <a:gridCol w="1999792">
                  <a:extLst>
                    <a:ext uri="{9D8B030D-6E8A-4147-A177-3AD203B41FA5}">
                      <a16:colId xmlns:a16="http://schemas.microsoft.com/office/drawing/2014/main" val="2622360059"/>
                    </a:ext>
                  </a:extLst>
                </a:gridCol>
                <a:gridCol w="1212466">
                  <a:extLst>
                    <a:ext uri="{9D8B030D-6E8A-4147-A177-3AD203B41FA5}">
                      <a16:colId xmlns:a16="http://schemas.microsoft.com/office/drawing/2014/main" val="418038991"/>
                    </a:ext>
                  </a:extLst>
                </a:gridCol>
                <a:gridCol w="208280">
                  <a:extLst>
                    <a:ext uri="{9D8B030D-6E8A-4147-A177-3AD203B41FA5}">
                      <a16:colId xmlns:a16="http://schemas.microsoft.com/office/drawing/2014/main" val="3441705866"/>
                    </a:ext>
                  </a:extLst>
                </a:gridCol>
                <a:gridCol w="959272">
                  <a:extLst>
                    <a:ext uri="{9D8B030D-6E8A-4147-A177-3AD203B41FA5}">
                      <a16:colId xmlns:a16="http://schemas.microsoft.com/office/drawing/2014/main" val="4257382359"/>
                    </a:ext>
                  </a:extLst>
                </a:gridCol>
                <a:gridCol w="583776">
                  <a:extLst>
                    <a:ext uri="{9D8B030D-6E8A-4147-A177-3AD203B41FA5}">
                      <a16:colId xmlns:a16="http://schemas.microsoft.com/office/drawing/2014/main" val="1241554035"/>
                    </a:ext>
                  </a:extLst>
                </a:gridCol>
                <a:gridCol w="583776">
                  <a:extLst>
                    <a:ext uri="{9D8B030D-6E8A-4147-A177-3AD203B41FA5}">
                      <a16:colId xmlns:a16="http://schemas.microsoft.com/office/drawing/2014/main" val="1734808876"/>
                    </a:ext>
                  </a:extLst>
                </a:gridCol>
              </a:tblGrid>
              <a:tr h="454777">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2.</a:t>
                      </a:r>
                      <a:r>
                        <a:rPr lang="fr-FR" sz="1800" b="1" i="0" baseline="0" dirty="0">
                          <a:solidFill>
                            <a:schemeClr val="bg1"/>
                          </a:solidFill>
                          <a:latin typeface="+mn-lt"/>
                        </a:rPr>
                        <a:t> Que penses-tu du sport? </a:t>
                      </a:r>
                      <a:r>
                        <a:rPr lang="fr-FR" sz="1800" b="0" i="1" baseline="0" dirty="0" err="1">
                          <a:solidFill>
                            <a:schemeClr val="bg1"/>
                          </a:solidFill>
                          <a:latin typeface="+mn-lt"/>
                        </a:rPr>
                        <a:t>What</a:t>
                      </a:r>
                      <a:r>
                        <a:rPr lang="fr-FR" sz="1800" b="0" i="1" baseline="0" dirty="0">
                          <a:solidFill>
                            <a:schemeClr val="bg1"/>
                          </a:solidFill>
                          <a:latin typeface="+mn-lt"/>
                        </a:rPr>
                        <a:t> do </a:t>
                      </a:r>
                      <a:r>
                        <a:rPr lang="fr-FR" sz="1800" b="0" i="1" baseline="0" dirty="0" err="1">
                          <a:solidFill>
                            <a:schemeClr val="bg1"/>
                          </a:solidFill>
                          <a:latin typeface="+mn-lt"/>
                        </a:rPr>
                        <a:t>you</a:t>
                      </a:r>
                      <a:r>
                        <a:rPr lang="fr-FR" sz="1800" b="0" i="1" baseline="0" dirty="0">
                          <a:solidFill>
                            <a:schemeClr val="bg1"/>
                          </a:solidFill>
                          <a:latin typeface="+mn-lt"/>
                        </a:rPr>
                        <a:t> </a:t>
                      </a:r>
                      <a:r>
                        <a:rPr lang="fr-FR" sz="1800" b="0" i="1" baseline="0" dirty="0" err="1">
                          <a:solidFill>
                            <a:schemeClr val="bg1"/>
                          </a:solidFill>
                          <a:latin typeface="+mn-lt"/>
                        </a:rPr>
                        <a:t>think</a:t>
                      </a:r>
                      <a:r>
                        <a:rPr lang="fr-FR" sz="1800" b="0" i="1" baseline="0" dirty="0">
                          <a:solidFill>
                            <a:schemeClr val="bg1"/>
                          </a:solidFill>
                          <a:latin typeface="+mn-lt"/>
                        </a:rPr>
                        <a:t> of sport?</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extLst>
                  <a:ext uri="{0D108BD9-81ED-4DB2-BD59-A6C34878D82A}">
                    <a16:rowId xmlns:a16="http://schemas.microsoft.com/office/drawing/2014/main" val="1795920653"/>
                  </a:ext>
                </a:extLst>
              </a:tr>
              <a:tr h="359035">
                <a:tc>
                  <a:txBody>
                    <a:bodyPr/>
                    <a:lstStyle/>
                    <a:p>
                      <a:pPr algn="ctr"/>
                      <a:r>
                        <a:rPr lang="fr-FR" sz="12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2</a:t>
                      </a: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rowSpan="4"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rowSpan="4"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rowSpan="4"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rowSpan="4"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rowSpan="4"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rowSpan="4"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198778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À mon avis le sport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In </a:t>
                      </a:r>
                      <a:r>
                        <a:rPr lang="fr-FR" sz="1200" b="0" i="1" kern="1200" dirty="0" err="1">
                          <a:solidFill>
                            <a:srgbClr val="00B0F0"/>
                          </a:solidFill>
                          <a:effectLst/>
                          <a:latin typeface="+mn-lt"/>
                          <a:ea typeface="+mn-ea"/>
                          <a:cs typeface="+mn-cs"/>
                        </a:rPr>
                        <a:t>my</a:t>
                      </a:r>
                      <a:r>
                        <a:rPr lang="fr-FR" sz="1200" b="0" i="1" kern="1200" dirty="0">
                          <a:solidFill>
                            <a:srgbClr val="00B0F0"/>
                          </a:solidFill>
                          <a:effectLst/>
                          <a:latin typeface="+mn-lt"/>
                          <a:ea typeface="+mn-ea"/>
                          <a:cs typeface="+mn-cs"/>
                        </a:rPr>
                        <a:t> opinion sport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pense</a:t>
                      </a:r>
                      <a:r>
                        <a:rPr lang="fr-FR" sz="1200" b="1" kern="1200" baseline="0" dirty="0">
                          <a:solidFill>
                            <a:srgbClr val="002060"/>
                          </a:solidFill>
                          <a:effectLst/>
                          <a:latin typeface="+mn-lt"/>
                          <a:ea typeface="+mn-ea"/>
                          <a:cs typeface="+mn-cs"/>
                        </a:rPr>
                        <a:t> que le sport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think</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that</a:t>
                      </a:r>
                      <a:r>
                        <a:rPr lang="fr-FR" sz="1200" b="0" i="1" kern="1200" dirty="0">
                          <a:solidFill>
                            <a:srgbClr val="00B0F0"/>
                          </a:solidFill>
                          <a:effectLst/>
                          <a:latin typeface="+mn-lt"/>
                          <a:ea typeface="+mn-ea"/>
                          <a:cs typeface="+mn-cs"/>
                        </a:rPr>
                        <a:t> sport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trouve que le sport</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find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that</a:t>
                      </a:r>
                      <a:r>
                        <a:rPr lang="fr-FR" sz="1200" b="0" i="1" kern="1200" dirty="0">
                          <a:solidFill>
                            <a:srgbClr val="00B0F0"/>
                          </a:solidFill>
                          <a:effectLst/>
                          <a:latin typeface="+mn-lt"/>
                          <a:ea typeface="+mn-ea"/>
                          <a:cs typeface="+mn-cs"/>
                        </a:rPr>
                        <a:t> sport</a:t>
                      </a: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diminue le stress.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decreases</a:t>
                      </a:r>
                      <a:r>
                        <a:rPr lang="fr-FR" sz="1200" b="0" i="1" kern="1200" dirty="0">
                          <a:solidFill>
                            <a:srgbClr val="00B0F0"/>
                          </a:solidFill>
                          <a:effectLst/>
                          <a:latin typeface="+mn-lt"/>
                          <a:ea typeface="+mn-ea"/>
                          <a:cs typeface="+mn-cs"/>
                        </a:rPr>
                        <a:t> stress.</a:t>
                      </a:r>
                    </a:p>
                    <a:p>
                      <a:pPr marL="0" marR="0" lvl="0" indent="0" algn="l" defTabSz="914400" rtl="0" eaLnBrk="1" fontAlgn="base" latinLnBrk="0" hangingPunct="1">
                        <a:lnSpc>
                          <a:spcPct val="100000"/>
                        </a:lnSpc>
                        <a:spcBef>
                          <a:spcPts val="0"/>
                        </a:spcBef>
                        <a:spcAft>
                          <a:spcPts val="0"/>
                        </a:spcAft>
                        <a:buClrTx/>
                        <a:buSzTx/>
                        <a:buFontTx/>
                        <a:buNone/>
                        <a:tabLst/>
                        <a:defRPr/>
                      </a:pPr>
                      <a:br>
                        <a:rPr lang="fr-FR"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est bon pour le moral.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is</a:t>
                      </a:r>
                      <a:r>
                        <a:rPr lang="fr-FR" sz="1200" b="0" i="1" kern="1200" dirty="0">
                          <a:solidFill>
                            <a:srgbClr val="00B0F0"/>
                          </a:solidFill>
                          <a:effectLst/>
                          <a:latin typeface="+mn-lt"/>
                          <a:ea typeface="+mn-ea"/>
                          <a:cs typeface="+mn-cs"/>
                        </a:rPr>
                        <a:t> good for morale.</a:t>
                      </a:r>
                    </a:p>
                    <a:p>
                      <a:pPr marL="0" marR="0" lvl="0" indent="0" algn="l" defTabSz="914400" rtl="0" eaLnBrk="1" fontAlgn="base" latinLnBrk="0" hangingPunct="1">
                        <a:lnSpc>
                          <a:spcPct val="100000"/>
                        </a:lnSpc>
                        <a:spcBef>
                          <a:spcPts val="0"/>
                        </a:spcBef>
                        <a:spcAft>
                          <a:spcPts val="0"/>
                        </a:spcAft>
                        <a:buClrTx/>
                        <a:buSzTx/>
                        <a:buFontTx/>
                        <a:buNone/>
                        <a:tabLst/>
                        <a:defRPr/>
                      </a:pPr>
                      <a:br>
                        <a:rPr lang="fr-FR"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est important dans la vie.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is</a:t>
                      </a:r>
                      <a:r>
                        <a:rPr lang="fr-FR" sz="1200" b="0" i="1" kern="1200" dirty="0">
                          <a:solidFill>
                            <a:srgbClr val="00B0F0"/>
                          </a:solidFill>
                          <a:effectLst/>
                          <a:latin typeface="+mn-lt"/>
                          <a:ea typeface="+mn-ea"/>
                          <a:cs typeface="+mn-cs"/>
                        </a:rPr>
                        <a:t> important in life.</a:t>
                      </a:r>
                      <a:endParaRPr lang="en-GB"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6"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chemeClr val="bg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782065556"/>
                  </a:ext>
                </a:extLst>
              </a:tr>
              <a:tr h="198778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crois</a:t>
                      </a:r>
                      <a:r>
                        <a:rPr lang="fr-FR" sz="1200" b="1" kern="1200" baseline="0" dirty="0">
                          <a:solidFill>
                            <a:srgbClr val="002060"/>
                          </a:solidFill>
                          <a:effectLst/>
                          <a:latin typeface="+mn-lt"/>
                          <a:ea typeface="+mn-ea"/>
                          <a:cs typeface="+mn-cs"/>
                        </a:rPr>
                        <a:t> fermement qu’il faut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strongly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believe</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that</a:t>
                      </a:r>
                      <a:r>
                        <a:rPr lang="fr-FR" sz="1200" b="0" i="1" kern="1200" dirty="0">
                          <a:solidFill>
                            <a:srgbClr val="00B0F0"/>
                          </a:solidFill>
                          <a:effectLst/>
                          <a:latin typeface="+mn-lt"/>
                          <a:ea typeface="+mn-ea"/>
                          <a:cs typeface="+mn-cs"/>
                        </a:rPr>
                        <a:t> one</a:t>
                      </a:r>
                      <a:r>
                        <a:rPr lang="fr-FR" sz="1200" b="0" i="1" kern="1200" baseline="0" dirty="0">
                          <a:solidFill>
                            <a:srgbClr val="00B0F0"/>
                          </a:solidFill>
                          <a:effectLst/>
                          <a:latin typeface="+mn-lt"/>
                          <a:ea typeface="+mn-ea"/>
                          <a:cs typeface="+mn-cs"/>
                        </a:rPr>
                        <a:t> must</a:t>
                      </a:r>
                      <a:endParaRPr lang="fr-FR"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kern="1200" dirty="0">
                          <a:solidFill>
                            <a:srgbClr val="002060"/>
                          </a:solidFill>
                          <a:effectLst/>
                          <a:latin typeface="+mn-lt"/>
                          <a:ea typeface="+mn-ea"/>
                          <a:cs typeface="+mn-cs"/>
                        </a:rPr>
                        <a:t>avoir un bon </a:t>
                      </a:r>
                      <a:r>
                        <a:rPr lang="en-US" sz="1200" b="1" kern="1200" dirty="0" err="1">
                          <a:solidFill>
                            <a:srgbClr val="002060"/>
                          </a:solidFill>
                          <a:effectLst/>
                          <a:latin typeface="+mn-lt"/>
                          <a:ea typeface="+mn-ea"/>
                          <a:cs typeface="+mn-cs"/>
                        </a:rPr>
                        <a:t>programme</a:t>
                      </a:r>
                      <a:r>
                        <a:rPr lang="en-US" sz="1200" b="1" kern="1200" dirty="0">
                          <a:solidFill>
                            <a:srgbClr val="002060"/>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have a good schedule.</a:t>
                      </a:r>
                      <a:br>
                        <a:rPr lang="en-US" sz="1200" b="1" kern="1200" dirty="0">
                          <a:solidFill>
                            <a:srgbClr val="002060"/>
                          </a:solidFill>
                          <a:effectLst/>
                          <a:latin typeface="+mn-lt"/>
                          <a:ea typeface="+mn-ea"/>
                          <a:cs typeface="+mn-cs"/>
                        </a:rPr>
                      </a:br>
                      <a:br>
                        <a:rPr lang="en-US" sz="1200" b="1" kern="1200" dirty="0">
                          <a:solidFill>
                            <a:srgbClr val="002060"/>
                          </a:solidFill>
                          <a:effectLst/>
                          <a:latin typeface="+mn-lt"/>
                          <a:ea typeface="+mn-ea"/>
                          <a:cs typeface="+mn-cs"/>
                        </a:rPr>
                      </a:br>
                      <a:r>
                        <a:rPr lang="en-GB" sz="1200" b="1" kern="1200" dirty="0">
                          <a:solidFill>
                            <a:srgbClr val="002060"/>
                          </a:solidFill>
                          <a:effectLst/>
                          <a:latin typeface="+mn-lt"/>
                          <a:ea typeface="+mn-ea"/>
                          <a:cs typeface="+mn-cs"/>
                        </a:rPr>
                        <a:t>faire du sport </a:t>
                      </a:r>
                      <a:r>
                        <a:rPr lang="en-GB" sz="1200" b="1" kern="1200" dirty="0" err="1">
                          <a:solidFill>
                            <a:srgbClr val="002060"/>
                          </a:solidFill>
                          <a:effectLst/>
                          <a:latin typeface="+mn-lt"/>
                          <a:ea typeface="+mn-ea"/>
                          <a:cs typeface="+mn-cs"/>
                        </a:rPr>
                        <a:t>tous</a:t>
                      </a:r>
                      <a:r>
                        <a:rPr lang="en-GB" sz="1200" b="1" kern="1200" dirty="0">
                          <a:solidFill>
                            <a:srgbClr val="002060"/>
                          </a:solidFill>
                          <a:effectLst/>
                          <a:latin typeface="+mn-lt"/>
                          <a:ea typeface="+mn-ea"/>
                          <a:cs typeface="+mn-cs"/>
                        </a:rPr>
                        <a:t> les </a:t>
                      </a:r>
                      <a:r>
                        <a:rPr lang="en-GB" sz="1200" b="1" kern="1200" dirty="0" err="1">
                          <a:solidFill>
                            <a:srgbClr val="002060"/>
                          </a:solidFill>
                          <a:effectLst/>
                          <a:latin typeface="+mn-lt"/>
                          <a:ea typeface="+mn-ea"/>
                          <a:cs typeface="+mn-cs"/>
                        </a:rPr>
                        <a:t>jours</a:t>
                      </a:r>
                      <a:r>
                        <a:rPr lang="en-GB" sz="1200" b="1" kern="1200" dirty="0">
                          <a:solidFill>
                            <a:srgbClr val="002060"/>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do sport every day.</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1" kern="1200" dirty="0" err="1">
                          <a:solidFill>
                            <a:srgbClr val="002060"/>
                          </a:solidFill>
                          <a:effectLst/>
                          <a:latin typeface="+mn-lt"/>
                          <a:ea typeface="+mn-ea"/>
                          <a:cs typeface="+mn-cs"/>
                        </a:rPr>
                        <a:t>apprendre</a:t>
                      </a:r>
                      <a:r>
                        <a:rPr lang="en-GB" sz="1200" b="1" i="1" kern="1200" dirty="0">
                          <a:solidFill>
                            <a:srgbClr val="002060"/>
                          </a:solidFill>
                          <a:effectLst/>
                          <a:latin typeface="+mn-lt"/>
                          <a:ea typeface="+mn-ea"/>
                          <a:cs typeface="+mn-cs"/>
                        </a:rPr>
                        <a:t> à </a:t>
                      </a:r>
                      <a:r>
                        <a:rPr lang="en-GB" sz="1200" b="1" i="1" kern="1200" dirty="0" err="1">
                          <a:solidFill>
                            <a:srgbClr val="002060"/>
                          </a:solidFill>
                          <a:effectLst/>
                          <a:latin typeface="+mn-lt"/>
                          <a:ea typeface="+mn-ea"/>
                          <a:cs typeface="+mn-cs"/>
                        </a:rPr>
                        <a:t>suivre</a:t>
                      </a:r>
                      <a:r>
                        <a:rPr lang="en-GB" sz="1200" b="1" i="1" kern="1200" dirty="0">
                          <a:solidFill>
                            <a:srgbClr val="002060"/>
                          </a:solidFill>
                          <a:effectLst/>
                          <a:latin typeface="+mn-lt"/>
                          <a:ea typeface="+mn-ea"/>
                          <a:cs typeface="+mn-cs"/>
                        </a:rPr>
                        <a:t> les </a:t>
                      </a:r>
                      <a:r>
                        <a:rPr lang="en-GB" sz="1200" b="1" i="1" kern="1200" dirty="0" err="1">
                          <a:solidFill>
                            <a:srgbClr val="002060"/>
                          </a:solidFill>
                          <a:effectLst/>
                          <a:latin typeface="+mn-lt"/>
                          <a:ea typeface="+mn-ea"/>
                          <a:cs typeface="+mn-cs"/>
                        </a:rPr>
                        <a:t>règles</a:t>
                      </a:r>
                      <a:r>
                        <a:rPr lang="en-GB" sz="1200" b="1" i="1" kern="1200" dirty="0">
                          <a:solidFill>
                            <a:srgbClr val="00206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learn to follow rules. </a:t>
                      </a: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6"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chemeClr val="bg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en-GB"/>
                    </a:p>
                  </a:txBody>
                  <a:tcPr/>
                </a:tc>
                <a:tc hMerge="1" vMerge="1">
                  <a:txBody>
                    <a:bodyPr/>
                    <a:lstStyle/>
                    <a:p>
                      <a:endParaRPr lang="en-GB"/>
                    </a:p>
                  </a:txBody>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249735759"/>
                  </a:ext>
                </a:extLst>
              </a:tr>
              <a:tr h="2106097">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Je n’aime pas trop le sport parce que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don’t</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really</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like</a:t>
                      </a:r>
                      <a:r>
                        <a:rPr lang="fr-FR" sz="1200" b="0" i="1" kern="1200" baseline="0" dirty="0">
                          <a:solidFill>
                            <a:srgbClr val="00B0F0"/>
                          </a:solidFill>
                          <a:effectLst/>
                          <a:latin typeface="+mn-lt"/>
                          <a:ea typeface="+mn-ea"/>
                          <a:cs typeface="+mn-cs"/>
                        </a:rPr>
                        <a:t> sport </a:t>
                      </a:r>
                      <a:r>
                        <a:rPr lang="fr-FR" sz="1200" b="0" i="1" kern="1200" baseline="0" dirty="0" err="1">
                          <a:solidFill>
                            <a:srgbClr val="00B0F0"/>
                          </a:solidFill>
                          <a:effectLst/>
                          <a:latin typeface="+mn-lt"/>
                          <a:ea typeface="+mn-ea"/>
                          <a:cs typeface="+mn-cs"/>
                        </a:rPr>
                        <a:t>because</a:t>
                      </a:r>
                      <a:endParaRPr lang="fr-FR"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ça me fatigue.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it</a:t>
                      </a:r>
                      <a:r>
                        <a:rPr lang="fr-FR" sz="1200" b="0" i="1" kern="1200" dirty="0">
                          <a:solidFill>
                            <a:srgbClr val="00B0F0"/>
                          </a:solidFill>
                          <a:effectLst/>
                          <a:latin typeface="+mn-lt"/>
                          <a:ea typeface="+mn-ea"/>
                          <a:cs typeface="+mn-cs"/>
                        </a:rPr>
                        <a:t> tires me.</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je n’aime pas la compétition.</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don’t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like</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competition</a:t>
                      </a:r>
                      <a:r>
                        <a:rPr lang="fr-FR" sz="1200" b="0" i="1" kern="120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je préfère jouer à des jeux vidéo.</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prefer</a:t>
                      </a:r>
                      <a:r>
                        <a:rPr lang="fr-FR" sz="1200" b="0" i="1" kern="1200" dirty="0">
                          <a:solidFill>
                            <a:srgbClr val="00B0F0"/>
                          </a:solidFill>
                          <a:effectLst/>
                          <a:latin typeface="+mn-lt"/>
                          <a:ea typeface="+mn-ea"/>
                          <a:cs typeface="+mn-cs"/>
                        </a:rPr>
                        <a:t> to </a:t>
                      </a:r>
                      <a:r>
                        <a:rPr lang="fr-FR" sz="1200" b="0" i="1" kern="1200" dirty="0" err="1">
                          <a:solidFill>
                            <a:srgbClr val="00B0F0"/>
                          </a:solidFill>
                          <a:effectLst/>
                          <a:latin typeface="+mn-lt"/>
                          <a:ea typeface="+mn-ea"/>
                          <a:cs typeface="+mn-cs"/>
                        </a:rPr>
                        <a:t>play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video</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games</a:t>
                      </a:r>
                      <a:r>
                        <a:rPr lang="fr-FR" sz="1200" b="0" i="1" kern="1200" dirty="0">
                          <a:solidFill>
                            <a:srgbClr val="00B0F0"/>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je trouve ça très ennuyeux de courir sur un stade.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find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that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very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annoying</a:t>
                      </a:r>
                      <a:r>
                        <a:rPr lang="fr-FR" sz="1200" b="0" i="1" kern="1200" baseline="0" dirty="0">
                          <a:solidFill>
                            <a:srgbClr val="00B0F0"/>
                          </a:solidFill>
                          <a:effectLst/>
                          <a:latin typeface="+mn-lt"/>
                          <a:ea typeface="+mn-ea"/>
                          <a:cs typeface="+mn-cs"/>
                        </a:rPr>
                        <a:t> to </a:t>
                      </a:r>
                      <a:r>
                        <a:rPr lang="fr-FR" sz="1200" b="0" i="1" kern="1200" baseline="0" dirty="0" err="1">
                          <a:solidFill>
                            <a:srgbClr val="00B0F0"/>
                          </a:solidFill>
                          <a:effectLst/>
                          <a:latin typeface="+mn-lt"/>
                          <a:ea typeface="+mn-ea"/>
                          <a:cs typeface="+mn-cs"/>
                        </a:rPr>
                        <a:t>run</a:t>
                      </a:r>
                      <a:r>
                        <a:rPr lang="fr-FR" sz="1200" b="0" i="1" kern="1200" baseline="0" dirty="0">
                          <a:solidFill>
                            <a:srgbClr val="00B0F0"/>
                          </a:solidFill>
                          <a:effectLst/>
                          <a:latin typeface="+mn-lt"/>
                          <a:ea typeface="+mn-ea"/>
                          <a:cs typeface="+mn-cs"/>
                        </a:rPr>
                        <a:t> round the </a:t>
                      </a:r>
                      <a:r>
                        <a:rPr lang="fr-FR" sz="1200" b="0" i="1" kern="1200" baseline="0" dirty="0" err="1">
                          <a:solidFill>
                            <a:srgbClr val="00B0F0"/>
                          </a:solidFill>
                          <a:effectLst/>
                          <a:latin typeface="+mn-lt"/>
                          <a:ea typeface="+mn-ea"/>
                          <a:cs typeface="+mn-cs"/>
                        </a:rPr>
                        <a:t>stadiun</a:t>
                      </a:r>
                      <a:r>
                        <a:rPr lang="fr-FR" sz="1200" b="0" i="1" kern="1200" baseline="0" dirty="0">
                          <a:solidFill>
                            <a:srgbClr val="00B0F0"/>
                          </a:solidFill>
                          <a:effectLst/>
                          <a:latin typeface="+mn-lt"/>
                          <a:ea typeface="+mn-ea"/>
                          <a:cs typeface="+mn-cs"/>
                        </a:rPr>
                        <a:t>. </a:t>
                      </a: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6"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chemeClr val="bg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en-GB"/>
                    </a:p>
                  </a:txBody>
                  <a:tcPr/>
                </a:tc>
                <a:tc hMerge="1" vMerge="1">
                  <a:txBody>
                    <a:bodyPr/>
                    <a:lstStyle/>
                    <a:p>
                      <a:endParaRPr lang="en-GB"/>
                    </a:p>
                  </a:txBody>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680630072"/>
                  </a:ext>
                </a:extLst>
              </a:tr>
            </a:tbl>
          </a:graphicData>
        </a:graphic>
      </p:graphicFrame>
      <p:pic>
        <p:nvPicPr>
          <p:cNvPr id="5" name="Picture 4"/>
          <p:cNvPicPr>
            <a:picLocks noChangeAspect="1"/>
          </p:cNvPicPr>
          <p:nvPr/>
        </p:nvPicPr>
        <p:blipFill>
          <a:blip r:embed="rId3"/>
          <a:stretch>
            <a:fillRect/>
          </a:stretch>
        </p:blipFill>
        <p:spPr>
          <a:xfrm>
            <a:off x="6683692" y="2439041"/>
            <a:ext cx="5338887" cy="2392039"/>
          </a:xfrm>
          <a:prstGeom prst="rect">
            <a:avLst/>
          </a:prstGeom>
        </p:spPr>
      </p:pic>
    </p:spTree>
    <p:extLst>
      <p:ext uri="{BB962C8B-B14F-4D97-AF65-F5344CB8AC3E}">
        <p14:creationId xmlns:p14="http://schemas.microsoft.com/office/powerpoint/2010/main" val="2425119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125994"/>
          <a:ext cx="12232646" cy="6983994"/>
        </p:xfrm>
        <a:graphic>
          <a:graphicData uri="http://schemas.openxmlformats.org/drawingml/2006/table">
            <a:tbl>
              <a:tblPr firstRow="1" bandRow="1">
                <a:tableStyleId>{5940675A-B579-460E-94D1-54222C63F5DA}</a:tableStyleId>
              </a:tblPr>
              <a:tblGrid>
                <a:gridCol w="1843790">
                  <a:extLst>
                    <a:ext uri="{9D8B030D-6E8A-4147-A177-3AD203B41FA5}">
                      <a16:colId xmlns:a16="http://schemas.microsoft.com/office/drawing/2014/main" val="346465721"/>
                    </a:ext>
                  </a:extLst>
                </a:gridCol>
                <a:gridCol w="2653259">
                  <a:extLst>
                    <a:ext uri="{9D8B030D-6E8A-4147-A177-3AD203B41FA5}">
                      <a16:colId xmlns:a16="http://schemas.microsoft.com/office/drawing/2014/main" val="3322225573"/>
                    </a:ext>
                  </a:extLst>
                </a:gridCol>
                <a:gridCol w="704538">
                  <a:extLst>
                    <a:ext uri="{9D8B030D-6E8A-4147-A177-3AD203B41FA5}">
                      <a16:colId xmlns:a16="http://schemas.microsoft.com/office/drawing/2014/main" val="3932779791"/>
                    </a:ext>
                  </a:extLst>
                </a:gridCol>
                <a:gridCol w="734518">
                  <a:extLst>
                    <a:ext uri="{9D8B030D-6E8A-4147-A177-3AD203B41FA5}">
                      <a16:colId xmlns:a16="http://schemas.microsoft.com/office/drawing/2014/main" val="2072560385"/>
                    </a:ext>
                  </a:extLst>
                </a:gridCol>
                <a:gridCol w="2668249">
                  <a:extLst>
                    <a:ext uri="{9D8B030D-6E8A-4147-A177-3AD203B41FA5}">
                      <a16:colId xmlns:a16="http://schemas.microsoft.com/office/drawing/2014/main" val="177502241"/>
                    </a:ext>
                  </a:extLst>
                </a:gridCol>
                <a:gridCol w="899410">
                  <a:extLst>
                    <a:ext uri="{9D8B030D-6E8A-4147-A177-3AD203B41FA5}">
                      <a16:colId xmlns:a16="http://schemas.microsoft.com/office/drawing/2014/main" val="1764006119"/>
                    </a:ext>
                  </a:extLst>
                </a:gridCol>
                <a:gridCol w="1079292">
                  <a:extLst>
                    <a:ext uri="{9D8B030D-6E8A-4147-A177-3AD203B41FA5}">
                      <a16:colId xmlns:a16="http://schemas.microsoft.com/office/drawing/2014/main" val="2332173678"/>
                    </a:ext>
                  </a:extLst>
                </a:gridCol>
                <a:gridCol w="1649590">
                  <a:extLst>
                    <a:ext uri="{9D8B030D-6E8A-4147-A177-3AD203B41FA5}">
                      <a16:colId xmlns:a16="http://schemas.microsoft.com/office/drawing/2014/main" val="1486133562"/>
                    </a:ext>
                  </a:extLst>
                </a:gridCol>
              </a:tblGrid>
              <a:tr h="367733">
                <a:tc grid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3. </a:t>
                      </a:r>
                      <a:r>
                        <a:rPr lang="fr-FR" sz="1800" b="1" i="0" baseline="0" dirty="0">
                          <a:solidFill>
                            <a:schemeClr val="bg1"/>
                          </a:solidFill>
                          <a:latin typeface="+mn-lt"/>
                        </a:rPr>
                        <a:t> Qu’est-ce qu’il faut faire pour être en forme? </a:t>
                      </a:r>
                      <a:r>
                        <a:rPr lang="fr-FR" sz="1800" b="0" i="1" baseline="0" dirty="0" err="1">
                          <a:solidFill>
                            <a:schemeClr val="bg1"/>
                          </a:solidFill>
                          <a:latin typeface="+mn-lt"/>
                        </a:rPr>
                        <a:t>What</a:t>
                      </a:r>
                      <a:r>
                        <a:rPr lang="fr-FR" sz="1800" b="0" i="1" baseline="0" dirty="0">
                          <a:solidFill>
                            <a:schemeClr val="bg1"/>
                          </a:solidFill>
                          <a:latin typeface="+mn-lt"/>
                        </a:rPr>
                        <a:t> do </a:t>
                      </a:r>
                      <a:r>
                        <a:rPr lang="fr-FR" sz="1800" b="0" i="1" baseline="0" dirty="0" err="1">
                          <a:solidFill>
                            <a:schemeClr val="bg1"/>
                          </a:solidFill>
                          <a:latin typeface="+mn-lt"/>
                        </a:rPr>
                        <a:t>you</a:t>
                      </a:r>
                      <a:r>
                        <a:rPr lang="fr-FR" sz="1800" b="0" i="1" baseline="0" dirty="0">
                          <a:solidFill>
                            <a:schemeClr val="bg1"/>
                          </a:solidFill>
                          <a:latin typeface="+mn-lt"/>
                        </a:rPr>
                        <a:t> have to do to </a:t>
                      </a:r>
                      <a:r>
                        <a:rPr lang="fr-FR" sz="1800" b="0" i="1" baseline="0" dirty="0" err="1">
                          <a:solidFill>
                            <a:schemeClr val="bg1"/>
                          </a:solidFill>
                          <a:latin typeface="+mn-lt"/>
                        </a:rPr>
                        <a:t>keep</a:t>
                      </a:r>
                      <a:r>
                        <a:rPr lang="fr-FR" sz="1800" b="0" i="1" baseline="0" dirty="0">
                          <a:solidFill>
                            <a:schemeClr val="bg1"/>
                          </a:solidFill>
                          <a:latin typeface="+mn-lt"/>
                        </a:rPr>
                        <a:t> fit? </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456730">
                <a:tc>
                  <a:txBody>
                    <a:bodyPr/>
                    <a:lstStyle/>
                    <a:p>
                      <a:pPr algn="ctr"/>
                      <a:r>
                        <a:rPr lang="fr-FR" sz="14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400" b="0" i="1" dirty="0">
                          <a:solidFill>
                            <a:schemeClr val="bg1"/>
                          </a:solidFill>
                          <a:latin typeface="+mn-lt"/>
                        </a:rPr>
                        <a:t>2</a:t>
                      </a: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en-GB" sz="1400" i="1" dirty="0">
                          <a:solidFill>
                            <a:schemeClr val="bg1"/>
                          </a:solidFill>
                        </a:rPr>
                        <a:t>3</a:t>
                      </a: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en-GB" sz="1400" i="1" dirty="0">
                          <a:solidFill>
                            <a:schemeClr val="bg1"/>
                          </a:solidFill>
                        </a:rPr>
                        <a:t>4</a:t>
                      </a:r>
                    </a:p>
                  </a:txBody>
                  <a:tcPr>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en-GB" sz="1400" i="1" dirty="0">
                          <a:solidFill>
                            <a:schemeClr val="bg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r>
                        <a:rPr lang="en-GB" sz="1400" i="1" dirty="0">
                          <a:solidFill>
                            <a:schemeClr val="bg1"/>
                          </a:solidFill>
                        </a:rPr>
                        <a:t>6</a:t>
                      </a:r>
                    </a:p>
                  </a:txBody>
                  <a:tcP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en-GB" sz="1400" i="1" dirty="0">
                          <a:solidFill>
                            <a:schemeClr val="bg1"/>
                          </a:solidFill>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en-GB" sz="1400" i="1" dirty="0">
                          <a:solidFill>
                            <a:schemeClr val="bg1"/>
                          </a:solidFill>
                        </a:rPr>
                        <a:t>8</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615953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Pour être en forme, il faut </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To keep fit you must</a:t>
                      </a:r>
                    </a:p>
                    <a:p>
                      <a:pPr marL="0" marR="0" lvl="0" indent="0" algn="l" defTabSz="914400" rtl="0" eaLnBrk="1" fontAlgn="base" latinLnBrk="0" hangingPunct="1">
                        <a:lnSpc>
                          <a:spcPct val="100000"/>
                        </a:lnSpc>
                        <a:spcBef>
                          <a:spcPts val="0"/>
                        </a:spcBef>
                        <a:spcAft>
                          <a:spcPts val="0"/>
                        </a:spcAft>
                        <a:buClrTx/>
                        <a:buSzTx/>
                        <a:buFontTx/>
                        <a:buNone/>
                        <a:tabLst/>
                        <a:defRPr/>
                      </a:pPr>
                      <a:br>
                        <a:rPr lang="en-GB" sz="1200" b="1" i="1" kern="1200" dirty="0">
                          <a:solidFill>
                            <a:srgbClr val="002060"/>
                          </a:solidFill>
                          <a:effectLst/>
                          <a:latin typeface="+mn-lt"/>
                          <a:ea typeface="+mn-ea"/>
                          <a:cs typeface="+mn-cs"/>
                        </a:rPr>
                      </a:br>
                      <a:endParaRPr lang="en-GB"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i="0" kern="1200" dirty="0">
                          <a:solidFill>
                            <a:srgbClr val="002060"/>
                          </a:solidFill>
                          <a:effectLst/>
                          <a:latin typeface="+mn-lt"/>
                          <a:ea typeface="+mn-ea"/>
                          <a:cs typeface="+mn-cs"/>
                        </a:rPr>
                        <a:t>bien manger</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eat well</a:t>
                      </a:r>
                      <a:br>
                        <a:rPr lang="en-US" sz="1200" b="0" kern="1200" dirty="0">
                          <a:solidFill>
                            <a:srgbClr val="002060"/>
                          </a:solidFill>
                          <a:effectLst/>
                          <a:latin typeface="+mn-lt"/>
                          <a:ea typeface="+mn-ea"/>
                          <a:cs typeface="+mn-cs"/>
                        </a:rPr>
                      </a:br>
                      <a:r>
                        <a:rPr lang="en-US" sz="1200" b="1" i="0" kern="1200" dirty="0">
                          <a:solidFill>
                            <a:srgbClr val="002060"/>
                          </a:solidFill>
                          <a:effectLst/>
                          <a:latin typeface="+mn-lt"/>
                          <a:ea typeface="+mn-ea"/>
                          <a:cs typeface="+mn-cs"/>
                        </a:rPr>
                        <a:t>bien </a:t>
                      </a:r>
                      <a:r>
                        <a:rPr lang="en-US" sz="1200" b="1" i="0" kern="1200" dirty="0" err="1">
                          <a:solidFill>
                            <a:srgbClr val="002060"/>
                          </a:solidFill>
                          <a:effectLst/>
                          <a:latin typeface="+mn-lt"/>
                          <a:ea typeface="+mn-ea"/>
                          <a:cs typeface="+mn-cs"/>
                        </a:rPr>
                        <a:t>dormir</a:t>
                      </a:r>
                      <a:endParaRPr lang="en-US" sz="1200" b="1" i="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sleep well</a:t>
                      </a:r>
                      <a:br>
                        <a:rPr lang="en-US" sz="1200" b="0" kern="1200" dirty="0">
                          <a:solidFill>
                            <a:srgbClr val="002060"/>
                          </a:solidFill>
                          <a:effectLst/>
                          <a:latin typeface="+mn-lt"/>
                          <a:ea typeface="+mn-ea"/>
                          <a:cs typeface="+mn-cs"/>
                        </a:rPr>
                      </a:br>
                      <a:r>
                        <a:rPr lang="en-GB" sz="1200" b="1" kern="1200" dirty="0" err="1">
                          <a:solidFill>
                            <a:srgbClr val="002060"/>
                          </a:solidFill>
                          <a:effectLst/>
                          <a:latin typeface="+mn-lt"/>
                          <a:ea typeface="+mn-ea"/>
                          <a:cs typeface="+mn-cs"/>
                        </a:rPr>
                        <a:t>être</a:t>
                      </a:r>
                      <a:r>
                        <a:rPr lang="en-GB" sz="1200" b="1" kern="1200" dirty="0">
                          <a:solidFill>
                            <a:srgbClr val="002060"/>
                          </a:solidFill>
                          <a:effectLst/>
                          <a:latin typeface="+mn-lt"/>
                          <a:ea typeface="+mn-ea"/>
                          <a:cs typeface="+mn-cs"/>
                        </a:rPr>
                        <a:t> </a:t>
                      </a:r>
                      <a:r>
                        <a:rPr lang="en-GB" sz="1200" b="1" kern="1200" dirty="0" err="1">
                          <a:solidFill>
                            <a:srgbClr val="002060"/>
                          </a:solidFill>
                          <a:effectLst/>
                          <a:latin typeface="+mn-lt"/>
                          <a:ea typeface="+mn-ea"/>
                          <a:cs typeface="+mn-cs"/>
                        </a:rPr>
                        <a:t>motivé</a:t>
                      </a:r>
                      <a:endParaRPr lang="en-GB" sz="1200" b="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be motivated</a:t>
                      </a:r>
                      <a:br>
                        <a:rPr lang="en-US" sz="1200" b="0" kern="1200" dirty="0">
                          <a:solidFill>
                            <a:srgbClr val="002060"/>
                          </a:solidFill>
                          <a:effectLst/>
                          <a:latin typeface="+mn-lt"/>
                          <a:ea typeface="+mn-ea"/>
                          <a:cs typeface="+mn-cs"/>
                        </a:rPr>
                      </a:br>
                      <a:r>
                        <a:rPr lang="en-GB" sz="1200" b="1" kern="1200" dirty="0">
                          <a:solidFill>
                            <a:srgbClr val="002060"/>
                          </a:solidFill>
                          <a:effectLst/>
                          <a:latin typeface="+mn-lt"/>
                          <a:ea typeface="+mn-ea"/>
                          <a:cs typeface="+mn-cs"/>
                        </a:rPr>
                        <a:t>faire du sport </a:t>
                      </a:r>
                      <a:r>
                        <a:rPr lang="en-GB" sz="1200" b="1" kern="1200" dirty="0" err="1">
                          <a:solidFill>
                            <a:srgbClr val="002060"/>
                          </a:solidFill>
                          <a:effectLst/>
                          <a:latin typeface="+mn-lt"/>
                          <a:ea typeface="+mn-ea"/>
                          <a:cs typeface="+mn-cs"/>
                        </a:rPr>
                        <a:t>tous</a:t>
                      </a:r>
                      <a:r>
                        <a:rPr lang="en-GB" sz="1200" b="1" kern="1200" dirty="0">
                          <a:solidFill>
                            <a:srgbClr val="002060"/>
                          </a:solidFill>
                          <a:effectLst/>
                          <a:latin typeface="+mn-lt"/>
                          <a:ea typeface="+mn-ea"/>
                          <a:cs typeface="+mn-cs"/>
                        </a:rPr>
                        <a:t> les </a:t>
                      </a:r>
                      <a:r>
                        <a:rPr lang="en-GB" sz="1200" b="1" kern="1200" dirty="0" err="1">
                          <a:solidFill>
                            <a:srgbClr val="002060"/>
                          </a:solidFill>
                          <a:effectLst/>
                          <a:latin typeface="+mn-lt"/>
                          <a:ea typeface="+mn-ea"/>
                          <a:cs typeface="+mn-cs"/>
                        </a:rPr>
                        <a:t>jours</a:t>
                      </a: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do sport every day</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faire du sport</a:t>
                      </a:r>
                      <a:r>
                        <a:rPr lang="fr-FR" sz="1200" b="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do sport</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faire trente minutes d’exercice par jour</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do 30 minutes </a:t>
                      </a:r>
                      <a:r>
                        <a:rPr lang="fr-FR" sz="1200" b="0" i="1" kern="1200" dirty="0" err="1">
                          <a:solidFill>
                            <a:srgbClr val="00B0F0"/>
                          </a:solidFill>
                          <a:effectLst/>
                          <a:latin typeface="+mn-lt"/>
                          <a:ea typeface="+mn-ea"/>
                          <a:cs typeface="+mn-cs"/>
                        </a:rPr>
                        <a:t>exercise</a:t>
                      </a:r>
                      <a:r>
                        <a:rPr lang="fr-FR" sz="1200" b="0" i="1" kern="1200" dirty="0">
                          <a:solidFill>
                            <a:srgbClr val="00B0F0"/>
                          </a:solidFill>
                          <a:effectLst/>
                          <a:latin typeface="+mn-lt"/>
                          <a:ea typeface="+mn-ea"/>
                          <a:cs typeface="+mn-cs"/>
                        </a:rPr>
                        <a:t> per </a:t>
                      </a:r>
                      <a:r>
                        <a:rPr lang="fr-FR" sz="1200" b="0" i="1" kern="1200" dirty="0" err="1">
                          <a:solidFill>
                            <a:srgbClr val="00B0F0"/>
                          </a:solidFill>
                          <a:effectLst/>
                          <a:latin typeface="+mn-lt"/>
                          <a:ea typeface="+mn-ea"/>
                          <a:cs typeface="+mn-cs"/>
                        </a:rPr>
                        <a:t>day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prendre des cours d’arts martiaux</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0" kern="1200" dirty="0" err="1">
                          <a:solidFill>
                            <a:srgbClr val="00B0F0"/>
                          </a:solidFill>
                          <a:effectLst/>
                          <a:latin typeface="+mn-lt"/>
                          <a:ea typeface="+mn-ea"/>
                          <a:cs typeface="+mn-cs"/>
                        </a:rPr>
                        <a:t>take</a:t>
                      </a:r>
                      <a:r>
                        <a:rPr lang="fr-FR" sz="1200" b="0" i="0" kern="1200" dirty="0">
                          <a:solidFill>
                            <a:srgbClr val="00B0F0"/>
                          </a:solidFill>
                          <a:effectLst/>
                          <a:latin typeface="+mn-lt"/>
                          <a:ea typeface="+mn-ea"/>
                          <a:cs typeface="+mn-cs"/>
                        </a:rPr>
                        <a:t> martial arts classes</a:t>
                      </a:r>
                      <a:r>
                        <a:rPr lang="fr-FR" sz="1200" b="0" kern="1200" dirty="0">
                          <a:solidFill>
                            <a:schemeClr val="tx1"/>
                          </a:solidFill>
                          <a:effectLst/>
                          <a:latin typeface="+mn-lt"/>
                          <a:ea typeface="+mn-ea"/>
                          <a:cs typeface="+mn-cs"/>
                        </a:rPr>
                        <a:t>	</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aller au collège à vélo et pas en voiture</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go to </a:t>
                      </a:r>
                      <a:r>
                        <a:rPr lang="fr-FR" sz="1200" b="0" i="1" kern="1200" dirty="0" err="1">
                          <a:solidFill>
                            <a:srgbClr val="00B0F0"/>
                          </a:solidFill>
                          <a:effectLst/>
                          <a:latin typeface="+mn-lt"/>
                          <a:ea typeface="+mn-ea"/>
                          <a:cs typeface="+mn-cs"/>
                        </a:rPr>
                        <a:t>school</a:t>
                      </a:r>
                      <a:r>
                        <a:rPr lang="fr-FR" sz="1200" b="0" i="1" kern="1200" dirty="0">
                          <a:solidFill>
                            <a:srgbClr val="00B0F0"/>
                          </a:solidFill>
                          <a:effectLst/>
                          <a:latin typeface="+mn-lt"/>
                          <a:ea typeface="+mn-ea"/>
                          <a:cs typeface="+mn-cs"/>
                        </a:rPr>
                        <a:t> by bike and not by car</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jouer au foot </a:t>
                      </a:r>
                      <a:r>
                        <a:rPr lang="fr-FR" sz="1200" b="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play</a:t>
                      </a:r>
                      <a:r>
                        <a:rPr lang="fr-FR" sz="1200" b="0" i="1" kern="1200" dirty="0">
                          <a:solidFill>
                            <a:srgbClr val="00B0F0"/>
                          </a:solidFill>
                          <a:effectLst/>
                          <a:latin typeface="+mn-lt"/>
                          <a:ea typeface="+mn-ea"/>
                          <a:cs typeface="+mn-cs"/>
                        </a:rPr>
                        <a:t> football	</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manger équilibré</a:t>
                      </a:r>
                      <a:r>
                        <a:rPr lang="fr-FR" sz="1200" b="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a </a:t>
                      </a:r>
                      <a:r>
                        <a:rPr lang="fr-FR" sz="1200" b="0" i="1" kern="1200" dirty="0" err="1">
                          <a:solidFill>
                            <a:srgbClr val="00B0F0"/>
                          </a:solidFill>
                          <a:effectLst/>
                          <a:latin typeface="+mn-lt"/>
                          <a:ea typeface="+mn-ea"/>
                          <a:cs typeface="+mn-cs"/>
                        </a:rPr>
                        <a:t>balanced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diet</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aller</a:t>
                      </a:r>
                      <a:r>
                        <a:rPr lang="fr-FR" sz="1200" b="1" kern="1200" baseline="0" dirty="0">
                          <a:solidFill>
                            <a:srgbClr val="002060"/>
                          </a:solidFill>
                          <a:effectLst/>
                          <a:latin typeface="+mn-lt"/>
                          <a:ea typeface="+mn-ea"/>
                          <a:cs typeface="+mn-cs"/>
                        </a:rPr>
                        <a:t> </a:t>
                      </a:r>
                      <a:r>
                        <a:rPr lang="fr-FR" sz="1200" b="1" kern="1200" dirty="0">
                          <a:solidFill>
                            <a:srgbClr val="002060"/>
                          </a:solidFill>
                          <a:effectLst/>
                          <a:latin typeface="+mn-lt"/>
                          <a:ea typeface="+mn-ea"/>
                          <a:cs typeface="+mn-cs"/>
                        </a:rPr>
                        <a:t>au collège à pied</a:t>
                      </a:r>
                      <a:r>
                        <a:rPr lang="fr-FR" sz="1200" b="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walk</a:t>
                      </a:r>
                      <a:r>
                        <a:rPr lang="fr-FR" sz="1200" b="0" i="1" kern="1200" dirty="0">
                          <a:solidFill>
                            <a:srgbClr val="00B0F0"/>
                          </a:solidFill>
                          <a:effectLst/>
                          <a:latin typeface="+mn-lt"/>
                          <a:ea typeface="+mn-ea"/>
                          <a:cs typeface="+mn-cs"/>
                        </a:rPr>
                        <a:t> to </a:t>
                      </a:r>
                      <a:r>
                        <a:rPr lang="fr-FR" sz="1200" b="0" i="1" kern="1200" dirty="0" err="1">
                          <a:solidFill>
                            <a:srgbClr val="00B0F0"/>
                          </a:solidFill>
                          <a:effectLst/>
                          <a:latin typeface="+mn-lt"/>
                          <a:ea typeface="+mn-ea"/>
                          <a:cs typeface="+mn-cs"/>
                        </a:rPr>
                        <a:t>school</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prendre les escaliers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take</a:t>
                      </a:r>
                      <a:r>
                        <a:rPr lang="fr-FR" sz="1200" b="0" i="1" kern="1200" dirty="0">
                          <a:solidFill>
                            <a:srgbClr val="00B0F0"/>
                          </a:solidFill>
                          <a:effectLst/>
                          <a:latin typeface="+mn-lt"/>
                          <a:ea typeface="+mn-ea"/>
                          <a:cs typeface="+mn-cs"/>
                        </a:rPr>
                        <a:t> the </a:t>
                      </a:r>
                      <a:r>
                        <a:rPr lang="fr-FR" sz="1200" b="0" i="1" kern="1200" dirty="0" err="1">
                          <a:solidFill>
                            <a:srgbClr val="00B0F0"/>
                          </a:solidFill>
                          <a:effectLst/>
                          <a:latin typeface="+mn-lt"/>
                          <a:ea typeface="+mn-ea"/>
                          <a:cs typeface="+mn-cs"/>
                        </a:rPr>
                        <a:t>stairs</a:t>
                      </a: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en-GB" sz="1200" b="1" i="0" kern="1200" baseline="0" dirty="0">
                          <a:solidFill>
                            <a:srgbClr val="002060"/>
                          </a:solidFill>
                          <a:effectLst/>
                          <a:latin typeface="+mn-lt"/>
                          <a:ea typeface="+mn-ea"/>
                          <a:cs typeface="+mn-cs"/>
                        </a:rPr>
                        <a:t>puis</a:t>
                      </a:r>
                    </a:p>
                    <a:p>
                      <a:r>
                        <a:rPr lang="en-GB" sz="1200" b="0" i="1" kern="1200" baseline="0" dirty="0">
                          <a:solidFill>
                            <a:srgbClr val="00B0F0"/>
                          </a:solidFill>
                          <a:effectLst/>
                          <a:latin typeface="+mn-lt"/>
                          <a:ea typeface="+mn-ea"/>
                          <a:cs typeface="+mn-cs"/>
                        </a:rPr>
                        <a:t>then</a:t>
                      </a:r>
                    </a:p>
                    <a:p>
                      <a:endParaRPr lang="en-GB" sz="1200" b="1" dirty="0">
                        <a:solidFill>
                          <a:srgbClr val="002060"/>
                        </a:solidFill>
                      </a:endParaRPr>
                    </a:p>
                    <a:p>
                      <a:endParaRPr lang="en-GB" sz="1200" b="1" dirty="0">
                        <a:solidFill>
                          <a:srgbClr val="002060"/>
                        </a:solidFill>
                      </a:endParaRPr>
                    </a:p>
                    <a:p>
                      <a:endParaRPr lang="en-GB" sz="1200" b="1" dirty="0">
                        <a:solidFill>
                          <a:srgbClr val="002060"/>
                        </a:solidFill>
                      </a:endParaRPr>
                    </a:p>
                    <a:p>
                      <a:r>
                        <a:rPr lang="en-GB" sz="1200" b="1" dirty="0">
                          <a:solidFill>
                            <a:srgbClr val="002060"/>
                          </a:solidFill>
                        </a:rPr>
                        <a:t>de plus</a:t>
                      </a:r>
                    </a:p>
                    <a:p>
                      <a:r>
                        <a:rPr lang="en-GB" sz="1200" i="1" dirty="0">
                          <a:solidFill>
                            <a:srgbClr val="00B0F0"/>
                          </a:solidFill>
                        </a:rPr>
                        <a:t>further</a:t>
                      </a:r>
                    </a:p>
                    <a:p>
                      <a:r>
                        <a:rPr lang="en-GB" sz="1200" i="1" dirty="0">
                          <a:solidFill>
                            <a:srgbClr val="00B0F0"/>
                          </a:solidFill>
                        </a:rPr>
                        <a:t>more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il faut </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you must</a:t>
                      </a:r>
                    </a:p>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i="0" kern="1200" dirty="0">
                          <a:solidFill>
                            <a:srgbClr val="002060"/>
                          </a:solidFill>
                          <a:effectLst/>
                          <a:latin typeface="+mn-lt"/>
                          <a:ea typeface="+mn-ea"/>
                          <a:cs typeface="+mn-cs"/>
                        </a:rPr>
                        <a:t>bien manger	</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eat well</a:t>
                      </a:r>
                      <a:br>
                        <a:rPr lang="en-US" sz="1200" b="0" kern="1200" dirty="0">
                          <a:solidFill>
                            <a:srgbClr val="002060"/>
                          </a:solidFill>
                          <a:effectLst/>
                          <a:latin typeface="+mn-lt"/>
                          <a:ea typeface="+mn-ea"/>
                          <a:cs typeface="+mn-cs"/>
                        </a:rPr>
                      </a:br>
                      <a:r>
                        <a:rPr lang="en-US" sz="1200" b="1" i="0" kern="1200" dirty="0">
                          <a:solidFill>
                            <a:srgbClr val="002060"/>
                          </a:solidFill>
                          <a:effectLst/>
                          <a:latin typeface="+mn-lt"/>
                          <a:ea typeface="+mn-ea"/>
                          <a:cs typeface="+mn-cs"/>
                        </a:rPr>
                        <a:t>bien </a:t>
                      </a:r>
                      <a:r>
                        <a:rPr lang="en-US" sz="1200" b="1" i="0" kern="1200" dirty="0" err="1">
                          <a:solidFill>
                            <a:srgbClr val="002060"/>
                          </a:solidFill>
                          <a:effectLst/>
                          <a:latin typeface="+mn-lt"/>
                          <a:ea typeface="+mn-ea"/>
                          <a:cs typeface="+mn-cs"/>
                        </a:rPr>
                        <a:t>dormir</a:t>
                      </a:r>
                      <a:endParaRPr lang="en-US" sz="1200" b="1" i="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sleep well</a:t>
                      </a:r>
                      <a:br>
                        <a:rPr lang="en-US" sz="1200" b="0" kern="1200" dirty="0">
                          <a:solidFill>
                            <a:srgbClr val="002060"/>
                          </a:solidFill>
                          <a:effectLst/>
                          <a:latin typeface="+mn-lt"/>
                          <a:ea typeface="+mn-ea"/>
                          <a:cs typeface="+mn-cs"/>
                        </a:rPr>
                      </a:br>
                      <a:r>
                        <a:rPr lang="en-GB" sz="1200" b="1" kern="1200" dirty="0" err="1">
                          <a:solidFill>
                            <a:srgbClr val="002060"/>
                          </a:solidFill>
                          <a:effectLst/>
                          <a:latin typeface="+mn-lt"/>
                          <a:ea typeface="+mn-ea"/>
                          <a:cs typeface="+mn-cs"/>
                        </a:rPr>
                        <a:t>être</a:t>
                      </a:r>
                      <a:r>
                        <a:rPr lang="en-GB" sz="1200" b="1" kern="1200" dirty="0">
                          <a:solidFill>
                            <a:srgbClr val="002060"/>
                          </a:solidFill>
                          <a:effectLst/>
                          <a:latin typeface="+mn-lt"/>
                          <a:ea typeface="+mn-ea"/>
                          <a:cs typeface="+mn-cs"/>
                        </a:rPr>
                        <a:t> </a:t>
                      </a:r>
                      <a:r>
                        <a:rPr lang="en-GB" sz="1200" b="1" kern="1200" dirty="0" err="1">
                          <a:solidFill>
                            <a:srgbClr val="002060"/>
                          </a:solidFill>
                          <a:effectLst/>
                          <a:latin typeface="+mn-lt"/>
                          <a:ea typeface="+mn-ea"/>
                          <a:cs typeface="+mn-cs"/>
                        </a:rPr>
                        <a:t>motivé</a:t>
                      </a:r>
                      <a:r>
                        <a:rPr lang="en-GB" sz="1200" b="0" kern="1200" dirty="0">
                          <a:solidFill>
                            <a:srgbClr val="002060"/>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be motivated</a:t>
                      </a:r>
                      <a:br>
                        <a:rPr lang="en-US" sz="1200" b="0" kern="1200" dirty="0">
                          <a:solidFill>
                            <a:srgbClr val="002060"/>
                          </a:solidFill>
                          <a:effectLst/>
                          <a:latin typeface="+mn-lt"/>
                          <a:ea typeface="+mn-ea"/>
                          <a:cs typeface="+mn-cs"/>
                        </a:rPr>
                      </a:br>
                      <a:r>
                        <a:rPr lang="en-GB" sz="1200" b="1" kern="1200" dirty="0">
                          <a:solidFill>
                            <a:srgbClr val="002060"/>
                          </a:solidFill>
                          <a:effectLst/>
                          <a:latin typeface="+mn-lt"/>
                          <a:ea typeface="+mn-ea"/>
                          <a:cs typeface="+mn-cs"/>
                        </a:rPr>
                        <a:t>faire du sport </a:t>
                      </a:r>
                      <a:r>
                        <a:rPr lang="en-GB" sz="1200" b="1" kern="1200" dirty="0" err="1">
                          <a:solidFill>
                            <a:srgbClr val="002060"/>
                          </a:solidFill>
                          <a:effectLst/>
                          <a:latin typeface="+mn-lt"/>
                          <a:ea typeface="+mn-ea"/>
                          <a:cs typeface="+mn-cs"/>
                        </a:rPr>
                        <a:t>tous</a:t>
                      </a:r>
                      <a:r>
                        <a:rPr lang="en-GB" sz="1200" b="1" kern="1200" dirty="0">
                          <a:solidFill>
                            <a:srgbClr val="002060"/>
                          </a:solidFill>
                          <a:effectLst/>
                          <a:latin typeface="+mn-lt"/>
                          <a:ea typeface="+mn-ea"/>
                          <a:cs typeface="+mn-cs"/>
                        </a:rPr>
                        <a:t> les </a:t>
                      </a:r>
                      <a:r>
                        <a:rPr lang="en-GB" sz="1200" b="1" kern="1200" dirty="0" err="1">
                          <a:solidFill>
                            <a:srgbClr val="002060"/>
                          </a:solidFill>
                          <a:effectLst/>
                          <a:latin typeface="+mn-lt"/>
                          <a:ea typeface="+mn-ea"/>
                          <a:cs typeface="+mn-cs"/>
                        </a:rPr>
                        <a:t>jours</a:t>
                      </a: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do sport every day</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faire du sport</a:t>
                      </a:r>
                      <a:r>
                        <a:rPr lang="fr-FR" sz="1200" b="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do sport</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faire trente minutes d’exercice par jour</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do 30 minutes </a:t>
                      </a:r>
                      <a:r>
                        <a:rPr lang="fr-FR" sz="1200" b="0" i="1" kern="1200" dirty="0" err="1">
                          <a:solidFill>
                            <a:srgbClr val="00B0F0"/>
                          </a:solidFill>
                          <a:effectLst/>
                          <a:latin typeface="+mn-lt"/>
                          <a:ea typeface="+mn-ea"/>
                          <a:cs typeface="+mn-cs"/>
                        </a:rPr>
                        <a:t>exercise</a:t>
                      </a:r>
                      <a:r>
                        <a:rPr lang="fr-FR" sz="1200" b="0" i="1" kern="1200" dirty="0">
                          <a:solidFill>
                            <a:srgbClr val="00B0F0"/>
                          </a:solidFill>
                          <a:effectLst/>
                          <a:latin typeface="+mn-lt"/>
                          <a:ea typeface="+mn-ea"/>
                          <a:cs typeface="+mn-cs"/>
                        </a:rPr>
                        <a:t> per </a:t>
                      </a:r>
                      <a:r>
                        <a:rPr lang="fr-FR" sz="1200" b="0" i="1" kern="1200" dirty="0" err="1">
                          <a:solidFill>
                            <a:srgbClr val="00B0F0"/>
                          </a:solidFill>
                          <a:effectLst/>
                          <a:latin typeface="+mn-lt"/>
                          <a:ea typeface="+mn-ea"/>
                          <a:cs typeface="+mn-cs"/>
                        </a:rPr>
                        <a:t>day</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prendre des cours d’arts martiaux</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0" kern="1200" dirty="0" err="1">
                          <a:solidFill>
                            <a:srgbClr val="00B0F0"/>
                          </a:solidFill>
                          <a:effectLst/>
                          <a:latin typeface="+mn-lt"/>
                          <a:ea typeface="+mn-ea"/>
                          <a:cs typeface="+mn-cs"/>
                        </a:rPr>
                        <a:t>take</a:t>
                      </a:r>
                      <a:r>
                        <a:rPr lang="fr-FR" sz="1200" b="0" i="0" kern="1200" dirty="0">
                          <a:solidFill>
                            <a:srgbClr val="00B0F0"/>
                          </a:solidFill>
                          <a:effectLst/>
                          <a:latin typeface="+mn-lt"/>
                          <a:ea typeface="+mn-ea"/>
                          <a:cs typeface="+mn-cs"/>
                        </a:rPr>
                        <a:t> martial arts classes</a:t>
                      </a:r>
                      <a:r>
                        <a:rPr lang="fr-FR" sz="1200" b="0" kern="1200" dirty="0">
                          <a:solidFill>
                            <a:schemeClr val="tx1"/>
                          </a:solidFill>
                          <a:effectLst/>
                          <a:latin typeface="+mn-lt"/>
                          <a:ea typeface="+mn-ea"/>
                          <a:cs typeface="+mn-cs"/>
                        </a:rPr>
                        <a:t>	</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aller au collège à vélo et pas en voiture</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go to </a:t>
                      </a:r>
                      <a:r>
                        <a:rPr lang="fr-FR" sz="1200" b="0" i="1" kern="1200" dirty="0" err="1">
                          <a:solidFill>
                            <a:srgbClr val="00B0F0"/>
                          </a:solidFill>
                          <a:effectLst/>
                          <a:latin typeface="+mn-lt"/>
                          <a:ea typeface="+mn-ea"/>
                          <a:cs typeface="+mn-cs"/>
                        </a:rPr>
                        <a:t>school</a:t>
                      </a:r>
                      <a:r>
                        <a:rPr lang="fr-FR" sz="1200" b="0" i="1" kern="1200" dirty="0">
                          <a:solidFill>
                            <a:srgbClr val="00B0F0"/>
                          </a:solidFill>
                          <a:effectLst/>
                          <a:latin typeface="+mn-lt"/>
                          <a:ea typeface="+mn-ea"/>
                          <a:cs typeface="+mn-cs"/>
                        </a:rPr>
                        <a:t> by bike and not by car</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jouer au foot </a:t>
                      </a:r>
                      <a:r>
                        <a:rPr lang="fr-FR" sz="1200" b="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play</a:t>
                      </a:r>
                      <a:r>
                        <a:rPr lang="fr-FR" sz="1200" b="0" i="1" kern="1200" dirty="0">
                          <a:solidFill>
                            <a:srgbClr val="00B0F0"/>
                          </a:solidFill>
                          <a:effectLst/>
                          <a:latin typeface="+mn-lt"/>
                          <a:ea typeface="+mn-ea"/>
                          <a:cs typeface="+mn-cs"/>
                        </a:rPr>
                        <a:t> football	</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manger équilibré</a:t>
                      </a:r>
                      <a:r>
                        <a:rPr lang="fr-FR" sz="1200" b="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a </a:t>
                      </a:r>
                      <a:r>
                        <a:rPr lang="fr-FR" sz="1200" b="0" i="1" kern="1200" dirty="0" err="1">
                          <a:solidFill>
                            <a:srgbClr val="00B0F0"/>
                          </a:solidFill>
                          <a:effectLst/>
                          <a:latin typeface="+mn-lt"/>
                          <a:ea typeface="+mn-ea"/>
                          <a:cs typeface="+mn-cs"/>
                        </a:rPr>
                        <a:t>balanced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diet</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aller</a:t>
                      </a:r>
                      <a:r>
                        <a:rPr lang="fr-FR" sz="1200" b="1" kern="1200" baseline="0" dirty="0">
                          <a:solidFill>
                            <a:srgbClr val="002060"/>
                          </a:solidFill>
                          <a:effectLst/>
                          <a:latin typeface="+mn-lt"/>
                          <a:ea typeface="+mn-ea"/>
                          <a:cs typeface="+mn-cs"/>
                        </a:rPr>
                        <a:t> </a:t>
                      </a:r>
                      <a:r>
                        <a:rPr lang="fr-FR" sz="1200" b="1" kern="1200" dirty="0">
                          <a:solidFill>
                            <a:srgbClr val="002060"/>
                          </a:solidFill>
                          <a:effectLst/>
                          <a:latin typeface="+mn-lt"/>
                          <a:ea typeface="+mn-ea"/>
                          <a:cs typeface="+mn-cs"/>
                        </a:rPr>
                        <a:t>au collège à pied</a:t>
                      </a:r>
                      <a:r>
                        <a:rPr lang="fr-FR" sz="1200" b="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walk</a:t>
                      </a:r>
                      <a:r>
                        <a:rPr lang="fr-FR" sz="1200" b="0" i="1" kern="1200" dirty="0">
                          <a:solidFill>
                            <a:srgbClr val="00B0F0"/>
                          </a:solidFill>
                          <a:effectLst/>
                          <a:latin typeface="+mn-lt"/>
                          <a:ea typeface="+mn-ea"/>
                          <a:cs typeface="+mn-cs"/>
                        </a:rPr>
                        <a:t> to </a:t>
                      </a:r>
                      <a:r>
                        <a:rPr lang="fr-FR" sz="1200" b="0" i="1" kern="1200" dirty="0" err="1">
                          <a:solidFill>
                            <a:srgbClr val="00B0F0"/>
                          </a:solidFill>
                          <a:effectLst/>
                          <a:latin typeface="+mn-lt"/>
                          <a:ea typeface="+mn-ea"/>
                          <a:cs typeface="+mn-cs"/>
                        </a:rPr>
                        <a:t>school</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prendre les escaliers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take</a:t>
                      </a:r>
                      <a:r>
                        <a:rPr lang="fr-FR" sz="1200" b="0" i="1" kern="1200" dirty="0">
                          <a:solidFill>
                            <a:srgbClr val="00B0F0"/>
                          </a:solidFill>
                          <a:effectLst/>
                          <a:latin typeface="+mn-lt"/>
                          <a:ea typeface="+mn-ea"/>
                          <a:cs typeface="+mn-cs"/>
                        </a:rPr>
                        <a:t> the </a:t>
                      </a:r>
                      <a:r>
                        <a:rPr lang="fr-FR" sz="1200" b="0" i="1" kern="1200" dirty="0" err="1">
                          <a:solidFill>
                            <a:srgbClr val="00B0F0"/>
                          </a:solidFill>
                          <a:effectLst/>
                          <a:latin typeface="+mn-lt"/>
                          <a:ea typeface="+mn-ea"/>
                          <a:cs typeface="+mn-cs"/>
                        </a:rPr>
                        <a:t>stairs</a:t>
                      </a: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200" b="1" i="0" kern="1200" baseline="0" dirty="0">
                          <a:solidFill>
                            <a:srgbClr val="002060"/>
                          </a:solidFill>
                          <a:effectLst/>
                          <a:latin typeface="+mn-lt"/>
                          <a:ea typeface="+mn-ea"/>
                          <a:cs typeface="+mn-cs"/>
                        </a:rPr>
                        <a:t>mais</a:t>
                      </a:r>
                    </a:p>
                    <a:p>
                      <a:r>
                        <a:rPr lang="en-GB" sz="1200" b="0" i="1" kern="1200" baseline="0" dirty="0">
                          <a:solidFill>
                            <a:srgbClr val="00B0F0"/>
                          </a:solidFill>
                          <a:effectLst/>
                          <a:latin typeface="+mn-lt"/>
                          <a:ea typeface="+mn-ea"/>
                          <a:cs typeface="+mn-cs"/>
                        </a:rPr>
                        <a:t>but</a:t>
                      </a:r>
                    </a:p>
                    <a:p>
                      <a:endParaRPr lang="en-GB" sz="1200" b="1" dirty="0">
                        <a:solidFill>
                          <a:srgbClr val="002060"/>
                        </a:solidFill>
                      </a:endParaRPr>
                    </a:p>
                    <a:p>
                      <a:endParaRPr lang="en-GB" sz="1200" b="1" dirty="0">
                        <a:solidFill>
                          <a:srgbClr val="002060"/>
                        </a:solidFill>
                      </a:endParaRPr>
                    </a:p>
                    <a:p>
                      <a:endParaRPr lang="en-GB" sz="1200" b="1" dirty="0">
                        <a:solidFill>
                          <a:srgbClr val="002060"/>
                        </a:solidFill>
                      </a:endParaRPr>
                    </a:p>
                    <a:p>
                      <a:r>
                        <a:rPr lang="en-GB" sz="1200" b="1" dirty="0" err="1">
                          <a:solidFill>
                            <a:srgbClr val="002060"/>
                          </a:solidFill>
                        </a:rPr>
                        <a:t>cependant</a:t>
                      </a:r>
                      <a:r>
                        <a:rPr lang="en-GB" sz="1200" b="1" dirty="0">
                          <a:solidFill>
                            <a:srgbClr val="002060"/>
                          </a:solidFill>
                        </a:rPr>
                        <a:t> </a:t>
                      </a:r>
                    </a:p>
                    <a:p>
                      <a:r>
                        <a:rPr lang="en-GB" sz="1200" i="1" dirty="0">
                          <a:solidFill>
                            <a:srgbClr val="00B0F0"/>
                          </a:solidFill>
                        </a:rPr>
                        <a:t>however</a:t>
                      </a:r>
                      <a:endParaRPr lang="en-GB"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il ne faut  pas </a:t>
                      </a:r>
                      <a:endParaRPr lang="en-GB" sz="1200" b="0" i="1" kern="1200" dirty="0">
                        <a:solidFill>
                          <a:srgbClr val="00B0F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you mustn’t</a:t>
                      </a:r>
                    </a:p>
                    <a:p>
                      <a:endParaRPr lang="en-GB"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boire de boissons gazeuses.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drink </a:t>
                      </a:r>
                      <a:r>
                        <a:rPr lang="fr-FR" sz="1200" b="0" i="1" kern="1200" dirty="0" err="1">
                          <a:solidFill>
                            <a:srgbClr val="00B0F0"/>
                          </a:solidFill>
                          <a:effectLst/>
                          <a:latin typeface="+mn-lt"/>
                          <a:ea typeface="+mn-ea"/>
                          <a:cs typeface="+mn-cs"/>
                        </a:rPr>
                        <a:t>fizzy</a:t>
                      </a:r>
                      <a:r>
                        <a:rPr lang="fr-FR" sz="1200" b="0" i="1" kern="1200" dirty="0">
                          <a:solidFill>
                            <a:srgbClr val="00B0F0"/>
                          </a:solidFill>
                          <a:effectLst/>
                          <a:latin typeface="+mn-lt"/>
                          <a:ea typeface="+mn-ea"/>
                          <a:cs typeface="+mn-cs"/>
                        </a:rPr>
                        <a:t> drinks.</a:t>
                      </a:r>
                    </a:p>
                    <a:p>
                      <a:pPr marL="0" marR="0" lvl="0" indent="0" algn="l" defTabSz="914400" rtl="0" eaLnBrk="1" fontAlgn="base" latinLnBrk="0" hangingPunct="1">
                        <a:lnSpc>
                          <a:spcPct val="100000"/>
                        </a:lnSpc>
                        <a:spcBef>
                          <a:spcPts val="0"/>
                        </a:spcBef>
                        <a:spcAft>
                          <a:spcPts val="0"/>
                        </a:spcAft>
                        <a:buClrTx/>
                        <a:buSzTx/>
                        <a:buFontTx/>
                        <a:buNone/>
                        <a:tabLst/>
                        <a:defRPr/>
                      </a:pP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jouer trop à des jeux vidéo.</a:t>
                      </a:r>
                      <a:r>
                        <a:rPr lang="fr-FR" sz="1200" b="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play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video</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games</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too</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much</a:t>
                      </a:r>
                      <a:r>
                        <a:rPr lang="fr-FR" sz="1200" b="0" i="1" kern="120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manger trop de frites/hamburgers.</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too</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much</a:t>
                      </a:r>
                      <a:r>
                        <a:rPr lang="fr-FR" sz="1200" b="0" i="1" kern="1200" dirty="0">
                          <a:solidFill>
                            <a:srgbClr val="00B0F0"/>
                          </a:solidFill>
                          <a:effectLst/>
                          <a:latin typeface="+mn-lt"/>
                          <a:ea typeface="+mn-ea"/>
                          <a:cs typeface="+mn-cs"/>
                        </a:rPr>
                        <a:t> chips/hamburgers.</a:t>
                      </a:r>
                    </a:p>
                    <a:p>
                      <a:pPr marL="0" marR="0" lvl="0" indent="0" algn="l" defTabSz="914400" rtl="0" eaLnBrk="1" fontAlgn="base" latinLnBrk="0" hangingPunct="1">
                        <a:lnSpc>
                          <a:spcPct val="100000"/>
                        </a:lnSpc>
                        <a:spcBef>
                          <a:spcPts val="0"/>
                        </a:spcBef>
                        <a:spcAft>
                          <a:spcPts val="0"/>
                        </a:spcAft>
                        <a:buClrTx/>
                        <a:buSzTx/>
                        <a:buFontTx/>
                        <a:buNone/>
                        <a:tabLst/>
                        <a:defRPr/>
                      </a:pP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prendre le bus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take</a:t>
                      </a:r>
                      <a:r>
                        <a:rPr lang="fr-FR" sz="1200" b="0" i="1" kern="1200" dirty="0">
                          <a:solidFill>
                            <a:srgbClr val="00B0F0"/>
                          </a:solidFill>
                          <a:effectLst/>
                          <a:latin typeface="+mn-lt"/>
                          <a:ea typeface="+mn-ea"/>
                          <a:cs typeface="+mn-cs"/>
                        </a:rPr>
                        <a:t> the bus.</a:t>
                      </a:r>
                      <a:endParaRPr lang="en-GB"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782065556"/>
                  </a:ext>
                </a:extLst>
              </a:tr>
            </a:tbl>
          </a:graphicData>
        </a:graphic>
      </p:graphicFrame>
      <p:pic>
        <p:nvPicPr>
          <p:cNvPr id="3" name="Picture 2"/>
          <p:cNvPicPr>
            <a:picLocks noChangeAspect="1"/>
          </p:cNvPicPr>
          <p:nvPr/>
        </p:nvPicPr>
        <p:blipFill>
          <a:blip r:embed="rId3"/>
          <a:stretch>
            <a:fillRect/>
          </a:stretch>
        </p:blipFill>
        <p:spPr>
          <a:xfrm>
            <a:off x="36092" y="4438290"/>
            <a:ext cx="1743699" cy="1497561"/>
          </a:xfrm>
          <a:prstGeom prst="rect">
            <a:avLst/>
          </a:prstGeom>
        </p:spPr>
      </p:pic>
    </p:spTree>
    <p:extLst>
      <p:ext uri="{BB962C8B-B14F-4D97-AF65-F5344CB8AC3E}">
        <p14:creationId xmlns:p14="http://schemas.microsoft.com/office/powerpoint/2010/main" val="1628906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4" y="-199390"/>
          <a:ext cx="12192005" cy="7057388"/>
        </p:xfrm>
        <a:graphic>
          <a:graphicData uri="http://schemas.openxmlformats.org/drawingml/2006/table">
            <a:tbl>
              <a:tblPr firstRow="1" bandRow="1">
                <a:tableStyleId>{5940675A-B579-460E-94D1-54222C63F5DA}</a:tableStyleId>
              </a:tblPr>
              <a:tblGrid>
                <a:gridCol w="1463044">
                  <a:extLst>
                    <a:ext uri="{9D8B030D-6E8A-4147-A177-3AD203B41FA5}">
                      <a16:colId xmlns:a16="http://schemas.microsoft.com/office/drawing/2014/main" val="346465721"/>
                    </a:ext>
                  </a:extLst>
                </a:gridCol>
                <a:gridCol w="807720">
                  <a:extLst>
                    <a:ext uri="{9D8B030D-6E8A-4147-A177-3AD203B41FA5}">
                      <a16:colId xmlns:a16="http://schemas.microsoft.com/office/drawing/2014/main" val="1778211518"/>
                    </a:ext>
                  </a:extLst>
                </a:gridCol>
                <a:gridCol w="1310640">
                  <a:extLst>
                    <a:ext uri="{9D8B030D-6E8A-4147-A177-3AD203B41FA5}">
                      <a16:colId xmlns:a16="http://schemas.microsoft.com/office/drawing/2014/main" val="2483169007"/>
                    </a:ext>
                  </a:extLst>
                </a:gridCol>
                <a:gridCol w="1143000">
                  <a:extLst>
                    <a:ext uri="{9D8B030D-6E8A-4147-A177-3AD203B41FA5}">
                      <a16:colId xmlns:a16="http://schemas.microsoft.com/office/drawing/2014/main" val="1188322271"/>
                    </a:ext>
                  </a:extLst>
                </a:gridCol>
                <a:gridCol w="1127760">
                  <a:extLst>
                    <a:ext uri="{9D8B030D-6E8A-4147-A177-3AD203B41FA5}">
                      <a16:colId xmlns:a16="http://schemas.microsoft.com/office/drawing/2014/main" val="4197684131"/>
                    </a:ext>
                  </a:extLst>
                </a:gridCol>
                <a:gridCol w="1021080">
                  <a:extLst>
                    <a:ext uri="{9D8B030D-6E8A-4147-A177-3AD203B41FA5}">
                      <a16:colId xmlns:a16="http://schemas.microsoft.com/office/drawing/2014/main" val="3740282409"/>
                    </a:ext>
                  </a:extLst>
                </a:gridCol>
                <a:gridCol w="1386840">
                  <a:extLst>
                    <a:ext uri="{9D8B030D-6E8A-4147-A177-3AD203B41FA5}">
                      <a16:colId xmlns:a16="http://schemas.microsoft.com/office/drawing/2014/main" val="3909318309"/>
                    </a:ext>
                  </a:extLst>
                </a:gridCol>
                <a:gridCol w="1048813">
                  <a:extLst>
                    <a:ext uri="{9D8B030D-6E8A-4147-A177-3AD203B41FA5}">
                      <a16:colId xmlns:a16="http://schemas.microsoft.com/office/drawing/2014/main" val="707961543"/>
                    </a:ext>
                  </a:extLst>
                </a:gridCol>
                <a:gridCol w="648089">
                  <a:extLst>
                    <a:ext uri="{9D8B030D-6E8A-4147-A177-3AD203B41FA5}">
                      <a16:colId xmlns:a16="http://schemas.microsoft.com/office/drawing/2014/main" val="1068490431"/>
                    </a:ext>
                  </a:extLst>
                </a:gridCol>
                <a:gridCol w="860542">
                  <a:extLst>
                    <a:ext uri="{9D8B030D-6E8A-4147-A177-3AD203B41FA5}">
                      <a16:colId xmlns:a16="http://schemas.microsoft.com/office/drawing/2014/main" val="2102118293"/>
                    </a:ext>
                  </a:extLst>
                </a:gridCol>
                <a:gridCol w="1374477">
                  <a:extLst>
                    <a:ext uri="{9D8B030D-6E8A-4147-A177-3AD203B41FA5}">
                      <a16:colId xmlns:a16="http://schemas.microsoft.com/office/drawing/2014/main" val="3913614131"/>
                    </a:ext>
                  </a:extLst>
                </a:gridCol>
              </a:tblGrid>
              <a:tr h="411086">
                <a:tc gridSpan="1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4.   Qu’est-ce tu</a:t>
                      </a:r>
                      <a:r>
                        <a:rPr lang="fr-FR" sz="1800" b="1" i="0" baseline="0" dirty="0">
                          <a:solidFill>
                            <a:schemeClr val="bg1"/>
                          </a:solidFill>
                          <a:latin typeface="+mn-lt"/>
                        </a:rPr>
                        <a:t> as mangé et bu la semaine dernière dernier</a:t>
                      </a:r>
                      <a:r>
                        <a:rPr lang="fr-FR" sz="1800" b="1" i="0" dirty="0">
                          <a:solidFill>
                            <a:schemeClr val="bg1"/>
                          </a:solidFill>
                          <a:latin typeface="+mn-lt"/>
                        </a:rPr>
                        <a:t>?   </a:t>
                      </a:r>
                      <a:r>
                        <a:rPr lang="fr-FR" sz="1800" b="0" i="1" dirty="0" err="1">
                          <a:solidFill>
                            <a:schemeClr val="bg1"/>
                          </a:solidFill>
                          <a:latin typeface="+mn-lt"/>
                        </a:rPr>
                        <a:t>What</a:t>
                      </a:r>
                      <a:r>
                        <a:rPr lang="fr-FR" sz="1800" b="0" i="1" dirty="0">
                          <a:solidFill>
                            <a:schemeClr val="bg1"/>
                          </a:solidFill>
                          <a:latin typeface="+mn-lt"/>
                        </a:rPr>
                        <a:t> </a:t>
                      </a:r>
                      <a:r>
                        <a:rPr lang="fr-FR" sz="1800" b="0" i="1" dirty="0" err="1">
                          <a:solidFill>
                            <a:schemeClr val="bg1"/>
                          </a:solidFill>
                          <a:latin typeface="+mn-lt"/>
                        </a:rPr>
                        <a:t>did</a:t>
                      </a:r>
                      <a:r>
                        <a:rPr lang="fr-FR" sz="1800" b="0" i="1" baseline="0" dirty="0">
                          <a:solidFill>
                            <a:schemeClr val="bg1"/>
                          </a:solidFill>
                          <a:latin typeface="+mn-lt"/>
                        </a:rPr>
                        <a:t> </a:t>
                      </a:r>
                      <a:r>
                        <a:rPr lang="fr-FR" sz="1800" b="0" i="1" baseline="0" dirty="0" err="1">
                          <a:solidFill>
                            <a:schemeClr val="bg1"/>
                          </a:solidFill>
                          <a:latin typeface="+mn-lt"/>
                        </a:rPr>
                        <a:t>you</a:t>
                      </a:r>
                      <a:r>
                        <a:rPr lang="fr-FR" sz="1800" b="0" i="1" baseline="0" dirty="0">
                          <a:solidFill>
                            <a:schemeClr val="bg1"/>
                          </a:solidFill>
                          <a:latin typeface="+mn-lt"/>
                        </a:rPr>
                        <a:t> do </a:t>
                      </a:r>
                      <a:r>
                        <a:rPr lang="fr-FR" sz="1800" b="0" i="1" baseline="0" dirty="0" err="1">
                          <a:solidFill>
                            <a:schemeClr val="bg1"/>
                          </a:solidFill>
                          <a:latin typeface="+mn-lt"/>
                        </a:rPr>
                        <a:t>eat</a:t>
                      </a:r>
                      <a:r>
                        <a:rPr lang="fr-FR" sz="1800" b="0" i="1" baseline="0" dirty="0">
                          <a:solidFill>
                            <a:schemeClr val="bg1"/>
                          </a:solidFill>
                          <a:latin typeface="+mn-lt"/>
                        </a:rPr>
                        <a:t> and drink last </a:t>
                      </a:r>
                      <a:r>
                        <a:rPr lang="fr-FR" sz="1800" b="0" i="1" baseline="0" dirty="0" err="1">
                          <a:solidFill>
                            <a:schemeClr val="bg1"/>
                          </a:solidFill>
                          <a:latin typeface="+mn-lt"/>
                        </a:rPr>
                        <a:t>week</a:t>
                      </a:r>
                      <a:r>
                        <a:rPr lang="fr-FR" sz="1800" b="0" i="1" baseline="0" dirty="0">
                          <a:solidFill>
                            <a:schemeClr val="bg1"/>
                          </a:solidFill>
                          <a:latin typeface="+mn-lt"/>
                        </a:rPr>
                        <a:t>?</a:t>
                      </a: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tc hMerge="1">
                  <a:txBody>
                    <a:bodyPr/>
                    <a:lstStyle/>
                    <a:p>
                      <a:endParaRPr lang="en-GB"/>
                    </a:p>
                  </a:txBody>
                  <a:tcPr/>
                </a:tc>
                <a:tc hMerge="1">
                  <a:txBody>
                    <a:bodyPr/>
                    <a:lstStyle/>
                    <a:p>
                      <a:pPr algn="ctr"/>
                      <a:endParaRPr lang="fr-FR" sz="1500" b="0" i="1" dirty="0">
                        <a:solidFill>
                          <a:srgbClr val="002060"/>
                        </a:solidFill>
                        <a:latin typeface="+mn-lt"/>
                      </a:endParaRP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357331">
                <a:tc>
                  <a:txBody>
                    <a:bodyPr/>
                    <a:lstStyle/>
                    <a:p>
                      <a:pPr lvl="0" algn="ctr"/>
                      <a:r>
                        <a:rPr lang="fr-FR" sz="1200" b="1"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1" dirty="0">
                          <a:solidFill>
                            <a:schemeClr val="bg1"/>
                          </a:solidFill>
                          <a:latin typeface="+mn-lt"/>
                        </a:rPr>
                        <a:t>2</a:t>
                      </a:r>
                      <a:endParaRPr lang="fr-FR" sz="1200" b="1"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1" dirty="0">
                          <a:solidFill>
                            <a:schemeClr val="bg1"/>
                          </a:solidFill>
                          <a:latin typeface="+mn-lt"/>
                        </a:rPr>
                        <a:t>3</a:t>
                      </a:r>
                      <a:endParaRPr lang="fr-FR" sz="1200" b="1"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chemeClr val="bg1"/>
                          </a:solidFill>
                          <a:effectLst/>
                          <a:uLnTx/>
                          <a:uFillTx/>
                          <a:latin typeface="+mn-lt"/>
                          <a:ea typeface="+mn-ea"/>
                          <a:cs typeface="+mn-cs"/>
                        </a:rPr>
                        <a:t>4</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pPr algn="ctr"/>
                      <a:endParaRPr lang="fr-FR" sz="1200" b="1"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200" b="1" i="1" dirty="0">
                          <a:solidFill>
                            <a:schemeClr val="bg1"/>
                          </a:solidFill>
                          <a:latin typeface="+mn-lt"/>
                        </a:rPr>
                        <a:t>5</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1" dirty="0">
                          <a:solidFill>
                            <a:schemeClr val="bg1"/>
                          </a:solidFill>
                          <a:latin typeface="+mn-lt"/>
                        </a:rPr>
                        <a:t>6</a:t>
                      </a:r>
                      <a:endParaRPr lang="fr-FR" sz="1200" b="1"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i="1" dirty="0">
                          <a:solidFill>
                            <a:schemeClr val="bg1"/>
                          </a:solidFill>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chemeClr val="bg1"/>
                          </a:solidFill>
                          <a:effectLst/>
                          <a:uLnTx/>
                          <a:uFillTx/>
                          <a:latin typeface="+mn-lt"/>
                          <a:ea typeface="+mn-ea"/>
                          <a:cs typeface="+mn-cs"/>
                        </a:rPr>
                        <a:t>8</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chemeClr val="bg1"/>
                          </a:solidFill>
                          <a:effectLst/>
                          <a:uLnTx/>
                          <a:uFillTx/>
                          <a:latin typeface="+mn-lt"/>
                          <a:ea typeface="+mn-ea"/>
                          <a:cs typeface="+mn-cs"/>
                        </a:rPr>
                        <a:t>9</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chemeClr val="bg1"/>
                          </a:solidFill>
                          <a:effectLst/>
                          <a:uLnTx/>
                          <a:uFillTx/>
                          <a:latin typeface="+mn-lt"/>
                          <a:ea typeface="+mn-ea"/>
                          <a:cs typeface="+mn-cs"/>
                        </a:rPr>
                        <a:t>10</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3471224">
                <a:tc rowSpan="2">
                  <a:txBody>
                    <a:bodyPr/>
                    <a:lstStyle/>
                    <a:p>
                      <a:endParaRPr lang="fr-FR" sz="1100" b="1" noProof="0" dirty="0">
                        <a:solidFill>
                          <a:srgbClr val="002060"/>
                        </a:solidFill>
                      </a:endParaRPr>
                    </a:p>
                    <a:p>
                      <a:endParaRPr lang="fr-FR" sz="1100" b="1" noProof="0" dirty="0">
                        <a:solidFill>
                          <a:srgbClr val="002060"/>
                        </a:solidFill>
                      </a:endParaRPr>
                    </a:p>
                    <a:p>
                      <a:r>
                        <a:rPr lang="fr-FR" sz="1100" b="1" noProof="0" dirty="0">
                          <a:solidFill>
                            <a:srgbClr val="002060"/>
                          </a:solidFill>
                        </a:rPr>
                        <a:t>La</a:t>
                      </a:r>
                      <a:r>
                        <a:rPr lang="fr-FR" sz="1100" b="1" baseline="0" noProof="0" dirty="0">
                          <a:solidFill>
                            <a:srgbClr val="002060"/>
                          </a:solidFill>
                        </a:rPr>
                        <a:t> semaine</a:t>
                      </a:r>
                      <a:r>
                        <a:rPr lang="fr-FR" sz="1100" b="1" noProof="0" dirty="0">
                          <a:solidFill>
                            <a:srgbClr val="002060"/>
                          </a:solidFill>
                        </a:rPr>
                        <a:t> dernière</a:t>
                      </a:r>
                    </a:p>
                    <a:p>
                      <a:r>
                        <a:rPr lang="fr-FR" sz="1100" b="0" i="1" noProof="0" dirty="0">
                          <a:solidFill>
                            <a:srgbClr val="00B0F0"/>
                          </a:solidFill>
                        </a:rPr>
                        <a:t>Last </a:t>
                      </a:r>
                      <a:r>
                        <a:rPr lang="fr-FR" sz="1100" b="0" i="1" noProof="0" dirty="0" err="1">
                          <a:solidFill>
                            <a:srgbClr val="00B0F0"/>
                          </a:solidFill>
                        </a:rPr>
                        <a:t>week</a:t>
                      </a:r>
                      <a:endParaRPr lang="fr-FR" sz="1100" b="1" noProof="0" dirty="0">
                        <a:solidFill>
                          <a:srgbClr val="002060"/>
                        </a:solidFill>
                      </a:endParaRPr>
                    </a:p>
                    <a:p>
                      <a:endParaRPr lang="fr-FR" sz="1100" b="1" noProof="0" dirty="0">
                        <a:solidFill>
                          <a:srgbClr val="002060"/>
                        </a:solidFill>
                      </a:endParaRPr>
                    </a:p>
                    <a:p>
                      <a:endParaRPr lang="fr-FR" sz="1100" b="1" noProof="0" dirty="0">
                        <a:solidFill>
                          <a:srgbClr val="002060"/>
                        </a:solidFill>
                      </a:endParaRPr>
                    </a:p>
                    <a:p>
                      <a:r>
                        <a:rPr lang="fr-FR" sz="1100" b="1" noProof="0" dirty="0">
                          <a:solidFill>
                            <a:srgbClr val="002060"/>
                          </a:solidFill>
                        </a:rPr>
                        <a:t>Le weekend dernier</a:t>
                      </a:r>
                    </a:p>
                    <a:p>
                      <a:r>
                        <a:rPr lang="fr-FR" sz="1100" b="0" i="1" noProof="0" dirty="0">
                          <a:solidFill>
                            <a:srgbClr val="00B0F0"/>
                          </a:solidFill>
                        </a:rPr>
                        <a:t>Last weekend</a:t>
                      </a:r>
                      <a:endParaRPr lang="fr-FR" sz="1100" b="1" noProof="0" dirty="0">
                        <a:solidFill>
                          <a:srgbClr val="002060"/>
                        </a:solidFill>
                      </a:endParaRPr>
                    </a:p>
                    <a:p>
                      <a:endParaRPr lang="fr-FR" sz="1100" b="1" noProof="0" dirty="0">
                        <a:solidFill>
                          <a:srgbClr val="002060"/>
                        </a:solidFill>
                      </a:endParaRPr>
                    </a:p>
                    <a:p>
                      <a:r>
                        <a:rPr lang="fr-FR" sz="1100" b="1" noProof="0" dirty="0">
                          <a:solidFill>
                            <a:srgbClr val="002060"/>
                          </a:solidFill>
                        </a:rPr>
                        <a:t>Samedi dernier</a:t>
                      </a:r>
                    </a:p>
                    <a:p>
                      <a:r>
                        <a:rPr lang="fr-FR" sz="1100" b="0" i="1" noProof="0" dirty="0">
                          <a:solidFill>
                            <a:srgbClr val="00B0F0"/>
                          </a:solidFill>
                        </a:rPr>
                        <a:t>Last Saturday</a:t>
                      </a:r>
                    </a:p>
                    <a:p>
                      <a:endParaRPr lang="fr-FR" sz="1100" b="0" i="1" noProof="0" dirty="0">
                        <a:solidFill>
                          <a:srgbClr val="00B0F0"/>
                        </a:solidFill>
                      </a:endParaRPr>
                    </a:p>
                    <a:p>
                      <a:r>
                        <a:rPr lang="fr-FR" sz="1100" b="1" noProof="0" dirty="0">
                          <a:solidFill>
                            <a:srgbClr val="002060"/>
                          </a:solidFill>
                        </a:rPr>
                        <a:t>Hier </a:t>
                      </a:r>
                    </a:p>
                    <a:p>
                      <a:r>
                        <a:rPr lang="fr-FR" sz="1100" b="0" i="1" noProof="0" dirty="0" err="1">
                          <a:solidFill>
                            <a:srgbClr val="00B0F0"/>
                          </a:solidFill>
                        </a:rPr>
                        <a:t>Yesterday</a:t>
                      </a:r>
                      <a:endParaRPr lang="fr-FR" sz="1100" b="0" i="1" noProof="0" dirty="0">
                        <a:solidFill>
                          <a:srgbClr val="00B0F0"/>
                        </a:solidFill>
                      </a:endParaRPr>
                    </a:p>
                    <a:p>
                      <a:r>
                        <a:rPr lang="fr-FR" sz="1100" b="1" noProof="0" dirty="0">
                          <a:solidFill>
                            <a:srgbClr val="002060"/>
                          </a:solidFill>
                        </a:rPr>
                        <a:t>Samedi après-midi</a:t>
                      </a:r>
                    </a:p>
                    <a:p>
                      <a:r>
                        <a:rPr lang="fr-FR" sz="1100" b="0" i="1" noProof="0" dirty="0">
                          <a:solidFill>
                            <a:srgbClr val="00B0F0"/>
                          </a:solidFill>
                        </a:rPr>
                        <a:t>Saturday </a:t>
                      </a:r>
                      <a:r>
                        <a:rPr lang="fr-FR" sz="1100" b="0" i="1" noProof="0" dirty="0" err="1">
                          <a:solidFill>
                            <a:srgbClr val="00B0F0"/>
                          </a:solidFill>
                        </a:rPr>
                        <a:t>afternoon</a:t>
                      </a:r>
                      <a:endParaRPr lang="fr-FR" sz="1100" b="0" i="1" noProof="0" dirty="0">
                        <a:solidFill>
                          <a:srgbClr val="00B0F0"/>
                        </a:solidFill>
                      </a:endParaRPr>
                    </a:p>
                    <a:p>
                      <a:endParaRPr lang="fr-FR" sz="1100" b="0" i="1" noProof="0" dirty="0">
                        <a:solidFill>
                          <a:srgbClr val="00B0F0"/>
                        </a:solidFill>
                      </a:endParaRPr>
                    </a:p>
                    <a:p>
                      <a:r>
                        <a:rPr lang="fr-FR" sz="1100" b="1" noProof="0" dirty="0">
                          <a:solidFill>
                            <a:srgbClr val="002060"/>
                          </a:solidFill>
                        </a:rPr>
                        <a:t>Dimanche soir</a:t>
                      </a:r>
                    </a:p>
                    <a:p>
                      <a:r>
                        <a:rPr lang="fr-FR" sz="1100" b="0" i="1" noProof="0" dirty="0">
                          <a:solidFill>
                            <a:srgbClr val="00B0F0"/>
                          </a:solidFill>
                        </a:rPr>
                        <a:t>Sunday </a:t>
                      </a:r>
                      <a:r>
                        <a:rPr lang="fr-FR" sz="1100" b="0" i="1" noProof="0" dirty="0" err="1">
                          <a:solidFill>
                            <a:srgbClr val="00B0F0"/>
                          </a:solidFill>
                        </a:rPr>
                        <a:t>evening</a:t>
                      </a:r>
                      <a:endParaRPr lang="fr-FR" sz="1100" b="0" i="1" noProof="0" dirty="0">
                        <a:solidFill>
                          <a:srgbClr val="00B0F0"/>
                        </a:solidFill>
                      </a:endParaRPr>
                    </a:p>
                    <a:p>
                      <a:endParaRPr lang="fr-FR" sz="1100" b="0" i="1" noProof="0" dirty="0">
                        <a:solidFill>
                          <a:srgbClr val="00B0F0"/>
                        </a:solidFill>
                      </a:endParaRPr>
                    </a:p>
                    <a:p>
                      <a:r>
                        <a:rPr lang="fr-FR" sz="1100" b="1" noProof="0" dirty="0">
                          <a:solidFill>
                            <a:srgbClr val="002060"/>
                          </a:solidFill>
                        </a:rPr>
                        <a:t>Hier</a:t>
                      </a:r>
                    </a:p>
                    <a:p>
                      <a:r>
                        <a:rPr lang="fr-FR" sz="1100" b="0" i="1" noProof="0" dirty="0" err="1">
                          <a:solidFill>
                            <a:srgbClr val="00B0F0"/>
                          </a:solidFill>
                        </a:rPr>
                        <a:t>Yesterday</a:t>
                      </a:r>
                      <a:endParaRPr lang="fr-FR" sz="1100" b="0" i="1" noProof="0" dirty="0">
                        <a:solidFill>
                          <a:srgbClr val="00B0F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002060"/>
                          </a:solidFill>
                          <a:effectLst/>
                          <a:uLnTx/>
                          <a:uFillTx/>
                          <a:latin typeface="+mn-lt"/>
                          <a:ea typeface="+mn-ea"/>
                          <a:cs typeface="+mn-cs"/>
                        </a:rPr>
                        <a:t>d’abord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srgbClr val="00B0F0"/>
                          </a:solidFill>
                          <a:effectLst/>
                          <a:uLnTx/>
                          <a:uFillTx/>
                          <a:latin typeface="+mn-lt"/>
                          <a:ea typeface="+mn-ea"/>
                          <a:cs typeface="+mn-cs"/>
                        </a:rPr>
                        <a:t>first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j’ai mangé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I 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tu</a:t>
                      </a:r>
                      <a:r>
                        <a:rPr kumimoji="0" lang="en-GB" sz="1100" b="1" i="0" u="none" strike="noStrike" kern="1200" cap="none" spc="0" normalizeH="0" baseline="0" noProof="0" dirty="0">
                          <a:ln>
                            <a:noFill/>
                          </a:ln>
                          <a:solidFill>
                            <a:srgbClr val="002060"/>
                          </a:solidFill>
                          <a:effectLst/>
                          <a:uLnTx/>
                          <a:uFillTx/>
                          <a:latin typeface="+mn-lt"/>
                          <a:ea typeface="+mn-ea"/>
                          <a:cs typeface="+mn-cs"/>
                        </a:rPr>
                        <a:t> as mangé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 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a:t>
                      </a:r>
                      <a:r>
                        <a:rPr kumimoji="0" lang="en-GB" sz="1100" b="1" i="0" u="none" strike="noStrike" kern="1200" cap="none" spc="0" normalizeH="0" baseline="0" noProof="0" dirty="0">
                          <a:ln>
                            <a:noFill/>
                          </a:ln>
                          <a:solidFill>
                            <a:srgbClr val="002060"/>
                          </a:solidFill>
                          <a:effectLst/>
                          <a:uLnTx/>
                          <a:uFillTx/>
                          <a:latin typeface="+mn-lt"/>
                          <a:ea typeface="+mn-ea"/>
                          <a:cs typeface="+mn-cs"/>
                        </a:rPr>
                        <a:t> a mangé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he 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elle</a:t>
                      </a:r>
                      <a:r>
                        <a:rPr kumimoji="0" lang="en-GB" sz="1100" b="1" i="0" u="none" strike="noStrike" kern="1200" cap="none" spc="0" normalizeH="0" baseline="0" noProof="0" dirty="0">
                          <a:ln>
                            <a:noFill/>
                          </a:ln>
                          <a:solidFill>
                            <a:srgbClr val="002060"/>
                          </a:solidFill>
                          <a:effectLst/>
                          <a:uLnTx/>
                          <a:uFillTx/>
                          <a:latin typeface="+mn-lt"/>
                          <a:ea typeface="+mn-ea"/>
                          <a:cs typeface="+mn-cs"/>
                        </a:rPr>
                        <a:t> a mangé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she 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on a mangé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 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nous avons mangé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 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vous</a:t>
                      </a:r>
                      <a:r>
                        <a:rPr kumimoji="0" lang="en-GB" sz="1100" b="1" i="0" u="none" strike="noStrike" kern="1200" cap="none" spc="0" normalizeH="0" baseline="0" noProof="0" dirty="0">
                          <a:ln>
                            <a:noFill/>
                          </a:ln>
                          <a:solidFill>
                            <a:srgbClr val="002060"/>
                          </a:solidFill>
                          <a:effectLst/>
                          <a:uLnTx/>
                          <a:uFillTx/>
                          <a:latin typeface="+mn-lt"/>
                          <a:ea typeface="+mn-ea"/>
                          <a:cs typeface="+mn-cs"/>
                        </a:rPr>
                        <a:t> avez mangé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 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ils</a:t>
                      </a:r>
                      <a:r>
                        <a:rPr kumimoji="0" lang="en-GB" sz="1100" b="1" i="0" u="none" strike="noStrike" kern="1200" cap="none" spc="0" normalizeH="0" baseline="0" noProof="0" dirty="0">
                          <a:ln>
                            <a:noFill/>
                          </a:ln>
                          <a:solidFill>
                            <a:srgbClr val="002060"/>
                          </a:solidFill>
                          <a:effectLst/>
                          <a:uLnTx/>
                          <a:uFillTx/>
                          <a:latin typeface="+mn-lt"/>
                          <a:ea typeface="+mn-ea"/>
                          <a:cs typeface="+mn-cs"/>
                        </a:rPr>
                        <a:t> ont mangé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they ate</a:t>
                      </a: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a:txBody>
                    <a:bodyPr/>
                    <a:lstStyle/>
                    <a:p>
                      <a:r>
                        <a:rPr lang="en-GB" sz="1100" b="1" dirty="0">
                          <a:solidFill>
                            <a:srgbClr val="002060"/>
                          </a:solidFill>
                        </a:rPr>
                        <a:t>beaucoup de</a:t>
                      </a:r>
                    </a:p>
                    <a:p>
                      <a:r>
                        <a:rPr lang="en-GB" sz="1100" b="0" i="1" dirty="0">
                          <a:solidFill>
                            <a:srgbClr val="00B0F0"/>
                          </a:solidFill>
                        </a:rPr>
                        <a:t>a lot of</a:t>
                      </a:r>
                    </a:p>
                    <a:p>
                      <a:r>
                        <a:rPr lang="en-GB" sz="1100" b="1" dirty="0">
                          <a:solidFill>
                            <a:srgbClr val="002060"/>
                          </a:solidFill>
                        </a:rPr>
                        <a:t>trop de </a:t>
                      </a:r>
                    </a:p>
                    <a:p>
                      <a:r>
                        <a:rPr lang="en-GB" sz="1100" b="0" i="1" dirty="0">
                          <a:solidFill>
                            <a:srgbClr val="00B0F0"/>
                          </a:solidFill>
                        </a:rPr>
                        <a:t>too much </a:t>
                      </a:r>
                    </a:p>
                    <a:p>
                      <a:r>
                        <a:rPr lang="en-GB" sz="1100" b="1" dirty="0">
                          <a:solidFill>
                            <a:srgbClr val="002060"/>
                          </a:solidFill>
                        </a:rPr>
                        <a:t>un </a:t>
                      </a:r>
                      <a:r>
                        <a:rPr lang="en-GB" sz="1100" b="1" dirty="0" err="1">
                          <a:solidFill>
                            <a:srgbClr val="002060"/>
                          </a:solidFill>
                        </a:rPr>
                        <a:t>peu</a:t>
                      </a:r>
                      <a:r>
                        <a:rPr lang="en-GB" sz="1100" b="1" dirty="0">
                          <a:solidFill>
                            <a:srgbClr val="002060"/>
                          </a:solidFill>
                        </a:rPr>
                        <a:t> de</a:t>
                      </a:r>
                    </a:p>
                    <a:p>
                      <a:r>
                        <a:rPr lang="en-GB" sz="1100" b="0" i="1" dirty="0">
                          <a:solidFill>
                            <a:srgbClr val="00B0F0"/>
                          </a:solidFill>
                        </a:rPr>
                        <a:t>a little</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i="0" kern="1200" baseline="0" dirty="0">
                          <a:solidFill>
                            <a:srgbClr val="002060"/>
                          </a:solidFill>
                          <a:effectLst/>
                          <a:latin typeface="+mn-lt"/>
                          <a:ea typeface="+mn-ea"/>
                          <a:cs typeface="+mn-cs"/>
                        </a:rPr>
                        <a:t>frites </a:t>
                      </a:r>
                    </a:p>
                    <a:p>
                      <a:pPr algn="ctr"/>
                      <a:r>
                        <a:rPr lang="en-GB" sz="1100" b="0" i="1" kern="1200" baseline="0" dirty="0">
                          <a:solidFill>
                            <a:srgbClr val="00B0F0"/>
                          </a:solidFill>
                          <a:effectLst/>
                          <a:latin typeface="+mn-lt"/>
                          <a:ea typeface="+mn-ea"/>
                          <a:cs typeface="+mn-cs"/>
                        </a:rPr>
                        <a:t>chips </a:t>
                      </a:r>
                    </a:p>
                    <a:p>
                      <a:pPr algn="ctr"/>
                      <a:r>
                        <a:rPr lang="en-GB" sz="1100" b="1" i="0" kern="1200" baseline="0" dirty="0">
                          <a:solidFill>
                            <a:srgbClr val="002060"/>
                          </a:solidFill>
                          <a:effectLst/>
                          <a:latin typeface="+mn-lt"/>
                          <a:ea typeface="+mn-ea"/>
                          <a:cs typeface="+mn-cs"/>
                        </a:rPr>
                        <a:t>chips</a:t>
                      </a:r>
                    </a:p>
                    <a:p>
                      <a:pPr algn="ctr"/>
                      <a:r>
                        <a:rPr lang="en-GB" sz="1100" b="0" i="1" kern="1200" baseline="0" dirty="0">
                          <a:solidFill>
                            <a:srgbClr val="00B0F0"/>
                          </a:solidFill>
                          <a:effectLst/>
                          <a:latin typeface="+mn-lt"/>
                          <a:ea typeface="+mn-ea"/>
                          <a:cs typeface="+mn-cs"/>
                        </a:rPr>
                        <a:t>crisps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i="0" kern="1200" baseline="0" dirty="0">
                          <a:solidFill>
                            <a:srgbClr val="002060"/>
                          </a:solidFill>
                          <a:effectLst/>
                          <a:latin typeface="+mn-lt"/>
                          <a:ea typeface="+mn-ea"/>
                          <a:cs typeface="+mn-cs"/>
                        </a:rPr>
                        <a:t>hamburgers </a:t>
                      </a:r>
                      <a:r>
                        <a:rPr lang="en-GB" sz="1100" b="0" i="1" kern="1200" baseline="0" dirty="0" err="1">
                          <a:solidFill>
                            <a:srgbClr val="00B0F0"/>
                          </a:solidFill>
                          <a:effectLst/>
                          <a:latin typeface="+mn-lt"/>
                          <a:ea typeface="+mn-ea"/>
                          <a:cs typeface="+mn-cs"/>
                        </a:rPr>
                        <a:t>hamburgers</a:t>
                      </a:r>
                      <a:endParaRPr lang="en-GB" sz="1100" b="0" i="1" kern="1200" baseline="0" dirty="0">
                        <a:solidFill>
                          <a:srgbClr val="00B0F0"/>
                        </a:solidFill>
                        <a:effectLst/>
                        <a:latin typeface="+mn-lt"/>
                        <a:ea typeface="+mn-ea"/>
                        <a:cs typeface="+mn-cs"/>
                      </a:endParaRPr>
                    </a:p>
                    <a:p>
                      <a:pPr algn="ctr"/>
                      <a:r>
                        <a:rPr lang="en-GB" sz="1100" b="1" i="0" kern="1200" baseline="0" dirty="0" err="1">
                          <a:solidFill>
                            <a:srgbClr val="002060"/>
                          </a:solidFill>
                          <a:effectLst/>
                          <a:latin typeface="+mn-lt"/>
                          <a:ea typeface="+mn-ea"/>
                          <a:cs typeface="+mn-cs"/>
                        </a:rPr>
                        <a:t>légumes</a:t>
                      </a:r>
                      <a:r>
                        <a:rPr lang="en-GB" sz="1100" b="1" i="0" kern="1200" baseline="0" dirty="0">
                          <a:solidFill>
                            <a:srgbClr val="002060"/>
                          </a:solidFill>
                          <a:effectLst/>
                          <a:latin typeface="+mn-lt"/>
                          <a:ea typeface="+mn-ea"/>
                          <a:cs typeface="+mn-cs"/>
                        </a:rPr>
                        <a:t> </a:t>
                      </a:r>
                      <a:r>
                        <a:rPr lang="en-GB" sz="1100" b="0" i="1" kern="1200" baseline="0" dirty="0">
                          <a:solidFill>
                            <a:srgbClr val="00B0F0"/>
                          </a:solidFill>
                          <a:effectLst/>
                          <a:latin typeface="+mn-lt"/>
                          <a:ea typeface="+mn-ea"/>
                          <a:cs typeface="+mn-cs"/>
                        </a:rPr>
                        <a:t>vegetables</a:t>
                      </a:r>
                    </a:p>
                    <a:p>
                      <a:pPr algn="ctr"/>
                      <a:r>
                        <a:rPr lang="en-GB" sz="1100" b="1" i="0" kern="1200" baseline="0" dirty="0">
                          <a:solidFill>
                            <a:srgbClr val="002060"/>
                          </a:solidFill>
                          <a:effectLst/>
                          <a:latin typeface="+mn-lt"/>
                          <a:ea typeface="+mn-ea"/>
                          <a:cs typeface="+mn-cs"/>
                        </a:rPr>
                        <a:t>fruits</a:t>
                      </a:r>
                    </a:p>
                    <a:p>
                      <a:pPr algn="ctr"/>
                      <a:r>
                        <a:rPr lang="en-GB" sz="1100" b="0" i="1" kern="1200" baseline="0" dirty="0">
                          <a:solidFill>
                            <a:srgbClr val="00B0F0"/>
                          </a:solidFill>
                          <a:effectLst/>
                          <a:latin typeface="+mn-lt"/>
                          <a:ea typeface="+mn-ea"/>
                          <a:cs typeface="+mn-cs"/>
                        </a:rPr>
                        <a:t>fruits</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en-GB" sz="1100" b="1" i="0" kern="1200" baseline="0" dirty="0">
                          <a:solidFill>
                            <a:srgbClr val="002060"/>
                          </a:solidFill>
                          <a:effectLst/>
                          <a:latin typeface="+mn-lt"/>
                          <a:ea typeface="+mn-ea"/>
                          <a:cs typeface="+mn-cs"/>
                        </a:rPr>
                        <a:t>puis</a:t>
                      </a:r>
                    </a:p>
                    <a:p>
                      <a:r>
                        <a:rPr lang="en-GB" sz="1100" b="0" i="1" kern="1200" baseline="0" dirty="0">
                          <a:solidFill>
                            <a:srgbClr val="00B0F0"/>
                          </a:solidFill>
                          <a:effectLst/>
                          <a:latin typeface="+mn-lt"/>
                          <a:ea typeface="+mn-ea"/>
                          <a:cs typeface="+mn-cs"/>
                        </a:rPr>
                        <a:t>then</a:t>
                      </a:r>
                    </a:p>
                    <a:p>
                      <a:endParaRPr lang="en-GB" sz="1100" b="0" i="1" kern="1200" baseline="0" dirty="0">
                        <a:solidFill>
                          <a:srgbClr val="00B0F0"/>
                        </a:solidFill>
                        <a:effectLst/>
                        <a:latin typeface="+mn-lt"/>
                        <a:ea typeface="+mn-ea"/>
                        <a:cs typeface="+mn-cs"/>
                      </a:endParaRPr>
                    </a:p>
                    <a:p>
                      <a:r>
                        <a:rPr lang="en-GB" sz="1100" b="1" i="0" kern="1200" baseline="0" dirty="0">
                          <a:solidFill>
                            <a:srgbClr val="002060"/>
                          </a:solidFill>
                          <a:effectLst/>
                          <a:latin typeface="+mn-lt"/>
                          <a:ea typeface="+mn-ea"/>
                          <a:cs typeface="+mn-cs"/>
                        </a:rPr>
                        <a:t>après</a:t>
                      </a:r>
                    </a:p>
                    <a:p>
                      <a:r>
                        <a:rPr lang="en-GB" sz="1100" b="0" i="1" kern="1200" baseline="0" dirty="0">
                          <a:solidFill>
                            <a:srgbClr val="00B0F0"/>
                          </a:solidFill>
                          <a:effectLst/>
                          <a:latin typeface="+mn-lt"/>
                          <a:ea typeface="+mn-ea"/>
                          <a:cs typeface="+mn-cs"/>
                        </a:rPr>
                        <a:t>afterwards</a:t>
                      </a:r>
                    </a:p>
                    <a:p>
                      <a:endParaRPr lang="en-GB" sz="1100" b="0" i="1" kern="1200" baseline="0" dirty="0">
                        <a:solidFill>
                          <a:srgbClr val="00B0F0"/>
                        </a:solidFill>
                        <a:effectLst/>
                        <a:latin typeface="+mn-lt"/>
                        <a:ea typeface="+mn-ea"/>
                        <a:cs typeface="+mn-cs"/>
                      </a:endParaRPr>
                    </a:p>
                    <a:p>
                      <a:r>
                        <a:rPr lang="en-GB" sz="1100" b="1" i="0" kern="1200" baseline="0" dirty="0" err="1">
                          <a:solidFill>
                            <a:srgbClr val="002060"/>
                          </a:solidFill>
                          <a:effectLst/>
                          <a:latin typeface="+mn-lt"/>
                          <a:ea typeface="+mn-ea"/>
                          <a:cs typeface="+mn-cs"/>
                        </a:rPr>
                        <a:t>finalement</a:t>
                      </a:r>
                      <a:endParaRPr lang="en-GB" sz="1100" b="1" i="0" kern="1200" baseline="0" dirty="0">
                        <a:solidFill>
                          <a:srgbClr val="002060"/>
                        </a:solidFill>
                        <a:effectLst/>
                        <a:latin typeface="+mn-lt"/>
                        <a:ea typeface="+mn-ea"/>
                        <a:cs typeface="+mn-cs"/>
                      </a:endParaRPr>
                    </a:p>
                    <a:p>
                      <a:r>
                        <a:rPr lang="en-GB" sz="1100" b="0" i="1" kern="1200" baseline="0" dirty="0">
                          <a:solidFill>
                            <a:srgbClr val="00B0F0"/>
                          </a:solidFill>
                          <a:effectLst/>
                          <a:latin typeface="+mn-lt"/>
                          <a:ea typeface="+mn-ea"/>
                          <a:cs typeface="+mn-cs"/>
                        </a:rPr>
                        <a:t>finally</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j’ai </a:t>
                      </a:r>
                      <a:r>
                        <a:rPr kumimoji="0" lang="en-GB" sz="1100" b="1" i="0" u="none" strike="noStrike" kern="1200" cap="none" spc="0" normalizeH="0" baseline="0" noProof="0" dirty="0" err="1">
                          <a:ln>
                            <a:noFill/>
                          </a:ln>
                          <a:solidFill>
                            <a:srgbClr val="002060"/>
                          </a:solidFill>
                          <a:effectLst/>
                          <a:uLnTx/>
                          <a:uFillTx/>
                          <a:latin typeface="+mn-lt"/>
                          <a:ea typeface="+mn-ea"/>
                          <a:cs typeface="+mn-cs"/>
                        </a:rPr>
                        <a:t>bu</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I drank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tu</a:t>
                      </a:r>
                      <a:r>
                        <a:rPr kumimoji="0" lang="en-GB" sz="1100" b="1" i="0" u="none" strike="noStrike" kern="1200" cap="none" spc="0" normalizeH="0" baseline="0" noProof="0" dirty="0">
                          <a:ln>
                            <a:noFill/>
                          </a:ln>
                          <a:solidFill>
                            <a:srgbClr val="002060"/>
                          </a:solidFill>
                          <a:effectLst/>
                          <a:uLnTx/>
                          <a:uFillTx/>
                          <a:latin typeface="+mn-lt"/>
                          <a:ea typeface="+mn-ea"/>
                          <a:cs typeface="+mn-cs"/>
                        </a:rPr>
                        <a:t> as </a:t>
                      </a:r>
                      <a:r>
                        <a:rPr kumimoji="0" lang="en-GB" sz="1100" b="1" i="0" u="none" strike="noStrike" kern="1200" cap="none" spc="0" normalizeH="0" baseline="0" noProof="0" dirty="0" err="1">
                          <a:ln>
                            <a:noFill/>
                          </a:ln>
                          <a:solidFill>
                            <a:srgbClr val="002060"/>
                          </a:solidFill>
                          <a:effectLst/>
                          <a:uLnTx/>
                          <a:uFillTx/>
                          <a:latin typeface="+mn-lt"/>
                          <a:ea typeface="+mn-ea"/>
                          <a:cs typeface="+mn-cs"/>
                        </a:rPr>
                        <a:t>bu</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 drank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a:t>
                      </a:r>
                      <a:r>
                        <a:rPr kumimoji="0" lang="en-GB" sz="1100" b="1" i="0" u="none" strike="noStrike" kern="1200" cap="none" spc="0" normalizeH="0" baseline="0" noProof="0" dirty="0">
                          <a:ln>
                            <a:noFill/>
                          </a:ln>
                          <a:solidFill>
                            <a:srgbClr val="002060"/>
                          </a:solidFill>
                          <a:effectLst/>
                          <a:uLnTx/>
                          <a:uFillTx/>
                          <a:latin typeface="+mn-lt"/>
                          <a:ea typeface="+mn-ea"/>
                          <a:cs typeface="+mn-cs"/>
                        </a:rPr>
                        <a:t> a </a:t>
                      </a:r>
                      <a:r>
                        <a:rPr kumimoji="0" lang="en-GB" sz="1100" b="1" i="0" u="none" strike="noStrike" kern="1200" cap="none" spc="0" normalizeH="0" baseline="0" noProof="0" dirty="0" err="1">
                          <a:ln>
                            <a:noFill/>
                          </a:ln>
                          <a:solidFill>
                            <a:srgbClr val="002060"/>
                          </a:solidFill>
                          <a:effectLst/>
                          <a:uLnTx/>
                          <a:uFillTx/>
                          <a:latin typeface="+mn-lt"/>
                          <a:ea typeface="+mn-ea"/>
                          <a:cs typeface="+mn-cs"/>
                        </a:rPr>
                        <a:t>bu</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he drank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elle</a:t>
                      </a:r>
                      <a:r>
                        <a:rPr kumimoji="0" lang="en-GB" sz="1100" b="1" i="0" u="none" strike="noStrike" kern="1200" cap="none" spc="0" normalizeH="0" baseline="0" noProof="0" dirty="0">
                          <a:ln>
                            <a:noFill/>
                          </a:ln>
                          <a:solidFill>
                            <a:srgbClr val="002060"/>
                          </a:solidFill>
                          <a:effectLst/>
                          <a:uLnTx/>
                          <a:uFillTx/>
                          <a:latin typeface="+mn-lt"/>
                          <a:ea typeface="+mn-ea"/>
                          <a:cs typeface="+mn-cs"/>
                        </a:rPr>
                        <a:t> a </a:t>
                      </a:r>
                      <a:r>
                        <a:rPr kumimoji="0" lang="en-GB" sz="1100" b="1" i="0" u="none" strike="noStrike" kern="1200" cap="none" spc="0" normalizeH="0" baseline="0" noProof="0" dirty="0" err="1">
                          <a:ln>
                            <a:noFill/>
                          </a:ln>
                          <a:solidFill>
                            <a:srgbClr val="002060"/>
                          </a:solidFill>
                          <a:effectLst/>
                          <a:uLnTx/>
                          <a:uFillTx/>
                          <a:latin typeface="+mn-lt"/>
                          <a:ea typeface="+mn-ea"/>
                          <a:cs typeface="+mn-cs"/>
                        </a:rPr>
                        <a:t>bu</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she drank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on a </a:t>
                      </a:r>
                      <a:r>
                        <a:rPr kumimoji="0" lang="en-GB" sz="1100" b="1" i="0" u="none" strike="noStrike" kern="1200" cap="none" spc="0" normalizeH="0" baseline="0" noProof="0" dirty="0" err="1">
                          <a:ln>
                            <a:noFill/>
                          </a:ln>
                          <a:solidFill>
                            <a:srgbClr val="002060"/>
                          </a:solidFill>
                          <a:effectLst/>
                          <a:uLnTx/>
                          <a:uFillTx/>
                          <a:latin typeface="+mn-lt"/>
                          <a:ea typeface="+mn-ea"/>
                          <a:cs typeface="+mn-cs"/>
                        </a:rPr>
                        <a:t>bu</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 drank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nous avons </a:t>
                      </a:r>
                      <a:r>
                        <a:rPr kumimoji="0" lang="en-GB" sz="1100" b="1" i="0" u="none" strike="noStrike" kern="1200" cap="none" spc="0" normalizeH="0" baseline="0" noProof="0" dirty="0" err="1">
                          <a:ln>
                            <a:noFill/>
                          </a:ln>
                          <a:solidFill>
                            <a:srgbClr val="002060"/>
                          </a:solidFill>
                          <a:effectLst/>
                          <a:uLnTx/>
                          <a:uFillTx/>
                          <a:latin typeface="+mn-lt"/>
                          <a:ea typeface="+mn-ea"/>
                          <a:cs typeface="+mn-cs"/>
                        </a:rPr>
                        <a:t>bu</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we drank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vous</a:t>
                      </a:r>
                      <a:r>
                        <a:rPr kumimoji="0" lang="en-GB" sz="1100" b="1" i="0" u="none" strike="noStrike" kern="1200" cap="none" spc="0" normalizeH="0" baseline="0" noProof="0" dirty="0">
                          <a:ln>
                            <a:noFill/>
                          </a:ln>
                          <a:solidFill>
                            <a:srgbClr val="002060"/>
                          </a:solidFill>
                          <a:effectLst/>
                          <a:uLnTx/>
                          <a:uFillTx/>
                          <a:latin typeface="+mn-lt"/>
                          <a:ea typeface="+mn-ea"/>
                          <a:cs typeface="+mn-cs"/>
                        </a:rPr>
                        <a:t> avez </a:t>
                      </a:r>
                      <a:r>
                        <a:rPr kumimoji="0" lang="en-GB" sz="1100" b="1" i="0" u="none" strike="noStrike" kern="1200" cap="none" spc="0" normalizeH="0" baseline="0" noProof="0" dirty="0" err="1">
                          <a:ln>
                            <a:noFill/>
                          </a:ln>
                          <a:solidFill>
                            <a:srgbClr val="002060"/>
                          </a:solidFill>
                          <a:effectLst/>
                          <a:uLnTx/>
                          <a:uFillTx/>
                          <a:latin typeface="+mn-lt"/>
                          <a:ea typeface="+mn-ea"/>
                          <a:cs typeface="+mn-cs"/>
                        </a:rPr>
                        <a:t>bu</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you drank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ils</a:t>
                      </a:r>
                      <a:r>
                        <a:rPr kumimoji="0" lang="en-GB" sz="1100" b="1" i="0" u="none" strike="noStrike" kern="1200" cap="none" spc="0" normalizeH="0" baseline="0" noProof="0" dirty="0">
                          <a:ln>
                            <a:noFill/>
                          </a:ln>
                          <a:solidFill>
                            <a:srgbClr val="002060"/>
                          </a:solidFill>
                          <a:effectLst/>
                          <a:uLnTx/>
                          <a:uFillTx/>
                          <a:latin typeface="+mn-lt"/>
                          <a:ea typeface="+mn-ea"/>
                          <a:cs typeface="+mn-cs"/>
                        </a:rPr>
                        <a:t> ont </a:t>
                      </a:r>
                      <a:r>
                        <a:rPr kumimoji="0" lang="en-GB" sz="1100" b="1" i="0" u="none" strike="noStrike" kern="1200" cap="none" spc="0" normalizeH="0" baseline="0" noProof="0" dirty="0" err="1">
                          <a:ln>
                            <a:noFill/>
                          </a:ln>
                          <a:solidFill>
                            <a:srgbClr val="002060"/>
                          </a:solidFill>
                          <a:effectLst/>
                          <a:uLnTx/>
                          <a:uFillTx/>
                          <a:latin typeface="+mn-lt"/>
                          <a:ea typeface="+mn-ea"/>
                          <a:cs typeface="+mn-cs"/>
                        </a:rPr>
                        <a:t>bu</a:t>
                      </a:r>
                      <a:endParaRPr kumimoji="0" lang="en-GB" sz="11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they drank</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rowSpan="2">
                  <a:txBody>
                    <a:bodyPr/>
                    <a:lstStyle/>
                    <a:p>
                      <a:r>
                        <a:rPr lang="en-GB" sz="1100" b="1" dirty="0">
                          <a:solidFill>
                            <a:srgbClr val="002060"/>
                          </a:solidFill>
                        </a:rPr>
                        <a:t>du coca</a:t>
                      </a:r>
                    </a:p>
                    <a:p>
                      <a:r>
                        <a:rPr lang="en-GB" sz="1100" b="0" i="1" dirty="0">
                          <a:solidFill>
                            <a:srgbClr val="00B0F0"/>
                          </a:solidFill>
                        </a:rPr>
                        <a:t>some coke</a:t>
                      </a:r>
                    </a:p>
                    <a:p>
                      <a:r>
                        <a:rPr lang="en-GB" sz="1100" b="1" dirty="0">
                          <a:solidFill>
                            <a:srgbClr val="002060"/>
                          </a:solidFill>
                        </a:rPr>
                        <a:t>de </a:t>
                      </a:r>
                      <a:r>
                        <a:rPr lang="en-GB" sz="1100" b="1" dirty="0" err="1">
                          <a:solidFill>
                            <a:srgbClr val="002060"/>
                          </a:solidFill>
                        </a:rPr>
                        <a:t>l’eau</a:t>
                      </a:r>
                      <a:endParaRPr lang="en-GB" sz="1100" b="1" dirty="0">
                        <a:solidFill>
                          <a:srgbClr val="002060"/>
                        </a:solidFill>
                      </a:endParaRPr>
                    </a:p>
                    <a:p>
                      <a:r>
                        <a:rPr lang="en-GB" sz="1100" b="0" i="1" dirty="0">
                          <a:solidFill>
                            <a:srgbClr val="00B0F0"/>
                          </a:solidFill>
                        </a:rPr>
                        <a:t>some water</a:t>
                      </a:r>
                    </a:p>
                    <a:p>
                      <a:r>
                        <a:rPr lang="en-GB" sz="1100" b="1" dirty="0">
                          <a:solidFill>
                            <a:srgbClr val="002060"/>
                          </a:solidFill>
                        </a:rPr>
                        <a:t>du </a:t>
                      </a:r>
                      <a:r>
                        <a:rPr lang="en-GB" sz="1100" b="1" dirty="0" err="1">
                          <a:solidFill>
                            <a:srgbClr val="002060"/>
                          </a:solidFill>
                        </a:rPr>
                        <a:t>lait</a:t>
                      </a:r>
                      <a:endParaRPr lang="en-GB" sz="1100" b="1" dirty="0">
                        <a:solidFill>
                          <a:srgbClr val="002060"/>
                        </a:solidFill>
                      </a:endParaRPr>
                    </a:p>
                    <a:p>
                      <a:r>
                        <a:rPr lang="en-GB" sz="1100" b="0" i="1" dirty="0">
                          <a:solidFill>
                            <a:srgbClr val="00B0F0"/>
                          </a:solidFill>
                        </a:rPr>
                        <a:t>some milk</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c’était</a:t>
                      </a:r>
                      <a:r>
                        <a:rPr kumimoji="0" lang="fr-FR" sz="11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fr-FR" sz="11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it</a:t>
                      </a:r>
                      <a:r>
                        <a:rPr kumimoji="0" lang="fr-FR" sz="11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fr-FR" sz="11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was</a:t>
                      </a:r>
                      <a:endParaRPr kumimoji="0" lang="fr-FR" sz="11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très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err="1">
                          <a:solidFill>
                            <a:srgbClr val="00B0F0"/>
                          </a:solidFill>
                          <a:effectLst/>
                          <a:latin typeface="+mn-lt"/>
                          <a:ea typeface="+mn-ea"/>
                          <a:cs typeface="+mn-cs"/>
                        </a:rPr>
                        <a:t>very</a:t>
                      </a:r>
                      <a:r>
                        <a:rPr lang="fr-FR" sz="1100" b="0" i="1" kern="1200" dirty="0">
                          <a:solidFill>
                            <a:srgbClr val="00B0F0"/>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assez</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err="1">
                          <a:solidFill>
                            <a:srgbClr val="00B0F0"/>
                          </a:solidFill>
                          <a:effectLst/>
                          <a:latin typeface="+mn-lt"/>
                          <a:ea typeface="+mn-ea"/>
                          <a:cs typeface="+mn-cs"/>
                        </a:rPr>
                        <a:t>quite</a:t>
                      </a: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un peu</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a:solidFill>
                            <a:srgbClr val="00B0F0"/>
                          </a:solidFill>
                          <a:effectLst/>
                          <a:latin typeface="+mn-lt"/>
                          <a:ea typeface="+mn-ea"/>
                          <a:cs typeface="+mn-cs"/>
                        </a:rPr>
                        <a:t>a bit</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trop</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err="1">
                          <a:solidFill>
                            <a:srgbClr val="00B0F0"/>
                          </a:solidFill>
                          <a:effectLst/>
                          <a:latin typeface="+mn-lt"/>
                          <a:ea typeface="+mn-ea"/>
                          <a:cs typeface="+mn-cs"/>
                        </a:rPr>
                        <a:t>too</a:t>
                      </a: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1" kern="1200" dirty="0">
                          <a:solidFill>
                            <a:srgbClr val="002060"/>
                          </a:solidFill>
                          <a:effectLst/>
                          <a:latin typeface="+mn-lt"/>
                          <a:ea typeface="+mn-ea"/>
                          <a:cs typeface="+mn-cs"/>
                        </a:rPr>
                        <a:t>vraiment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100" b="0" i="1" kern="1200" dirty="0" err="1">
                          <a:solidFill>
                            <a:srgbClr val="00B0F0"/>
                          </a:solidFill>
                          <a:effectLst/>
                          <a:latin typeface="+mn-lt"/>
                          <a:ea typeface="+mn-ea"/>
                          <a:cs typeface="+mn-cs"/>
                        </a:rPr>
                        <a:t>really</a:t>
                      </a: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1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sain.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healthy.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mn-lt"/>
                          <a:ea typeface="+mn-ea"/>
                          <a:cs typeface="+mn-cs"/>
                        </a:rPr>
                        <a:t>bon.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good.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srgbClr val="002060"/>
                          </a:solidFill>
                          <a:effectLst/>
                          <a:uLnTx/>
                          <a:uFillTx/>
                          <a:latin typeface="+mn-lt"/>
                          <a:ea typeface="+mn-ea"/>
                          <a:cs typeface="+mn-cs"/>
                        </a:rPr>
                        <a:t>dégoutant</a:t>
                      </a:r>
                      <a:r>
                        <a:rPr kumimoji="0" lang="en-GB" sz="1100" b="1"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B0F0"/>
                          </a:solidFill>
                          <a:effectLst/>
                          <a:uLnTx/>
                          <a:uFillTx/>
                          <a:latin typeface="+mn-lt"/>
                          <a:ea typeface="+mn-ea"/>
                          <a:cs typeface="+mn-cs"/>
                        </a:rPr>
                        <a:t>disgusting</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r h="2817747">
                <a:tc vMerge="1">
                  <a:txBody>
                    <a:bodyPr/>
                    <a:lstStyle/>
                    <a:p>
                      <a:endParaRPr lang="en-GB"/>
                    </a:p>
                  </a:txBody>
                  <a:tcPr/>
                </a:tc>
                <a:tc vMerge="1">
                  <a:txBody>
                    <a:bodyPr/>
                    <a:lstStyle/>
                    <a:p>
                      <a:endParaRPr lang="en-GB"/>
                    </a:p>
                  </a:txBody>
                  <a:tcPr/>
                </a:tc>
                <a:tc vMerge="1">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gridSpan="2">
                  <a:txBody>
                    <a:bodyPr/>
                    <a:lstStyle/>
                    <a:p>
                      <a:pPr algn="ctr"/>
                      <a:r>
                        <a:rPr lang="en-GB" sz="1100" b="1" i="0" kern="1200" baseline="0" dirty="0">
                          <a:solidFill>
                            <a:srgbClr val="002060"/>
                          </a:solidFill>
                          <a:effectLst/>
                          <a:latin typeface="+mn-lt"/>
                          <a:ea typeface="+mn-ea"/>
                          <a:cs typeface="+mn-cs"/>
                        </a:rPr>
                        <a:t>des frites </a:t>
                      </a:r>
                    </a:p>
                    <a:p>
                      <a:pPr algn="ctr"/>
                      <a:r>
                        <a:rPr lang="en-GB" sz="1100" b="0" i="1" kern="1200" baseline="0" dirty="0">
                          <a:solidFill>
                            <a:srgbClr val="00B0F0"/>
                          </a:solidFill>
                          <a:effectLst/>
                          <a:latin typeface="+mn-lt"/>
                          <a:ea typeface="+mn-ea"/>
                          <a:cs typeface="+mn-cs"/>
                        </a:rPr>
                        <a:t>(some) chips </a:t>
                      </a:r>
                    </a:p>
                    <a:p>
                      <a:pPr algn="ctr"/>
                      <a:r>
                        <a:rPr lang="en-GB" sz="1100" b="1" i="0" kern="1200" baseline="0" dirty="0">
                          <a:solidFill>
                            <a:srgbClr val="002060"/>
                          </a:solidFill>
                          <a:effectLst/>
                          <a:latin typeface="+mn-lt"/>
                          <a:ea typeface="+mn-ea"/>
                          <a:cs typeface="+mn-cs"/>
                        </a:rPr>
                        <a:t>des chips</a:t>
                      </a:r>
                    </a:p>
                    <a:p>
                      <a:pPr algn="ctr"/>
                      <a:r>
                        <a:rPr lang="en-GB" sz="1100" b="0" i="1" kern="1200" baseline="0" dirty="0">
                          <a:solidFill>
                            <a:srgbClr val="00B0F0"/>
                          </a:solidFill>
                          <a:effectLst/>
                          <a:latin typeface="+mn-lt"/>
                          <a:ea typeface="+mn-ea"/>
                          <a:cs typeface="+mn-cs"/>
                        </a:rPr>
                        <a:t>(some ) crisps</a:t>
                      </a:r>
                    </a:p>
                    <a:p>
                      <a:pPr algn="ctr"/>
                      <a:r>
                        <a:rPr lang="en-GB" sz="1100" b="1" i="0" kern="1200" baseline="0" dirty="0">
                          <a:solidFill>
                            <a:srgbClr val="002060"/>
                          </a:solidFill>
                          <a:effectLst/>
                          <a:latin typeface="+mn-lt"/>
                          <a:ea typeface="+mn-ea"/>
                          <a:cs typeface="+mn-cs"/>
                        </a:rPr>
                        <a:t>des hamburgers </a:t>
                      </a:r>
                    </a:p>
                    <a:p>
                      <a:pPr algn="ctr"/>
                      <a:r>
                        <a:rPr lang="en-GB" sz="1100" b="0" i="1" kern="1200" baseline="0" dirty="0">
                          <a:solidFill>
                            <a:srgbClr val="00B0F0"/>
                          </a:solidFill>
                          <a:effectLst/>
                          <a:latin typeface="+mn-lt"/>
                          <a:ea typeface="+mn-ea"/>
                          <a:cs typeface="+mn-cs"/>
                        </a:rPr>
                        <a:t>(some) hamburgers</a:t>
                      </a:r>
                    </a:p>
                    <a:p>
                      <a:pPr algn="ctr"/>
                      <a:r>
                        <a:rPr lang="en-GB" sz="1100" b="1" i="0" kern="1200" baseline="0" dirty="0">
                          <a:solidFill>
                            <a:srgbClr val="002060"/>
                          </a:solidFill>
                          <a:effectLst/>
                          <a:latin typeface="+mn-lt"/>
                          <a:ea typeface="+mn-ea"/>
                          <a:cs typeface="+mn-cs"/>
                        </a:rPr>
                        <a:t>des </a:t>
                      </a:r>
                      <a:r>
                        <a:rPr lang="en-GB" sz="1100" b="1" i="0" kern="1200" baseline="0" dirty="0" err="1">
                          <a:solidFill>
                            <a:srgbClr val="002060"/>
                          </a:solidFill>
                          <a:effectLst/>
                          <a:latin typeface="+mn-lt"/>
                          <a:ea typeface="+mn-ea"/>
                          <a:cs typeface="+mn-cs"/>
                        </a:rPr>
                        <a:t>légumes</a:t>
                      </a:r>
                      <a:r>
                        <a:rPr lang="en-GB" sz="1100" b="1" i="0" kern="1200" baseline="0" dirty="0">
                          <a:solidFill>
                            <a:srgbClr val="002060"/>
                          </a:solidFill>
                          <a:effectLst/>
                          <a:latin typeface="+mn-lt"/>
                          <a:ea typeface="+mn-ea"/>
                          <a:cs typeface="+mn-cs"/>
                        </a:rPr>
                        <a:t> </a:t>
                      </a:r>
                    </a:p>
                    <a:p>
                      <a:pPr algn="ctr"/>
                      <a:r>
                        <a:rPr lang="en-GB" sz="1100" b="0" i="1" kern="1200" baseline="0" dirty="0">
                          <a:solidFill>
                            <a:srgbClr val="00B0F0"/>
                          </a:solidFill>
                          <a:effectLst/>
                          <a:latin typeface="+mn-lt"/>
                          <a:ea typeface="+mn-ea"/>
                          <a:cs typeface="+mn-cs"/>
                        </a:rPr>
                        <a:t>(some) vegetables</a:t>
                      </a:r>
                    </a:p>
                    <a:p>
                      <a:pPr algn="ctr"/>
                      <a:r>
                        <a:rPr lang="en-GB" sz="1100" b="1" i="0" kern="1200" baseline="0" dirty="0">
                          <a:solidFill>
                            <a:srgbClr val="002060"/>
                          </a:solidFill>
                          <a:effectLst/>
                          <a:latin typeface="+mn-lt"/>
                          <a:ea typeface="+mn-ea"/>
                          <a:cs typeface="+mn-cs"/>
                        </a:rPr>
                        <a:t>des fruits</a:t>
                      </a:r>
                    </a:p>
                    <a:p>
                      <a:pPr algn="ctr"/>
                      <a:r>
                        <a:rPr lang="en-GB" sz="1100" b="0" i="1" kern="1200" baseline="0" dirty="0">
                          <a:solidFill>
                            <a:srgbClr val="00B0F0"/>
                          </a:solidFill>
                          <a:effectLst/>
                          <a:latin typeface="+mn-lt"/>
                          <a:ea typeface="+mn-ea"/>
                          <a:cs typeface="+mn-cs"/>
                        </a:rPr>
                        <a:t>(some) fruits</a:t>
                      </a:r>
                    </a:p>
                    <a:p>
                      <a:pPr algn="ctr"/>
                      <a:endParaRPr lang="en-GB" sz="1100" b="0" i="1" kern="1200" baseline="0" dirty="0">
                        <a:solidFill>
                          <a:srgbClr val="00B0F0"/>
                        </a:solidFill>
                        <a:effectLst/>
                        <a:latin typeface="+mn-lt"/>
                        <a:ea typeface="+mn-ea"/>
                        <a:cs typeface="+mn-cs"/>
                      </a:endParaRPr>
                    </a:p>
                    <a:p>
                      <a:pPr algn="ctr"/>
                      <a:endParaRPr lang="en-GB" sz="1100" b="0" i="1" kern="1200" baseline="0" dirty="0">
                        <a:solidFill>
                          <a:srgbClr val="00B0F0"/>
                        </a:solidFill>
                        <a:effectLst/>
                        <a:latin typeface="+mn-lt"/>
                        <a:ea typeface="+mn-ea"/>
                        <a:cs typeface="+mn-cs"/>
                      </a:endParaRPr>
                    </a:p>
                    <a:p>
                      <a:pPr algn="ctr"/>
                      <a:endParaRPr lang="en-GB" sz="1100" b="0" i="1" kern="1200" baseline="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GB"/>
                    </a:p>
                  </a:txBody>
                  <a:tcPr/>
                </a:tc>
                <a:tc vMerge="1">
                  <a:txBody>
                    <a:bodyPr/>
                    <a:lstStyle/>
                    <a:p>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26666200"/>
                  </a:ext>
                </a:extLst>
              </a:tr>
            </a:tbl>
          </a:graphicData>
        </a:graphic>
      </p:graphicFrame>
      <p:pic>
        <p:nvPicPr>
          <p:cNvPr id="2052" name="Picture 4" descr="user uploaded image"/>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 y="584342"/>
            <a:ext cx="1475364" cy="11065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8376285" y="4719764"/>
            <a:ext cx="3190875" cy="2122996"/>
          </a:xfrm>
          <a:prstGeom prst="rect">
            <a:avLst/>
          </a:prstGeom>
        </p:spPr>
      </p:pic>
    </p:spTree>
    <p:extLst>
      <p:ext uri="{BB962C8B-B14F-4D97-AF65-F5344CB8AC3E}">
        <p14:creationId xmlns:p14="http://schemas.microsoft.com/office/powerpoint/2010/main" val="3346143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0"/>
          <a:ext cx="12157023" cy="7421882"/>
        </p:xfrm>
        <a:graphic>
          <a:graphicData uri="http://schemas.openxmlformats.org/drawingml/2006/table">
            <a:tbl>
              <a:tblPr firstRow="1" bandRow="1">
                <a:tableStyleId>{5940675A-B579-460E-94D1-54222C63F5DA}</a:tableStyleId>
              </a:tblPr>
              <a:tblGrid>
                <a:gridCol w="1214203">
                  <a:extLst>
                    <a:ext uri="{9D8B030D-6E8A-4147-A177-3AD203B41FA5}">
                      <a16:colId xmlns:a16="http://schemas.microsoft.com/office/drawing/2014/main" val="346465721"/>
                    </a:ext>
                  </a:extLst>
                </a:gridCol>
                <a:gridCol w="2038663">
                  <a:extLst>
                    <a:ext uri="{9D8B030D-6E8A-4147-A177-3AD203B41FA5}">
                      <a16:colId xmlns:a16="http://schemas.microsoft.com/office/drawing/2014/main" val="657139347"/>
                    </a:ext>
                  </a:extLst>
                </a:gridCol>
                <a:gridCol w="1528996">
                  <a:extLst>
                    <a:ext uri="{9D8B030D-6E8A-4147-A177-3AD203B41FA5}">
                      <a16:colId xmlns:a16="http://schemas.microsoft.com/office/drawing/2014/main" val="3124302083"/>
                    </a:ext>
                  </a:extLst>
                </a:gridCol>
                <a:gridCol w="963618">
                  <a:extLst>
                    <a:ext uri="{9D8B030D-6E8A-4147-A177-3AD203B41FA5}">
                      <a16:colId xmlns:a16="http://schemas.microsoft.com/office/drawing/2014/main" val="1999040190"/>
                    </a:ext>
                  </a:extLst>
                </a:gridCol>
                <a:gridCol w="2423160">
                  <a:extLst>
                    <a:ext uri="{9D8B030D-6E8A-4147-A177-3AD203B41FA5}">
                      <a16:colId xmlns:a16="http://schemas.microsoft.com/office/drawing/2014/main" val="4017586076"/>
                    </a:ext>
                  </a:extLst>
                </a:gridCol>
                <a:gridCol w="3988383">
                  <a:extLst>
                    <a:ext uri="{9D8B030D-6E8A-4147-A177-3AD203B41FA5}">
                      <a16:colId xmlns:a16="http://schemas.microsoft.com/office/drawing/2014/main" val="1238494340"/>
                    </a:ext>
                  </a:extLst>
                </a:gridCol>
              </a:tblGrid>
              <a:tr h="607716">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5.</a:t>
                      </a:r>
                      <a:r>
                        <a:rPr lang="fr-FR" sz="1800" b="1" i="0" baseline="0" dirty="0">
                          <a:solidFill>
                            <a:schemeClr val="bg1"/>
                          </a:solidFill>
                          <a:latin typeface="+mn-lt"/>
                        </a:rPr>
                        <a:t> Que mangeras-tu pour manger sain? </a:t>
                      </a:r>
                      <a:r>
                        <a:rPr lang="fr-FR" sz="1800" b="0" i="1" baseline="0" dirty="0" err="1">
                          <a:solidFill>
                            <a:schemeClr val="bg1"/>
                          </a:solidFill>
                          <a:latin typeface="+mn-lt"/>
                        </a:rPr>
                        <a:t>What</a:t>
                      </a:r>
                      <a:r>
                        <a:rPr lang="fr-FR" sz="1800" b="0" i="1" baseline="0" dirty="0">
                          <a:solidFill>
                            <a:schemeClr val="bg1"/>
                          </a:solidFill>
                          <a:latin typeface="+mn-lt"/>
                        </a:rPr>
                        <a:t> </a:t>
                      </a:r>
                      <a:r>
                        <a:rPr lang="fr-FR" sz="1800" b="0" i="1" baseline="0" dirty="0" err="1">
                          <a:solidFill>
                            <a:schemeClr val="bg1"/>
                          </a:solidFill>
                          <a:latin typeface="+mn-lt"/>
                        </a:rPr>
                        <a:t>will</a:t>
                      </a:r>
                      <a:r>
                        <a:rPr lang="fr-FR" sz="1800" b="0" i="1" baseline="0" dirty="0">
                          <a:solidFill>
                            <a:schemeClr val="bg1"/>
                          </a:solidFill>
                          <a:latin typeface="+mn-lt"/>
                        </a:rPr>
                        <a:t> </a:t>
                      </a:r>
                      <a:r>
                        <a:rPr lang="fr-FR" sz="1800" b="0" i="1" baseline="0" dirty="0" err="1">
                          <a:solidFill>
                            <a:schemeClr val="bg1"/>
                          </a:solidFill>
                          <a:latin typeface="+mn-lt"/>
                        </a:rPr>
                        <a:t>you</a:t>
                      </a:r>
                      <a:r>
                        <a:rPr lang="fr-FR" sz="1800" b="0" i="1" baseline="0" dirty="0">
                          <a:solidFill>
                            <a:schemeClr val="bg1"/>
                          </a:solidFill>
                          <a:latin typeface="+mn-lt"/>
                        </a:rPr>
                        <a:t> </a:t>
                      </a:r>
                      <a:r>
                        <a:rPr lang="fr-FR" sz="1800" b="0" i="1" baseline="0" dirty="0" err="1">
                          <a:solidFill>
                            <a:schemeClr val="bg1"/>
                          </a:solidFill>
                          <a:latin typeface="+mn-lt"/>
                        </a:rPr>
                        <a:t>eat</a:t>
                      </a:r>
                      <a:r>
                        <a:rPr lang="fr-FR" sz="1800" b="0" i="1" baseline="0" dirty="0">
                          <a:solidFill>
                            <a:schemeClr val="bg1"/>
                          </a:solidFill>
                          <a:latin typeface="+mn-lt"/>
                        </a:rPr>
                        <a:t> to </a:t>
                      </a:r>
                      <a:r>
                        <a:rPr lang="fr-FR" sz="1800" b="0" i="1" baseline="0" dirty="0" err="1">
                          <a:solidFill>
                            <a:schemeClr val="bg1"/>
                          </a:solidFill>
                          <a:latin typeface="+mn-lt"/>
                        </a:rPr>
                        <a:t>eat</a:t>
                      </a:r>
                      <a:r>
                        <a:rPr lang="fr-FR" sz="1800" b="0" i="1" baseline="0" dirty="0">
                          <a:solidFill>
                            <a:schemeClr val="bg1"/>
                          </a:solidFill>
                          <a:latin typeface="+mn-lt"/>
                        </a:rPr>
                        <a:t> </a:t>
                      </a:r>
                      <a:r>
                        <a:rPr lang="fr-FR" sz="1800" b="0" i="1" baseline="0" dirty="0" err="1">
                          <a:solidFill>
                            <a:schemeClr val="bg1"/>
                          </a:solidFill>
                          <a:latin typeface="+mn-lt"/>
                        </a:rPr>
                        <a:t>healthy</a:t>
                      </a:r>
                      <a:r>
                        <a:rPr lang="fr-FR" sz="1800" b="0" i="1" baseline="0" dirty="0">
                          <a:solidFill>
                            <a:schemeClr val="bg1"/>
                          </a:solidFill>
                          <a:latin typeface="+mn-lt"/>
                        </a:rPr>
                        <a:t>? </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506430">
                <a:tc>
                  <a:txBody>
                    <a:bodyPr/>
                    <a:lstStyle/>
                    <a:p>
                      <a:pPr algn="ctr"/>
                      <a:r>
                        <a:rPr lang="fr-FR" sz="14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solidFill>
                          <a:effectLst/>
                          <a:uLnTx/>
                          <a:uFillTx/>
                          <a:latin typeface="+mn-lt"/>
                          <a:ea typeface="+mn-ea"/>
                          <a:cs typeface="+mn-cs"/>
                        </a:rPr>
                        <a:t>2</a:t>
                      </a:r>
                      <a:endParaRPr kumimoji="0" lang="fr-FR" sz="1400" b="0" i="0" u="none" strike="noStrike" kern="1200" cap="none" spc="0" normalizeH="0" baseline="0" noProof="0" dirty="0">
                        <a:ln>
                          <a:noFill/>
                        </a:ln>
                        <a:solidFill>
                          <a:prstClr val="black"/>
                        </a:solidFill>
                        <a:effectLst/>
                        <a:uLnTx/>
                        <a:uFillTx/>
                        <a:latin typeface="+mn-lt"/>
                        <a:ea typeface="+mn-ea"/>
                        <a:cs typeface="+mn-cs"/>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b="0" i="1" dirty="0">
                          <a:solidFill>
                            <a:schemeClr val="bg1"/>
                          </a:solidFill>
                        </a:rPr>
                        <a:t>3</a:t>
                      </a:r>
                      <a:endParaRPr lang="fr-FR" sz="1400" i="1" dirty="0">
                        <a:solidFill>
                          <a:schemeClr val="bg1"/>
                        </a:solidFill>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4</a:t>
                      </a: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5</a:t>
                      </a: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b="0" i="1" dirty="0">
                          <a:solidFill>
                            <a:schemeClr val="bg1"/>
                          </a:solidFill>
                        </a:rPr>
                        <a:t>6</a:t>
                      </a:r>
                      <a:endParaRPr lang="fr-FR" sz="1400" i="1" dirty="0">
                        <a:solidFill>
                          <a:schemeClr val="bg1"/>
                        </a:solidFill>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2278936">
                <a:tc rowSpan="4">
                  <a:txBody>
                    <a:bodyPr/>
                    <a:lstStyle/>
                    <a:p>
                      <a:endParaRPr lang="fr-FR" sz="1200" b="1" noProof="0" dirty="0">
                        <a:solidFill>
                          <a:srgbClr val="002060"/>
                        </a:solidFill>
                      </a:endParaRPr>
                    </a:p>
                    <a:p>
                      <a:endParaRPr lang="fr-FR" sz="1200" b="1" noProof="0" dirty="0">
                        <a:solidFill>
                          <a:srgbClr val="002060"/>
                        </a:solidFill>
                      </a:endParaRPr>
                    </a:p>
                    <a:p>
                      <a:endParaRPr lang="fr-FR" sz="1200" b="1" noProof="0" dirty="0">
                        <a:solidFill>
                          <a:srgbClr val="002060"/>
                        </a:solidFill>
                      </a:endParaRPr>
                    </a:p>
                    <a:p>
                      <a:endParaRPr lang="fr-FR" sz="1200" b="1" noProof="0" dirty="0">
                        <a:solidFill>
                          <a:srgbClr val="002060"/>
                        </a:solidFill>
                      </a:endParaRPr>
                    </a:p>
                    <a:p>
                      <a:r>
                        <a:rPr lang="fr-FR" sz="1200" b="1" noProof="0" dirty="0">
                          <a:solidFill>
                            <a:srgbClr val="002060"/>
                          </a:solidFill>
                        </a:rPr>
                        <a:t>À l’avenir</a:t>
                      </a:r>
                    </a:p>
                    <a:p>
                      <a:r>
                        <a:rPr lang="fr-FR" sz="1200" b="0" i="1" noProof="0" dirty="0">
                          <a:solidFill>
                            <a:srgbClr val="00B0F0"/>
                          </a:solidFill>
                        </a:rPr>
                        <a:t>In the future</a:t>
                      </a: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a:txBody>
                    <a:bodyPr/>
                    <a:lstStyle/>
                    <a:p>
                      <a:r>
                        <a:rPr lang="fr-FR" sz="1200" b="1" kern="1200" dirty="0">
                          <a:solidFill>
                            <a:srgbClr val="002060"/>
                          </a:solidFill>
                          <a:effectLst/>
                          <a:latin typeface="+mn-lt"/>
                          <a:ea typeface="+mn-ea"/>
                          <a:cs typeface="+mn-cs"/>
                        </a:rPr>
                        <a:t>je ne mangerai plus de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not </a:t>
                      </a: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any</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more</a:t>
                      </a:r>
                    </a:p>
                    <a:p>
                      <a:endParaRPr lang="fr-FR" sz="1200" b="0" i="1" kern="1200" dirty="0">
                        <a:solidFill>
                          <a:srgbClr val="00B0F0"/>
                        </a:solidFill>
                        <a:effectLst/>
                        <a:latin typeface="+mn-lt"/>
                        <a:ea typeface="+mn-ea"/>
                        <a:cs typeface="+mn-cs"/>
                      </a:endParaRPr>
                    </a:p>
                    <a:p>
                      <a:r>
                        <a:rPr lang="fr-FR" sz="1200" b="1" kern="1200" dirty="0">
                          <a:solidFill>
                            <a:srgbClr val="002060"/>
                          </a:solidFill>
                          <a:effectLst/>
                          <a:latin typeface="+mn-lt"/>
                          <a:ea typeface="+mn-ea"/>
                          <a:cs typeface="+mn-cs"/>
                        </a:rPr>
                        <a:t>je ne mangerai jamais de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never</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any</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more</a:t>
                      </a:r>
                    </a:p>
                    <a:p>
                      <a:endParaRPr lang="fr-FR" sz="1200" b="0" i="1" kern="1200" dirty="0">
                        <a:solidFill>
                          <a:srgbClr val="00B0F0"/>
                        </a:solidFill>
                        <a:effectLst/>
                        <a:latin typeface="+mn-lt"/>
                        <a:ea typeface="+mn-ea"/>
                        <a:cs typeface="+mn-cs"/>
                      </a:endParaRPr>
                    </a:p>
                    <a:p>
                      <a:r>
                        <a:rPr lang="fr-FR" sz="1200" b="1" kern="1200" dirty="0">
                          <a:solidFill>
                            <a:srgbClr val="002060"/>
                          </a:solidFill>
                          <a:effectLst/>
                          <a:latin typeface="+mn-lt"/>
                          <a:ea typeface="+mn-ea"/>
                          <a:cs typeface="+mn-cs"/>
                        </a:rPr>
                        <a:t>je ne mangerai pas</a:t>
                      </a:r>
                      <a:r>
                        <a:rPr lang="fr-FR" sz="1200" b="1" kern="1200" baseline="0" dirty="0">
                          <a:solidFill>
                            <a:srgbClr val="002060"/>
                          </a:solidFill>
                          <a:effectLst/>
                          <a:latin typeface="+mn-lt"/>
                          <a:ea typeface="+mn-ea"/>
                          <a:cs typeface="+mn-cs"/>
                        </a:rPr>
                        <a:t> trop</a:t>
                      </a:r>
                      <a:r>
                        <a:rPr lang="fr-FR" sz="1200" b="1" kern="1200" dirty="0">
                          <a:solidFill>
                            <a:srgbClr val="002060"/>
                          </a:solidFill>
                          <a:effectLst/>
                          <a:latin typeface="+mn-lt"/>
                          <a:ea typeface="+mn-ea"/>
                          <a:cs typeface="+mn-cs"/>
                        </a:rPr>
                        <a:t> de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not </a:t>
                      </a: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too</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much</a:t>
                      </a: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a:txBody>
                    <a:bodyPr/>
                    <a:lstStyle/>
                    <a:p>
                      <a:br>
                        <a:rPr lang="en-GB" sz="1200" b="1" dirty="0">
                          <a:solidFill>
                            <a:srgbClr val="002060"/>
                          </a:solidFill>
                        </a:rPr>
                      </a:br>
                      <a:r>
                        <a:rPr lang="en-GB" sz="1200" b="1" dirty="0">
                          <a:solidFill>
                            <a:srgbClr val="002060"/>
                          </a:solidFill>
                        </a:rPr>
                        <a:t>frites</a:t>
                      </a:r>
                    </a:p>
                    <a:p>
                      <a:r>
                        <a:rPr lang="en-GB" sz="1200" b="0" i="1" dirty="0">
                          <a:solidFill>
                            <a:srgbClr val="00B0F0"/>
                          </a:solidFill>
                        </a:rPr>
                        <a:t>chips</a:t>
                      </a:r>
                    </a:p>
                    <a:p>
                      <a:br>
                        <a:rPr lang="en-GB" sz="1200" b="1" dirty="0">
                          <a:solidFill>
                            <a:srgbClr val="002060"/>
                          </a:solidFill>
                        </a:rPr>
                      </a:br>
                      <a:r>
                        <a:rPr lang="en-GB" sz="1200" b="1" dirty="0">
                          <a:solidFill>
                            <a:srgbClr val="002060"/>
                          </a:solidFill>
                        </a:rPr>
                        <a:t>hamburger</a:t>
                      </a:r>
                    </a:p>
                    <a:p>
                      <a:r>
                        <a:rPr lang="en-GB" sz="1200" b="0" i="1" dirty="0">
                          <a:solidFill>
                            <a:srgbClr val="00B0F0"/>
                          </a:solidFill>
                        </a:rPr>
                        <a:t>hamburgers</a:t>
                      </a:r>
                      <a:r>
                        <a:rPr lang="en-GB" sz="1200" b="1" dirty="0">
                          <a:solidFill>
                            <a:srgbClr val="002060"/>
                          </a:solidFill>
                        </a:rPr>
                        <a:t>	</a:t>
                      </a:r>
                    </a:p>
                    <a:p>
                      <a:r>
                        <a:rPr lang="en-GB" sz="1200" b="1" dirty="0">
                          <a:solidFill>
                            <a:srgbClr val="002060"/>
                          </a:solidFill>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and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et aussi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and </a:t>
                      </a:r>
                      <a:r>
                        <a:rPr kumimoji="0" lang="fr-FR" sz="12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also</a:t>
                      </a:r>
                      <a:endPar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Arial" panose="020B0604020202020204" pitchFamily="34" charset="0"/>
                        </a:rPr>
                        <a:t>de plus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furthermore</a:t>
                      </a:r>
                      <a:endParaRPr kumimoji="0" lang="fr-FR" sz="12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r>
                        <a:rPr lang="fr-FR" sz="1200" b="1" kern="1200" dirty="0">
                          <a:solidFill>
                            <a:srgbClr val="002060"/>
                          </a:solidFill>
                          <a:effectLst/>
                          <a:latin typeface="+mn-lt"/>
                          <a:ea typeface="+mn-ea"/>
                          <a:cs typeface="+mn-cs"/>
                        </a:rPr>
                        <a:t>je ne</a:t>
                      </a:r>
                      <a:r>
                        <a:rPr lang="fr-FR" sz="1200" b="1" kern="1200" baseline="0" dirty="0">
                          <a:solidFill>
                            <a:srgbClr val="002060"/>
                          </a:solidFill>
                          <a:effectLst/>
                          <a:latin typeface="+mn-lt"/>
                          <a:ea typeface="+mn-ea"/>
                          <a:cs typeface="+mn-cs"/>
                        </a:rPr>
                        <a:t> boi</a:t>
                      </a:r>
                      <a:r>
                        <a:rPr lang="fr-FR" sz="1200" b="1" kern="1200" dirty="0">
                          <a:solidFill>
                            <a:srgbClr val="002060"/>
                          </a:solidFill>
                          <a:effectLst/>
                          <a:latin typeface="+mn-lt"/>
                          <a:ea typeface="+mn-ea"/>
                          <a:cs typeface="+mn-cs"/>
                        </a:rPr>
                        <a:t>rai plus de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not drink any</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more</a:t>
                      </a:r>
                    </a:p>
                    <a:p>
                      <a:endParaRPr lang="fr-FR" sz="1200" b="0" i="1" kern="1200" dirty="0">
                        <a:solidFill>
                          <a:srgbClr val="00B0F0"/>
                        </a:solidFill>
                        <a:effectLst/>
                        <a:latin typeface="+mn-lt"/>
                        <a:ea typeface="+mn-ea"/>
                        <a:cs typeface="+mn-cs"/>
                      </a:endParaRPr>
                    </a:p>
                    <a:p>
                      <a:r>
                        <a:rPr lang="fr-FR" sz="1200" b="1" kern="1200" dirty="0">
                          <a:solidFill>
                            <a:srgbClr val="002060"/>
                          </a:solidFill>
                          <a:effectLst/>
                          <a:latin typeface="+mn-lt"/>
                          <a:ea typeface="+mn-ea"/>
                          <a:cs typeface="+mn-cs"/>
                        </a:rPr>
                        <a:t>je ne boirai jamais de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never</a:t>
                      </a:r>
                      <a:r>
                        <a:rPr lang="fr-FR" sz="1200" b="0" i="1" kern="1200" dirty="0">
                          <a:solidFill>
                            <a:srgbClr val="00B0F0"/>
                          </a:solidFill>
                          <a:effectLst/>
                          <a:latin typeface="+mn-lt"/>
                          <a:ea typeface="+mn-ea"/>
                          <a:cs typeface="+mn-cs"/>
                        </a:rPr>
                        <a:t> drink any</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more</a:t>
                      </a:r>
                    </a:p>
                    <a:p>
                      <a:endParaRPr lang="fr-FR" sz="1200" b="0" i="1" kern="1200" dirty="0">
                        <a:solidFill>
                          <a:srgbClr val="00B0F0"/>
                        </a:solidFill>
                        <a:effectLst/>
                        <a:latin typeface="+mn-lt"/>
                        <a:ea typeface="+mn-ea"/>
                        <a:cs typeface="+mn-cs"/>
                      </a:endParaRPr>
                    </a:p>
                    <a:p>
                      <a:r>
                        <a:rPr lang="fr-FR" sz="1200" b="1" kern="1200" dirty="0">
                          <a:solidFill>
                            <a:srgbClr val="002060"/>
                          </a:solidFill>
                          <a:effectLst/>
                          <a:latin typeface="+mn-lt"/>
                          <a:ea typeface="+mn-ea"/>
                          <a:cs typeface="+mn-cs"/>
                        </a:rPr>
                        <a:t>je ne boirai pas</a:t>
                      </a:r>
                      <a:r>
                        <a:rPr lang="fr-FR" sz="1200" b="1" kern="1200" baseline="0" dirty="0">
                          <a:solidFill>
                            <a:srgbClr val="002060"/>
                          </a:solidFill>
                          <a:effectLst/>
                          <a:latin typeface="+mn-lt"/>
                          <a:ea typeface="+mn-ea"/>
                          <a:cs typeface="+mn-cs"/>
                        </a:rPr>
                        <a:t> trop</a:t>
                      </a:r>
                      <a:r>
                        <a:rPr lang="fr-FR" sz="1200" b="1" kern="1200" dirty="0">
                          <a:solidFill>
                            <a:srgbClr val="002060"/>
                          </a:solidFill>
                          <a:effectLst/>
                          <a:latin typeface="+mn-lt"/>
                          <a:ea typeface="+mn-ea"/>
                          <a:cs typeface="+mn-cs"/>
                        </a:rPr>
                        <a:t> de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not drink </a:t>
                      </a:r>
                      <a:r>
                        <a:rPr lang="fr-FR" sz="1200" b="0" i="1" kern="1200" dirty="0" err="1">
                          <a:solidFill>
                            <a:srgbClr val="00B0F0"/>
                          </a:solidFill>
                          <a:effectLst/>
                          <a:latin typeface="+mn-lt"/>
                          <a:ea typeface="+mn-ea"/>
                          <a:cs typeface="+mn-cs"/>
                        </a:rPr>
                        <a:t>too</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much</a:t>
                      </a:r>
                      <a:endParaRPr lang="fr-FR" sz="1200" b="0" i="1" kern="1200" dirty="0">
                        <a:solidFill>
                          <a:srgbClr val="00B0F0"/>
                        </a:solidFill>
                        <a:effectLst/>
                        <a:latin typeface="+mn-lt"/>
                        <a:ea typeface="+mn-ea"/>
                        <a:cs typeface="+mn-cs"/>
                      </a:endParaRPr>
                    </a:p>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r>
                        <a:rPr lang="en-GB" sz="1200" b="1" dirty="0">
                          <a:solidFill>
                            <a:srgbClr val="002060"/>
                          </a:solidFill>
                        </a:rPr>
                        <a:t>coca.</a:t>
                      </a:r>
                    </a:p>
                    <a:p>
                      <a:r>
                        <a:rPr lang="en-GB" sz="1200" b="0" i="1" dirty="0">
                          <a:solidFill>
                            <a:srgbClr val="00B0F0"/>
                          </a:solidFill>
                        </a:rPr>
                        <a:t>coke.</a:t>
                      </a:r>
                    </a:p>
                    <a:p>
                      <a:br>
                        <a:rPr lang="en-GB" sz="1200" b="1" dirty="0">
                          <a:solidFill>
                            <a:srgbClr val="002060"/>
                          </a:solidFill>
                        </a:rPr>
                      </a:br>
                      <a:r>
                        <a:rPr lang="en-GB" sz="1200" b="1" dirty="0" err="1">
                          <a:solidFill>
                            <a:srgbClr val="002060"/>
                          </a:solidFill>
                        </a:rPr>
                        <a:t>boissons</a:t>
                      </a:r>
                      <a:r>
                        <a:rPr lang="en-GB" sz="1200" b="1" dirty="0">
                          <a:solidFill>
                            <a:srgbClr val="002060"/>
                          </a:solidFill>
                        </a:rPr>
                        <a:t> </a:t>
                      </a:r>
                      <a:r>
                        <a:rPr lang="en-GB" sz="1200" b="1" dirty="0" err="1">
                          <a:solidFill>
                            <a:srgbClr val="002060"/>
                          </a:solidFill>
                        </a:rPr>
                        <a:t>gazeuses</a:t>
                      </a:r>
                      <a:r>
                        <a:rPr lang="en-GB" sz="1200" b="1" dirty="0">
                          <a:solidFill>
                            <a:srgbClr val="002060"/>
                          </a:solidFill>
                        </a:rPr>
                        <a:t>.</a:t>
                      </a:r>
                    </a:p>
                    <a:p>
                      <a:r>
                        <a:rPr lang="en-GB" sz="1200" b="0" i="1" dirty="0">
                          <a:solidFill>
                            <a:srgbClr val="00B0F0"/>
                          </a:solidFill>
                        </a:rPr>
                        <a:t>fizzy drinks.</a:t>
                      </a:r>
                      <a:endParaRPr lang="en-GB" sz="1200" dirty="0"/>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782065556"/>
                  </a:ext>
                </a:extLst>
              </a:tr>
              <a:tr h="1087478">
                <a:tc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r>
                        <a:rPr lang="fr-FR" sz="1200" b="1" kern="1200" dirty="0">
                          <a:solidFill>
                            <a:srgbClr val="002060"/>
                          </a:solidFill>
                          <a:effectLst/>
                          <a:latin typeface="+mn-lt"/>
                          <a:ea typeface="+mn-ea"/>
                          <a:cs typeface="+mn-cs"/>
                        </a:rPr>
                        <a:t>je mangerai plus de</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eat</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more</a:t>
                      </a:r>
                    </a:p>
                    <a:p>
                      <a:endParaRPr lang="en-GB" sz="1200" b="0" i="1" dirty="0">
                        <a:solidFill>
                          <a:srgbClr val="00B0F0"/>
                        </a:solidFill>
                      </a:endParaRPr>
                    </a:p>
                    <a:p>
                      <a:r>
                        <a:rPr lang="fr-FR" sz="1200" b="1" kern="1200" dirty="0">
                          <a:solidFill>
                            <a:srgbClr val="002060"/>
                          </a:solidFill>
                          <a:effectLst/>
                          <a:latin typeface="+mn-lt"/>
                          <a:ea typeface="+mn-ea"/>
                          <a:cs typeface="+mn-cs"/>
                        </a:rPr>
                        <a:t>je mangerai beaucoup de</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eat</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a lot of </a:t>
                      </a:r>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rowSpan="2">
                  <a:txBody>
                    <a:bodyPr/>
                    <a:lstStyle/>
                    <a:p>
                      <a:r>
                        <a:rPr lang="en-GB" sz="1200" b="1" dirty="0">
                          <a:solidFill>
                            <a:srgbClr val="002060"/>
                          </a:solidFill>
                        </a:rPr>
                        <a:t>fruits</a:t>
                      </a:r>
                    </a:p>
                    <a:p>
                      <a:r>
                        <a:rPr lang="en-GB" sz="1200" b="0" i="1" dirty="0">
                          <a:solidFill>
                            <a:srgbClr val="00B0F0"/>
                          </a:solidFill>
                        </a:rPr>
                        <a:t>fruits</a:t>
                      </a:r>
                    </a:p>
                    <a:p>
                      <a:br>
                        <a:rPr lang="en-GB" sz="1200" b="1" dirty="0">
                          <a:solidFill>
                            <a:srgbClr val="002060"/>
                          </a:solidFill>
                        </a:rPr>
                      </a:br>
                      <a:r>
                        <a:rPr lang="en-GB" sz="1200" b="1" dirty="0" err="1">
                          <a:solidFill>
                            <a:srgbClr val="002060"/>
                          </a:solidFill>
                        </a:rPr>
                        <a:t>légumes</a:t>
                      </a:r>
                      <a:endParaRPr lang="en-GB" sz="1200" b="1" dirty="0">
                        <a:solidFill>
                          <a:srgbClr val="002060"/>
                        </a:solidFill>
                      </a:endParaRPr>
                    </a:p>
                    <a:p>
                      <a:r>
                        <a:rPr lang="en-GB" sz="1200" b="0" i="1" dirty="0">
                          <a:solidFill>
                            <a:srgbClr val="00B0F0"/>
                          </a:solidFill>
                        </a:rPr>
                        <a:t>vegetables</a:t>
                      </a:r>
                      <a:endParaRPr lang="en-GB"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sz="11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endParaRPr lang="en-GB" sz="11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472553939"/>
                  </a:ext>
                </a:extLst>
              </a:tr>
              <a:tr h="120886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r>
                        <a:rPr lang="fr-FR" sz="1200" b="1" kern="1200" dirty="0">
                          <a:solidFill>
                            <a:srgbClr val="002060"/>
                          </a:solidFill>
                          <a:effectLst/>
                          <a:latin typeface="+mn-lt"/>
                          <a:ea typeface="+mn-ea"/>
                          <a:cs typeface="+mn-cs"/>
                        </a:rPr>
                        <a:t>je boirai plus d’</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drink</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more</a:t>
                      </a:r>
                    </a:p>
                    <a:p>
                      <a:endParaRPr lang="en-GB" sz="1200" b="0" i="1" dirty="0">
                        <a:solidFill>
                          <a:srgbClr val="00B0F0"/>
                        </a:solidFill>
                      </a:endParaRPr>
                    </a:p>
                    <a:p>
                      <a:r>
                        <a:rPr lang="fr-FR" sz="1200" b="1" kern="1200" dirty="0">
                          <a:solidFill>
                            <a:srgbClr val="002060"/>
                          </a:solidFill>
                          <a:effectLst/>
                          <a:latin typeface="+mn-lt"/>
                          <a:ea typeface="+mn-ea"/>
                          <a:cs typeface="+mn-cs"/>
                        </a:rPr>
                        <a:t>je boirai beaucoup d’</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drink</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a lot of </a:t>
                      </a:r>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r>
                        <a:rPr lang="en-GB" sz="1200" b="1" dirty="0">
                          <a:solidFill>
                            <a:srgbClr val="002060"/>
                          </a:solidFill>
                        </a:rPr>
                        <a:t>eau.</a:t>
                      </a:r>
                    </a:p>
                    <a:p>
                      <a:r>
                        <a:rPr lang="en-GB" sz="1200" b="0" i="1" dirty="0">
                          <a:solidFill>
                            <a:srgbClr val="00B0F0"/>
                          </a:solidFill>
                        </a:rPr>
                        <a:t>water.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49092084"/>
                  </a:ext>
                </a:extLst>
              </a:tr>
              <a:tr h="1732460">
                <a:tc vMerge="1">
                  <a:txBody>
                    <a:bodyPr/>
                    <a:lstStyle/>
                    <a:p>
                      <a:endParaRPr lang="en-GB"/>
                    </a:p>
                  </a:txBody>
                  <a:tcPr/>
                </a:tc>
                <a:tc>
                  <a:txBody>
                    <a:bodyPr/>
                    <a:lstStyle/>
                    <a:p>
                      <a:r>
                        <a:rPr lang="fr-FR" sz="1200" b="1" kern="1200" dirty="0">
                          <a:solidFill>
                            <a:srgbClr val="002060"/>
                          </a:solidFill>
                          <a:effectLst/>
                          <a:latin typeface="+mn-lt"/>
                          <a:ea typeface="+mn-ea"/>
                          <a:cs typeface="+mn-cs"/>
                        </a:rPr>
                        <a:t>je mangerai sain</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eat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healthy</a:t>
                      </a:r>
                      <a:endParaRPr lang="fr-FR" sz="1200" b="0" i="1" kern="1200" dirty="0">
                        <a:solidFill>
                          <a:srgbClr val="00B0F0"/>
                        </a:solidFill>
                        <a:effectLst/>
                        <a:latin typeface="+mn-lt"/>
                        <a:ea typeface="+mn-ea"/>
                        <a:cs typeface="+mn-cs"/>
                      </a:endParaRPr>
                    </a:p>
                    <a:p>
                      <a:endParaRPr lang="en-GB" sz="1200" b="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012811243"/>
                  </a:ext>
                </a:extLst>
              </a:tr>
            </a:tbl>
          </a:graphicData>
        </a:graphic>
      </p:graphicFrame>
      <p:pic>
        <p:nvPicPr>
          <p:cNvPr id="3" name="Picture 2"/>
          <p:cNvPicPr>
            <a:picLocks noChangeAspect="1"/>
          </p:cNvPicPr>
          <p:nvPr/>
        </p:nvPicPr>
        <p:blipFill>
          <a:blip r:embed="rId3"/>
          <a:stretch>
            <a:fillRect/>
          </a:stretch>
        </p:blipFill>
        <p:spPr>
          <a:xfrm>
            <a:off x="8979217" y="3262313"/>
            <a:ext cx="3151823" cy="2227656"/>
          </a:xfrm>
          <a:prstGeom prst="rect">
            <a:avLst/>
          </a:prstGeom>
        </p:spPr>
      </p:pic>
    </p:spTree>
    <p:extLst>
      <p:ext uri="{BB962C8B-B14F-4D97-AF65-F5344CB8AC3E}">
        <p14:creationId xmlns:p14="http://schemas.microsoft.com/office/powerpoint/2010/main" val="1344597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0"/>
          <a:ext cx="12252960" cy="7421882"/>
        </p:xfrm>
        <a:graphic>
          <a:graphicData uri="http://schemas.openxmlformats.org/drawingml/2006/table">
            <a:tbl>
              <a:tblPr firstRow="1" bandRow="1">
                <a:tableStyleId>{5940675A-B579-460E-94D1-54222C63F5DA}</a:tableStyleId>
              </a:tblPr>
              <a:tblGrid>
                <a:gridCol w="1612828">
                  <a:extLst>
                    <a:ext uri="{9D8B030D-6E8A-4147-A177-3AD203B41FA5}">
                      <a16:colId xmlns:a16="http://schemas.microsoft.com/office/drawing/2014/main" val="346465721"/>
                    </a:ext>
                  </a:extLst>
                </a:gridCol>
                <a:gridCol w="1351703">
                  <a:extLst>
                    <a:ext uri="{9D8B030D-6E8A-4147-A177-3AD203B41FA5}">
                      <a16:colId xmlns:a16="http://schemas.microsoft.com/office/drawing/2014/main" val="657139347"/>
                    </a:ext>
                  </a:extLst>
                </a:gridCol>
                <a:gridCol w="9288429">
                  <a:extLst>
                    <a:ext uri="{9D8B030D-6E8A-4147-A177-3AD203B41FA5}">
                      <a16:colId xmlns:a16="http://schemas.microsoft.com/office/drawing/2014/main" val="3124302083"/>
                    </a:ext>
                  </a:extLst>
                </a:gridCol>
              </a:tblGrid>
              <a:tr h="607716">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6.</a:t>
                      </a:r>
                      <a:r>
                        <a:rPr lang="fr-FR" sz="1800" b="1" i="0" baseline="0" dirty="0">
                          <a:solidFill>
                            <a:schemeClr val="bg1"/>
                          </a:solidFill>
                          <a:latin typeface="+mn-lt"/>
                        </a:rPr>
                        <a:t> Que feras-tu à l’avenir? </a:t>
                      </a:r>
                      <a:r>
                        <a:rPr lang="fr-FR" sz="1800" b="0" i="1" baseline="0" dirty="0" err="1">
                          <a:solidFill>
                            <a:schemeClr val="bg1"/>
                          </a:solidFill>
                          <a:latin typeface="+mn-lt"/>
                        </a:rPr>
                        <a:t>What</a:t>
                      </a:r>
                      <a:r>
                        <a:rPr lang="fr-FR" sz="1800" b="0" i="1" baseline="0" dirty="0">
                          <a:solidFill>
                            <a:schemeClr val="bg1"/>
                          </a:solidFill>
                          <a:latin typeface="+mn-lt"/>
                        </a:rPr>
                        <a:t> </a:t>
                      </a:r>
                      <a:r>
                        <a:rPr lang="fr-FR" sz="1800" b="0" i="1" baseline="0" dirty="0" err="1">
                          <a:solidFill>
                            <a:schemeClr val="bg1"/>
                          </a:solidFill>
                          <a:latin typeface="+mn-lt"/>
                        </a:rPr>
                        <a:t>will</a:t>
                      </a:r>
                      <a:r>
                        <a:rPr lang="fr-FR" sz="1800" b="0" i="1" baseline="0" dirty="0">
                          <a:solidFill>
                            <a:schemeClr val="bg1"/>
                          </a:solidFill>
                          <a:latin typeface="+mn-lt"/>
                        </a:rPr>
                        <a:t> </a:t>
                      </a:r>
                      <a:r>
                        <a:rPr lang="fr-FR" sz="1800" b="0" i="1" baseline="0" dirty="0" err="1">
                          <a:solidFill>
                            <a:schemeClr val="bg1"/>
                          </a:solidFill>
                          <a:latin typeface="+mn-lt"/>
                        </a:rPr>
                        <a:t>you</a:t>
                      </a:r>
                      <a:r>
                        <a:rPr lang="fr-FR" sz="1800" b="0" i="1" baseline="0" dirty="0">
                          <a:solidFill>
                            <a:schemeClr val="bg1"/>
                          </a:solidFill>
                          <a:latin typeface="+mn-lt"/>
                        </a:rPr>
                        <a:t> in the future? </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506430">
                <a:tc>
                  <a:txBody>
                    <a:bodyPr/>
                    <a:lstStyle/>
                    <a:p>
                      <a:pPr algn="ctr"/>
                      <a:r>
                        <a:rPr lang="fr-FR" sz="14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solidFill>
                          <a:effectLst/>
                          <a:uLnTx/>
                          <a:uFillTx/>
                          <a:latin typeface="+mn-lt"/>
                          <a:ea typeface="+mn-ea"/>
                          <a:cs typeface="+mn-cs"/>
                        </a:rPr>
                        <a:t>2</a:t>
                      </a:r>
                      <a:endParaRPr kumimoji="0" lang="fr-FR" sz="1400" b="0" i="0" u="none" strike="noStrike" kern="1200" cap="none" spc="0" normalizeH="0" baseline="0" noProof="0" dirty="0">
                        <a:ln>
                          <a:noFill/>
                        </a:ln>
                        <a:solidFill>
                          <a:prstClr val="black"/>
                        </a:solidFill>
                        <a:effectLst/>
                        <a:uLnTx/>
                        <a:uFillTx/>
                        <a:latin typeface="+mn-lt"/>
                        <a:ea typeface="+mn-ea"/>
                        <a:cs typeface="+mn-cs"/>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b="0" i="1" dirty="0">
                          <a:solidFill>
                            <a:schemeClr val="bg1"/>
                          </a:solidFill>
                        </a:rPr>
                        <a:t>3</a:t>
                      </a:r>
                      <a:endParaRPr lang="fr-FR" sz="1400" i="1" dirty="0">
                        <a:solidFill>
                          <a:schemeClr val="bg1"/>
                        </a:solidFill>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6307736">
                <a:tc>
                  <a:txBody>
                    <a:bodyPr/>
                    <a:lstStyle/>
                    <a:p>
                      <a:r>
                        <a:rPr lang="fr-FR" sz="1200" b="1" noProof="0" dirty="0">
                          <a:solidFill>
                            <a:srgbClr val="002060"/>
                          </a:solidFill>
                        </a:rPr>
                        <a:t>Pour être</a:t>
                      </a:r>
                      <a:r>
                        <a:rPr lang="fr-FR" sz="1200" b="1" baseline="0" noProof="0" dirty="0">
                          <a:solidFill>
                            <a:srgbClr val="002060"/>
                          </a:solidFill>
                        </a:rPr>
                        <a:t> en forme</a:t>
                      </a:r>
                    </a:p>
                    <a:p>
                      <a:r>
                        <a:rPr lang="fr-FR" sz="1200" b="1" baseline="0" noProof="0" dirty="0">
                          <a:solidFill>
                            <a:srgbClr val="00B0F0"/>
                          </a:solidFill>
                        </a:rPr>
                        <a:t>To </a:t>
                      </a:r>
                      <a:r>
                        <a:rPr lang="fr-FR" sz="1200" b="1" baseline="0" noProof="0" dirty="0" err="1">
                          <a:solidFill>
                            <a:srgbClr val="00B0F0"/>
                          </a:solidFill>
                        </a:rPr>
                        <a:t>be</a:t>
                      </a:r>
                      <a:r>
                        <a:rPr lang="fr-FR" sz="1200" b="1" baseline="0" noProof="0" dirty="0">
                          <a:solidFill>
                            <a:srgbClr val="00B0F0"/>
                          </a:solidFill>
                        </a:rPr>
                        <a:t> fit </a:t>
                      </a:r>
                      <a:endParaRPr lang="fr-FR" sz="1200" b="1" noProof="0"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r>
                        <a:rPr lang="fr-FR" sz="1200" b="1" noProof="0" dirty="0">
                          <a:solidFill>
                            <a:srgbClr val="002060"/>
                          </a:solidFill>
                        </a:rPr>
                        <a:t>à l’avenir</a:t>
                      </a:r>
                    </a:p>
                    <a:p>
                      <a:r>
                        <a:rPr lang="fr-FR" sz="1200" b="0" i="1" noProof="0" dirty="0">
                          <a:solidFill>
                            <a:srgbClr val="00B0F0"/>
                          </a:solidFill>
                        </a:rPr>
                        <a:t>In the future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a:txBody>
                    <a:bodyPr/>
                    <a:lstStyle/>
                    <a:p>
                      <a:r>
                        <a:rPr lang="fr-FR" sz="1200" b="1" kern="1200" dirty="0">
                          <a:solidFill>
                            <a:srgbClr val="002060"/>
                          </a:solidFill>
                          <a:effectLst/>
                          <a:latin typeface="+mn-lt"/>
                          <a:ea typeface="+mn-ea"/>
                          <a:cs typeface="+mn-cs"/>
                        </a:rPr>
                        <a:t>je ferai du sport.</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do sport.</a:t>
                      </a:r>
                    </a:p>
                    <a:p>
                      <a:r>
                        <a:rPr lang="fr-FR" sz="1200" b="1" kern="1200" dirty="0">
                          <a:solidFill>
                            <a:srgbClr val="002060"/>
                          </a:solidFill>
                          <a:effectLst/>
                          <a:latin typeface="+mn-lt"/>
                          <a:ea typeface="+mn-ea"/>
                          <a:cs typeface="+mn-cs"/>
                        </a:rPr>
                        <a:t>je ferai trente minutes d’exercice par jour.</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do 30 minutes </a:t>
                      </a:r>
                      <a:r>
                        <a:rPr lang="fr-FR" sz="1200" b="0" i="1" kern="1200" dirty="0" err="1">
                          <a:solidFill>
                            <a:srgbClr val="00B0F0"/>
                          </a:solidFill>
                          <a:effectLst/>
                          <a:latin typeface="+mn-lt"/>
                          <a:ea typeface="+mn-ea"/>
                          <a:cs typeface="+mn-cs"/>
                        </a:rPr>
                        <a:t>exercise</a:t>
                      </a:r>
                      <a:r>
                        <a:rPr lang="fr-FR" sz="1200" b="0" i="1" kern="1200" dirty="0">
                          <a:solidFill>
                            <a:srgbClr val="00B0F0"/>
                          </a:solidFill>
                          <a:effectLst/>
                          <a:latin typeface="+mn-lt"/>
                          <a:ea typeface="+mn-ea"/>
                          <a:cs typeface="+mn-cs"/>
                        </a:rPr>
                        <a:t> per </a:t>
                      </a:r>
                      <a:r>
                        <a:rPr lang="fr-FR" sz="1200" b="0" i="1" kern="1200" dirty="0" err="1">
                          <a:solidFill>
                            <a:srgbClr val="00B0F0"/>
                          </a:solidFill>
                          <a:effectLst/>
                          <a:latin typeface="+mn-lt"/>
                          <a:ea typeface="+mn-ea"/>
                          <a:cs typeface="+mn-cs"/>
                        </a:rPr>
                        <a:t>day</a:t>
                      </a:r>
                      <a:r>
                        <a:rPr lang="fr-FR" sz="1200" b="0" i="1" kern="1200" dirty="0">
                          <a:solidFill>
                            <a:srgbClr val="00B0F0"/>
                          </a:solidFill>
                          <a:effectLst/>
                          <a:latin typeface="+mn-lt"/>
                          <a:ea typeface="+mn-ea"/>
                          <a:cs typeface="+mn-cs"/>
                        </a:rPr>
                        <a:t>.</a:t>
                      </a:r>
                      <a:r>
                        <a:rPr lang="fr-FR" sz="1200" b="1" kern="1200" dirty="0">
                          <a:solidFill>
                            <a:srgbClr val="002060"/>
                          </a:solidFill>
                          <a:effectLst/>
                          <a:latin typeface="+mn-lt"/>
                          <a:ea typeface="+mn-ea"/>
                          <a:cs typeface="+mn-cs"/>
                        </a:rPr>
                        <a:t>	</a:t>
                      </a:r>
                    </a:p>
                    <a:p>
                      <a:r>
                        <a:rPr lang="fr-FR" sz="1200" b="1" kern="1200" dirty="0">
                          <a:solidFill>
                            <a:srgbClr val="002060"/>
                          </a:solidFill>
                          <a:effectLst/>
                          <a:latin typeface="+mn-lt"/>
                          <a:ea typeface="+mn-ea"/>
                          <a:cs typeface="+mn-cs"/>
                        </a:rPr>
                        <a:t>j’irai au collège à vélo et pas en voiture.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go to </a:t>
                      </a:r>
                      <a:r>
                        <a:rPr lang="fr-FR" sz="1200" b="0" i="1" kern="1200" dirty="0" err="1">
                          <a:solidFill>
                            <a:srgbClr val="00B0F0"/>
                          </a:solidFill>
                          <a:effectLst/>
                          <a:latin typeface="+mn-lt"/>
                          <a:ea typeface="+mn-ea"/>
                          <a:cs typeface="+mn-cs"/>
                        </a:rPr>
                        <a:t>school</a:t>
                      </a:r>
                      <a:r>
                        <a:rPr lang="fr-FR" sz="1200" b="0" i="1" kern="1200" dirty="0">
                          <a:solidFill>
                            <a:srgbClr val="00B0F0"/>
                          </a:solidFill>
                          <a:effectLst/>
                          <a:latin typeface="+mn-lt"/>
                          <a:ea typeface="+mn-ea"/>
                          <a:cs typeface="+mn-cs"/>
                        </a:rPr>
                        <a:t> by bike and not by car.</a:t>
                      </a:r>
                    </a:p>
                    <a:p>
                      <a:r>
                        <a:rPr lang="fr-FR" sz="1200" b="1" kern="1200" dirty="0">
                          <a:solidFill>
                            <a:srgbClr val="002060"/>
                          </a:solidFill>
                          <a:effectLst/>
                          <a:latin typeface="+mn-lt"/>
                          <a:ea typeface="+mn-ea"/>
                          <a:cs typeface="+mn-cs"/>
                        </a:rPr>
                        <a:t>je jouerai au foot.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play</a:t>
                      </a:r>
                      <a:r>
                        <a:rPr lang="fr-FR" sz="1200" b="0" i="1" kern="1200" dirty="0">
                          <a:solidFill>
                            <a:srgbClr val="00B0F0"/>
                          </a:solidFill>
                          <a:effectLst/>
                          <a:latin typeface="+mn-lt"/>
                          <a:ea typeface="+mn-ea"/>
                          <a:cs typeface="+mn-cs"/>
                        </a:rPr>
                        <a:t> football.</a:t>
                      </a:r>
                      <a:r>
                        <a:rPr lang="fr-FR" sz="1200" b="1" kern="1200" dirty="0">
                          <a:solidFill>
                            <a:srgbClr val="002060"/>
                          </a:solidFill>
                          <a:effectLst/>
                          <a:latin typeface="+mn-lt"/>
                          <a:ea typeface="+mn-ea"/>
                          <a:cs typeface="+mn-cs"/>
                        </a:rPr>
                        <a:t>	</a:t>
                      </a:r>
                    </a:p>
                    <a:p>
                      <a:r>
                        <a:rPr lang="fr-FR" sz="1200" b="1" kern="1200" dirty="0">
                          <a:solidFill>
                            <a:srgbClr val="002060"/>
                          </a:solidFill>
                          <a:effectLst/>
                          <a:latin typeface="+mn-lt"/>
                          <a:ea typeface="+mn-ea"/>
                          <a:cs typeface="+mn-cs"/>
                        </a:rPr>
                        <a:t>je mangerai équilibré.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a </a:t>
                      </a:r>
                      <a:r>
                        <a:rPr lang="fr-FR" sz="1200" b="0" i="1" kern="1200" dirty="0" err="1">
                          <a:solidFill>
                            <a:srgbClr val="00B0F0"/>
                          </a:solidFill>
                          <a:effectLst/>
                          <a:latin typeface="+mn-lt"/>
                          <a:ea typeface="+mn-ea"/>
                          <a:cs typeface="+mn-cs"/>
                        </a:rPr>
                        <a:t>balanced</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diet</a:t>
                      </a:r>
                      <a:r>
                        <a:rPr lang="fr-FR" sz="1200" b="0" i="1" kern="1200" dirty="0">
                          <a:solidFill>
                            <a:srgbClr val="00B0F0"/>
                          </a:solidFill>
                          <a:effectLst/>
                          <a:latin typeface="+mn-lt"/>
                          <a:ea typeface="+mn-ea"/>
                          <a:cs typeface="+mn-cs"/>
                        </a:rPr>
                        <a:t>.</a:t>
                      </a:r>
                    </a:p>
                    <a:p>
                      <a:r>
                        <a:rPr lang="fr-FR" sz="1200" b="1" kern="1200" dirty="0">
                          <a:solidFill>
                            <a:srgbClr val="002060"/>
                          </a:solidFill>
                          <a:effectLst/>
                          <a:latin typeface="+mn-lt"/>
                          <a:ea typeface="+mn-ea"/>
                          <a:cs typeface="+mn-cs"/>
                        </a:rPr>
                        <a:t>je marcherai jusqu’au collège.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walk</a:t>
                      </a:r>
                      <a:r>
                        <a:rPr lang="fr-FR" sz="1200" b="0" i="1" kern="1200" dirty="0">
                          <a:solidFill>
                            <a:srgbClr val="00B0F0"/>
                          </a:solidFill>
                          <a:effectLst/>
                          <a:latin typeface="+mn-lt"/>
                          <a:ea typeface="+mn-ea"/>
                          <a:cs typeface="+mn-cs"/>
                        </a:rPr>
                        <a:t> to </a:t>
                      </a:r>
                      <a:r>
                        <a:rPr lang="fr-FR" sz="1200" b="0" i="1" kern="1200" dirty="0" err="1">
                          <a:solidFill>
                            <a:srgbClr val="00B0F0"/>
                          </a:solidFill>
                          <a:effectLst/>
                          <a:latin typeface="+mn-lt"/>
                          <a:ea typeface="+mn-ea"/>
                          <a:cs typeface="+mn-cs"/>
                        </a:rPr>
                        <a:t>school</a:t>
                      </a:r>
                      <a:r>
                        <a:rPr lang="fr-FR" sz="1200" b="0" i="1" kern="1200" dirty="0">
                          <a:solidFill>
                            <a:srgbClr val="00B0F0"/>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ne boirai jamais de boissons gazeuses.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never</a:t>
                      </a:r>
                      <a:r>
                        <a:rPr lang="fr-FR" sz="1200" b="0" i="1" kern="1200" dirty="0">
                          <a:solidFill>
                            <a:srgbClr val="00B0F0"/>
                          </a:solidFill>
                          <a:effectLst/>
                          <a:latin typeface="+mn-lt"/>
                          <a:ea typeface="+mn-ea"/>
                          <a:cs typeface="+mn-cs"/>
                        </a:rPr>
                        <a:t> drink </a:t>
                      </a:r>
                      <a:r>
                        <a:rPr lang="fr-FR" sz="1200" b="0" i="1" kern="1200" dirty="0" err="1">
                          <a:solidFill>
                            <a:srgbClr val="00B0F0"/>
                          </a:solidFill>
                          <a:effectLst/>
                          <a:latin typeface="+mn-lt"/>
                          <a:ea typeface="+mn-ea"/>
                          <a:cs typeface="+mn-cs"/>
                        </a:rPr>
                        <a:t>fizzy</a:t>
                      </a:r>
                      <a:r>
                        <a:rPr lang="fr-FR" sz="1200" b="0" i="1" kern="1200" dirty="0">
                          <a:solidFill>
                            <a:srgbClr val="00B0F0"/>
                          </a:solidFill>
                          <a:effectLst/>
                          <a:latin typeface="+mn-lt"/>
                          <a:ea typeface="+mn-ea"/>
                          <a:cs typeface="+mn-cs"/>
                        </a:rPr>
                        <a:t> drinks.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ne jouerai plus à des jeux vidéo any more.</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won’t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play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with</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my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video</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game</a:t>
                      </a:r>
                      <a:r>
                        <a:rPr lang="fr-FR" sz="1200" b="0" i="1" kern="1200" dirty="0">
                          <a:solidFill>
                            <a:srgbClr val="00B0F0"/>
                          </a:solidFill>
                          <a:effectLst/>
                          <a:latin typeface="+mn-lt"/>
                          <a:ea typeface="+mn-ea"/>
                          <a:cs typeface="+mn-cs"/>
                        </a:rPr>
                        <a:t>.</a:t>
                      </a:r>
                      <a:r>
                        <a:rPr lang="fr-FR" sz="1200" b="1" kern="1200" dirty="0">
                          <a:solidFill>
                            <a:srgbClr val="002060"/>
                          </a:solidFill>
                          <a:effectLst/>
                          <a:latin typeface="+mn-lt"/>
                          <a:ea typeface="+mn-ea"/>
                          <a:cs typeface="+mn-cs"/>
                        </a:rPr>
                        <a:t>	</a:t>
                      </a:r>
                    </a:p>
                    <a:p>
                      <a:r>
                        <a:rPr lang="fr-FR" sz="1200" b="1" kern="1200" dirty="0">
                          <a:solidFill>
                            <a:srgbClr val="002060"/>
                          </a:solidFill>
                          <a:effectLst/>
                          <a:latin typeface="+mn-lt"/>
                          <a:ea typeface="+mn-ea"/>
                          <a:cs typeface="+mn-cs"/>
                        </a:rPr>
                        <a:t>je ne mangerai plus de frites/hamburgers.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not </a:t>
                      </a: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chips/hamburgers any</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more.</a:t>
                      </a:r>
                    </a:p>
                    <a:p>
                      <a:r>
                        <a:rPr lang="fr-FR" sz="1200" b="1" kern="1200" dirty="0">
                          <a:solidFill>
                            <a:srgbClr val="002060"/>
                          </a:solidFill>
                          <a:effectLst/>
                          <a:latin typeface="+mn-lt"/>
                          <a:ea typeface="+mn-ea"/>
                          <a:cs typeface="+mn-cs"/>
                        </a:rPr>
                        <a:t>je ne prendrai pas le bus.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not </a:t>
                      </a:r>
                      <a:r>
                        <a:rPr lang="fr-FR" sz="1200" b="0" i="1" kern="1200" dirty="0" err="1">
                          <a:solidFill>
                            <a:srgbClr val="00B0F0"/>
                          </a:solidFill>
                          <a:effectLst/>
                          <a:latin typeface="+mn-lt"/>
                          <a:ea typeface="+mn-ea"/>
                          <a:cs typeface="+mn-cs"/>
                        </a:rPr>
                        <a:t>take</a:t>
                      </a:r>
                      <a:r>
                        <a:rPr lang="fr-FR" sz="1200" b="0" i="1" kern="1200" dirty="0">
                          <a:solidFill>
                            <a:srgbClr val="00B0F0"/>
                          </a:solidFill>
                          <a:effectLst/>
                          <a:latin typeface="+mn-lt"/>
                          <a:ea typeface="+mn-ea"/>
                          <a:cs typeface="+mn-cs"/>
                        </a:rPr>
                        <a:t> the bus.</a:t>
                      </a:r>
                    </a:p>
                    <a:p>
                      <a:r>
                        <a:rPr lang="fr-FR" sz="1200" b="1" kern="1200" dirty="0">
                          <a:solidFill>
                            <a:srgbClr val="002060"/>
                          </a:solidFill>
                          <a:effectLst/>
                          <a:latin typeface="+mn-lt"/>
                          <a:ea typeface="+mn-ea"/>
                          <a:cs typeface="+mn-cs"/>
                        </a:rPr>
                        <a:t>je prendrai les escaliers.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take</a:t>
                      </a:r>
                      <a:r>
                        <a:rPr lang="fr-FR" sz="1200" b="0" i="1" kern="1200" dirty="0">
                          <a:solidFill>
                            <a:srgbClr val="00B0F0"/>
                          </a:solidFill>
                          <a:effectLst/>
                          <a:latin typeface="+mn-lt"/>
                          <a:ea typeface="+mn-ea"/>
                          <a:cs typeface="+mn-cs"/>
                        </a:rPr>
                        <a:t> the </a:t>
                      </a:r>
                      <a:r>
                        <a:rPr lang="fr-FR" sz="1200" b="0" i="1" kern="1200" dirty="0" err="1">
                          <a:solidFill>
                            <a:srgbClr val="00B0F0"/>
                          </a:solidFill>
                          <a:effectLst/>
                          <a:latin typeface="+mn-lt"/>
                          <a:ea typeface="+mn-ea"/>
                          <a:cs typeface="+mn-cs"/>
                        </a:rPr>
                        <a:t>stairs</a:t>
                      </a:r>
                      <a:r>
                        <a:rPr lang="fr-FR" sz="1200" b="0" i="1" kern="1200" dirty="0">
                          <a:solidFill>
                            <a:srgbClr val="00B0F0"/>
                          </a:solidFill>
                          <a:effectLst/>
                          <a:latin typeface="+mn-lt"/>
                          <a:ea typeface="+mn-ea"/>
                          <a:cs typeface="+mn-cs"/>
                        </a:rPr>
                        <a:t>.</a:t>
                      </a:r>
                    </a:p>
                    <a:p>
                      <a:r>
                        <a:rPr lang="fr-FR" sz="1200" b="1" kern="1200" dirty="0">
                          <a:solidFill>
                            <a:srgbClr val="002060"/>
                          </a:solidFill>
                          <a:effectLst/>
                          <a:latin typeface="+mn-lt"/>
                          <a:ea typeface="+mn-ea"/>
                          <a:cs typeface="+mn-cs"/>
                        </a:rPr>
                        <a:t>je prendrai des cours d’arts martiaux.	</a:t>
                      </a:r>
                    </a:p>
                    <a:p>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will</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take</a:t>
                      </a:r>
                      <a:r>
                        <a:rPr lang="fr-FR" sz="1200" b="0" i="1" kern="1200" dirty="0">
                          <a:solidFill>
                            <a:srgbClr val="00B0F0"/>
                          </a:solidFill>
                          <a:effectLst/>
                          <a:latin typeface="+mn-lt"/>
                          <a:ea typeface="+mn-ea"/>
                          <a:cs typeface="+mn-cs"/>
                        </a:rPr>
                        <a:t> martial arts classes.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2065556"/>
                  </a:ext>
                </a:extLst>
              </a:tr>
            </a:tbl>
          </a:graphicData>
        </a:graphic>
      </p:graphicFrame>
      <p:pic>
        <p:nvPicPr>
          <p:cNvPr id="2" name="Picture 1"/>
          <p:cNvPicPr>
            <a:picLocks noChangeAspect="1"/>
          </p:cNvPicPr>
          <p:nvPr/>
        </p:nvPicPr>
        <p:blipFill>
          <a:blip r:embed="rId3"/>
          <a:stretch>
            <a:fillRect/>
          </a:stretch>
        </p:blipFill>
        <p:spPr>
          <a:xfrm>
            <a:off x="8807767" y="5707380"/>
            <a:ext cx="3171825" cy="1447800"/>
          </a:xfrm>
          <a:prstGeom prst="rect">
            <a:avLst/>
          </a:prstGeom>
        </p:spPr>
      </p:pic>
      <p:pic>
        <p:nvPicPr>
          <p:cNvPr id="3" name="Picture 2"/>
          <p:cNvPicPr>
            <a:picLocks noChangeAspect="1"/>
          </p:cNvPicPr>
          <p:nvPr/>
        </p:nvPicPr>
        <p:blipFill>
          <a:blip r:embed="rId4"/>
          <a:stretch>
            <a:fillRect/>
          </a:stretch>
        </p:blipFill>
        <p:spPr>
          <a:xfrm>
            <a:off x="7064128" y="1310641"/>
            <a:ext cx="4915464" cy="3052762"/>
          </a:xfrm>
          <a:prstGeom prst="rect">
            <a:avLst/>
          </a:prstGeom>
        </p:spPr>
      </p:pic>
    </p:spTree>
    <p:extLst>
      <p:ext uri="{BB962C8B-B14F-4D97-AF65-F5344CB8AC3E}">
        <p14:creationId xmlns:p14="http://schemas.microsoft.com/office/powerpoint/2010/main" val="2520025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E909F0-9369-47E6-8039-7D258753D8A7}"/>
              </a:ext>
            </a:extLst>
          </p:cNvPr>
          <p:cNvPicPr>
            <a:picLocks noChangeAspect="1"/>
          </p:cNvPicPr>
          <p:nvPr/>
        </p:nvPicPr>
        <p:blipFill>
          <a:blip r:embed="rId2"/>
          <a:stretch>
            <a:fillRect/>
          </a:stretch>
        </p:blipFill>
        <p:spPr>
          <a:xfrm>
            <a:off x="2763774" y="142494"/>
            <a:ext cx="6664452" cy="6573012"/>
          </a:xfrm>
          <a:prstGeom prst="rect">
            <a:avLst/>
          </a:prstGeom>
        </p:spPr>
      </p:pic>
    </p:spTree>
    <p:extLst>
      <p:ext uri="{BB962C8B-B14F-4D97-AF65-F5344CB8AC3E}">
        <p14:creationId xmlns:p14="http://schemas.microsoft.com/office/powerpoint/2010/main" val="770770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03777-5BD0-459A-BA0D-0AB03D5D2F6E}"/>
              </a:ext>
            </a:extLst>
          </p:cNvPr>
          <p:cNvSpPr>
            <a:spLocks noGrp="1"/>
          </p:cNvSpPr>
          <p:nvPr>
            <p:ph type="title"/>
          </p:nvPr>
        </p:nvSpPr>
        <p:spPr>
          <a:xfrm>
            <a:off x="566057" y="3140982"/>
            <a:ext cx="3712029" cy="1325563"/>
          </a:xfrm>
        </p:spPr>
        <p:txBody>
          <a:bodyPr>
            <a:normAutofit fontScale="90000"/>
          </a:bodyPr>
          <a:lstStyle/>
          <a:p>
            <a:pPr>
              <a:lnSpc>
                <a:spcPct val="107000"/>
              </a:lnSpc>
              <a:spcAft>
                <a:spcPts val="800"/>
              </a:spcAft>
              <a:tabLst>
                <a:tab pos="1202055" algn="l"/>
              </a:tabLs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VOCABULARY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b="1" dirty="0">
                <a:effectLst/>
                <a:latin typeface="Calibri" panose="020F0502020204030204" pitchFamily="34" charset="0"/>
                <a:ea typeface="Calibri" panose="020F0502020204030204" pitchFamily="34" charset="0"/>
                <a:cs typeface="Arial" panose="020B0604020202020204" pitchFamily="34" charset="0"/>
              </a:rPr>
              <a:t>Les parties du corps	</a:t>
            </a:r>
            <a:r>
              <a:rPr lang="fr-FR" sz="1800" b="1" i="1" dirty="0">
                <a:effectLst/>
                <a:latin typeface="Calibri" panose="020F0502020204030204" pitchFamily="34" charset="0"/>
                <a:ea typeface="Calibri" panose="020F0502020204030204" pitchFamily="34" charset="0"/>
                <a:cs typeface="Arial" panose="020B0604020202020204" pitchFamily="34" charset="0"/>
              </a:rPr>
              <a:t>Parts of the body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la bouche 	</a:t>
            </a:r>
            <a:r>
              <a:rPr lang="fr-FR" sz="1800" i="1" dirty="0" err="1">
                <a:effectLst/>
                <a:latin typeface="Calibri" panose="020F0502020204030204" pitchFamily="34" charset="0"/>
                <a:ea typeface="Calibri" panose="020F0502020204030204" pitchFamily="34" charset="0"/>
                <a:cs typeface="Arial" panose="020B0604020202020204" pitchFamily="34" charset="0"/>
              </a:rPr>
              <a:t>mouth</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bras 	</a:t>
            </a:r>
            <a:r>
              <a:rPr lang="fr-FR" sz="1800" i="1" dirty="0">
                <a:effectLst/>
                <a:latin typeface="Calibri" panose="020F0502020204030204" pitchFamily="34" charset="0"/>
                <a:ea typeface="Calibri" panose="020F0502020204030204" pitchFamily="34" charset="0"/>
                <a:cs typeface="Arial" panose="020B0604020202020204" pitchFamily="34" charset="0"/>
              </a:rPr>
              <a:t>arm</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corps	</a:t>
            </a:r>
            <a:r>
              <a:rPr lang="fr-FR" sz="1800" i="1" dirty="0">
                <a:effectLst/>
                <a:latin typeface="Calibri" panose="020F0502020204030204" pitchFamily="34" charset="0"/>
                <a:ea typeface="Calibri" panose="020F0502020204030204" pitchFamily="34" charset="0"/>
                <a:cs typeface="Arial" panose="020B0604020202020204" pitchFamily="34" charset="0"/>
              </a:rPr>
              <a:t>body</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dos 	</a:t>
            </a:r>
            <a:r>
              <a:rPr lang="fr-FR" sz="1800" i="1" dirty="0">
                <a:effectLst/>
                <a:latin typeface="Calibri" panose="020F0502020204030204" pitchFamily="34" charset="0"/>
                <a:ea typeface="Calibri" panose="020F0502020204030204" pitchFamily="34" charset="0"/>
                <a:cs typeface="Arial" panose="020B0604020202020204" pitchFamily="34" charset="0"/>
              </a:rPr>
              <a:t>back</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l’épaule (f)	</a:t>
            </a:r>
            <a:r>
              <a:rPr lang="fr-FR" sz="1800" i="1" dirty="0" err="1">
                <a:effectLst/>
                <a:latin typeface="Calibri" panose="020F0502020204030204" pitchFamily="34" charset="0"/>
                <a:ea typeface="Calibri" panose="020F0502020204030204" pitchFamily="34" charset="0"/>
                <a:cs typeface="Arial" panose="020B0604020202020204" pitchFamily="34" charset="0"/>
              </a:rPr>
              <a:t>shoulder</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les fesses (</a:t>
            </a:r>
            <a:r>
              <a:rPr lang="fr-FR" sz="1800" dirty="0" err="1">
                <a:effectLst/>
                <a:latin typeface="Calibri" panose="020F0502020204030204" pitchFamily="34" charset="0"/>
                <a:ea typeface="Calibri" panose="020F0502020204030204" pitchFamily="34" charset="0"/>
                <a:cs typeface="Arial" panose="020B0604020202020204" pitchFamily="34" charset="0"/>
              </a:rPr>
              <a:t>fpl</a:t>
            </a:r>
            <a:r>
              <a:rPr lang="fr-FR" sz="1800"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buttocks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front 	</a:t>
            </a:r>
            <a:r>
              <a:rPr lang="fr-FR" sz="1800" i="1" dirty="0" err="1">
                <a:effectLst/>
                <a:latin typeface="Calibri" panose="020F0502020204030204" pitchFamily="34" charset="0"/>
                <a:ea typeface="Calibri" panose="020F0502020204030204" pitchFamily="34" charset="0"/>
                <a:cs typeface="Arial" panose="020B0604020202020204" pitchFamily="34" charset="0"/>
              </a:rPr>
              <a:t>forehead</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genou 	</a:t>
            </a:r>
            <a:r>
              <a:rPr lang="fr-FR" sz="1800" i="1" dirty="0" err="1">
                <a:effectLst/>
                <a:latin typeface="Calibri" panose="020F0502020204030204" pitchFamily="34" charset="0"/>
                <a:ea typeface="Calibri" panose="020F0502020204030204" pitchFamily="34" charset="0"/>
                <a:cs typeface="Arial" panose="020B0604020202020204" pitchFamily="34" charset="0"/>
              </a:rPr>
              <a:t>knee</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la jambe 	</a:t>
            </a:r>
            <a:r>
              <a:rPr lang="fr-FR" sz="1800" i="1" dirty="0">
                <a:effectLst/>
                <a:latin typeface="Calibri" panose="020F0502020204030204" pitchFamily="34" charset="0"/>
                <a:ea typeface="Calibri" panose="020F0502020204030204" pitchFamily="34" charset="0"/>
                <a:cs typeface="Arial" panose="020B0604020202020204" pitchFamily="34" charset="0"/>
              </a:rPr>
              <a:t>leg</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la main 	</a:t>
            </a:r>
            <a:r>
              <a:rPr lang="fr-FR" sz="1800" i="1" dirty="0">
                <a:effectLst/>
                <a:latin typeface="Calibri" panose="020F0502020204030204" pitchFamily="34" charset="0"/>
                <a:ea typeface="Calibri" panose="020F0502020204030204" pitchFamily="34" charset="0"/>
                <a:cs typeface="Arial" panose="020B0604020202020204" pitchFamily="34" charset="0"/>
              </a:rPr>
              <a:t>hand</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nez 	</a:t>
            </a:r>
            <a:r>
              <a:rPr lang="fr-FR" sz="1800" i="1" dirty="0" err="1">
                <a:effectLst/>
                <a:latin typeface="Calibri" panose="020F0502020204030204" pitchFamily="34" charset="0"/>
                <a:ea typeface="Calibri" panose="020F0502020204030204" pitchFamily="34" charset="0"/>
                <a:cs typeface="Arial" panose="020B0604020202020204" pitchFamily="34" charset="0"/>
              </a:rPr>
              <a:t>nose</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les oreilles (</a:t>
            </a:r>
            <a:r>
              <a:rPr lang="fr-FR" sz="1800" dirty="0" err="1">
                <a:effectLst/>
                <a:latin typeface="Calibri" panose="020F0502020204030204" pitchFamily="34" charset="0"/>
                <a:ea typeface="Calibri" panose="020F0502020204030204" pitchFamily="34" charset="0"/>
                <a:cs typeface="Arial" panose="020B0604020202020204" pitchFamily="34" charset="0"/>
              </a:rPr>
              <a:t>fpl</a:t>
            </a:r>
            <a:r>
              <a:rPr lang="fr-FR" sz="1800"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ears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pied	</a:t>
            </a:r>
            <a:r>
              <a:rPr lang="fr-FR" sz="1800" i="1" dirty="0">
                <a:effectLst/>
                <a:latin typeface="Calibri" panose="020F0502020204030204" pitchFamily="34" charset="0"/>
                <a:ea typeface="Calibri" panose="020F0502020204030204" pitchFamily="34" charset="0"/>
                <a:cs typeface="Arial" panose="020B0604020202020204" pitchFamily="34" charset="0"/>
              </a:rPr>
              <a:t>foot</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la tête 	</a:t>
            </a:r>
            <a:r>
              <a:rPr lang="fr-FR" sz="1800" i="1" dirty="0" err="1">
                <a:effectLst/>
                <a:latin typeface="Calibri" panose="020F0502020204030204" pitchFamily="34" charset="0"/>
                <a:ea typeface="Calibri" panose="020F0502020204030204" pitchFamily="34" charset="0"/>
                <a:cs typeface="Arial" panose="020B0604020202020204" pitchFamily="34" charset="0"/>
              </a:rPr>
              <a:t>head</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visage 	</a:t>
            </a:r>
            <a:r>
              <a:rPr lang="fr-FR" sz="1800" i="1" dirty="0">
                <a:effectLst/>
                <a:latin typeface="Calibri" panose="020F0502020204030204" pitchFamily="34" charset="0"/>
                <a:ea typeface="Calibri" panose="020F0502020204030204" pitchFamily="34" charset="0"/>
                <a:cs typeface="Arial" panose="020B0604020202020204" pitchFamily="34" charset="0"/>
              </a:rPr>
              <a:t>face</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les yeux (</a:t>
            </a:r>
            <a:r>
              <a:rPr lang="fr-FR" sz="1800" dirty="0" err="1">
                <a:effectLst/>
                <a:latin typeface="Calibri" panose="020F0502020204030204" pitchFamily="34" charset="0"/>
                <a:ea typeface="Calibri" panose="020F0502020204030204" pitchFamily="34" charset="0"/>
                <a:cs typeface="Arial" panose="020B0604020202020204" pitchFamily="34" charset="0"/>
              </a:rPr>
              <a:t>mpl</a:t>
            </a:r>
            <a:r>
              <a:rPr lang="fr-FR" sz="1800"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eyes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A32D48D3-0DA1-42F9-8E03-C3F60D64EAF8}"/>
              </a:ext>
            </a:extLst>
          </p:cNvPr>
          <p:cNvSpPr txBox="1"/>
          <p:nvPr/>
        </p:nvSpPr>
        <p:spPr>
          <a:xfrm>
            <a:off x="5529943" y="731851"/>
            <a:ext cx="6096000" cy="5394297"/>
          </a:xfrm>
          <a:prstGeom prst="rect">
            <a:avLst/>
          </a:prstGeom>
          <a:noFill/>
        </p:spPr>
        <p:txBody>
          <a:bodyPr wrap="square">
            <a:spAutoFit/>
          </a:bodyPr>
          <a:lstStyle/>
          <a:p>
            <a:pPr>
              <a:lnSpc>
                <a:spcPct val="107000"/>
              </a:lnSpc>
              <a:spcAft>
                <a:spcPts val="800"/>
              </a:spcAft>
              <a:tabLst>
                <a:tab pos="3086100" algn="l"/>
              </a:tabLst>
            </a:pPr>
            <a:r>
              <a:rPr lang="en-US" sz="1600" b="1" dirty="0">
                <a:effectLst/>
                <a:latin typeface="Calibri" panose="020F0502020204030204" pitchFamily="34" charset="0"/>
                <a:ea typeface="Calibri" panose="020F0502020204030204" pitchFamily="34" charset="0"/>
                <a:cs typeface="Arial" panose="020B0604020202020204" pitchFamily="34" charset="0"/>
              </a:rPr>
              <a:t>On </a:t>
            </a:r>
            <a:r>
              <a:rPr lang="en-US" sz="1600" b="1" dirty="0" err="1">
                <a:effectLst/>
                <a:latin typeface="Calibri" panose="020F0502020204030204" pitchFamily="34" charset="0"/>
                <a:ea typeface="Calibri" panose="020F0502020204030204" pitchFamily="34" charset="0"/>
                <a:cs typeface="Arial" panose="020B0604020202020204" pitchFamily="34" charset="0"/>
              </a:rPr>
              <a:t>joue</a:t>
            </a:r>
            <a:r>
              <a:rPr lang="en-US" sz="1600" b="1" dirty="0">
                <a:effectLst/>
                <a:latin typeface="Calibri" panose="020F0502020204030204" pitchFamily="34" charset="0"/>
                <a:ea typeface="Calibri" panose="020F0502020204030204" pitchFamily="34" charset="0"/>
                <a:cs typeface="Arial" panose="020B0604020202020204" pitchFamily="34" charset="0"/>
              </a:rPr>
              <a:t> au paintball	</a:t>
            </a:r>
            <a:r>
              <a:rPr lang="en-US" sz="1600" b="1" i="1" dirty="0">
                <a:effectLst/>
                <a:latin typeface="Calibri" panose="020F0502020204030204" pitchFamily="34" charset="0"/>
                <a:ea typeface="Calibri" panose="020F0502020204030204" pitchFamily="34" charset="0"/>
                <a:cs typeface="Arial" panose="020B0604020202020204" pitchFamily="34" charset="0"/>
              </a:rPr>
              <a:t>We go paintballing</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fr-FR" sz="1600" dirty="0">
                <a:effectLst/>
                <a:latin typeface="Calibri" panose="020F0502020204030204" pitchFamily="34" charset="0"/>
                <a:ea typeface="Calibri" panose="020F0502020204030204" pitchFamily="34" charset="0"/>
                <a:cs typeface="Arial" panose="020B0604020202020204" pitchFamily="34" charset="0"/>
              </a:rPr>
              <a:t>Qu’est-ce qui s’est passé? 	</a:t>
            </a:r>
            <a:r>
              <a:rPr lang="en-US" sz="1600" i="1" dirty="0">
                <a:effectLst/>
                <a:latin typeface="Calibri" panose="020F0502020204030204" pitchFamily="34" charset="0"/>
                <a:ea typeface="Calibri" panose="020F0502020204030204" pitchFamily="34" charset="0"/>
                <a:cs typeface="Arial" panose="020B0604020202020204" pitchFamily="34" charset="0"/>
              </a:rPr>
              <a:t>What happened?</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Tu es touché(e)? 	</a:t>
            </a:r>
            <a:r>
              <a:rPr lang="fr-FR" sz="1600" i="1" dirty="0">
                <a:effectLst/>
                <a:latin typeface="Calibri" panose="020F0502020204030204" pitchFamily="34" charset="0"/>
                <a:ea typeface="Calibri" panose="020F0502020204030204" pitchFamily="34" charset="0"/>
                <a:cs typeface="Arial" panose="020B0604020202020204" pitchFamily="34" charset="0"/>
              </a:rPr>
              <a:t>Have </a:t>
            </a:r>
            <a:r>
              <a:rPr lang="fr-FR" sz="1600" i="1" dirty="0" err="1">
                <a:effectLst/>
                <a:latin typeface="Calibri" panose="020F0502020204030204" pitchFamily="34" charset="0"/>
                <a:ea typeface="Calibri" panose="020F0502020204030204" pitchFamily="34" charset="0"/>
                <a:cs typeface="Arial" panose="020B0604020202020204" pitchFamily="34" charset="0"/>
              </a:rPr>
              <a:t>you</a:t>
            </a:r>
            <a:r>
              <a:rPr lang="fr-FR" sz="1600" i="1" dirty="0">
                <a:effectLst/>
                <a:latin typeface="Calibri" panose="020F0502020204030204" pitchFamily="34" charset="0"/>
                <a:ea typeface="Calibri" panose="020F0502020204030204" pitchFamily="34" charset="0"/>
                <a:cs typeface="Arial" panose="020B0604020202020204" pitchFamily="34" charset="0"/>
              </a:rPr>
              <a:t> been hit?</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Où est-ce que tu es touché(e)?	</a:t>
            </a:r>
            <a:r>
              <a:rPr lang="fr-FR" sz="1600" i="1" dirty="0" err="1">
                <a:effectLst/>
                <a:latin typeface="Calibri" panose="020F0502020204030204" pitchFamily="34" charset="0"/>
                <a:ea typeface="Calibri" panose="020F0502020204030204" pitchFamily="34" charset="0"/>
                <a:cs typeface="Arial" panose="020B0604020202020204" pitchFamily="34" charset="0"/>
              </a:rPr>
              <a:t>Where</a:t>
            </a:r>
            <a:r>
              <a:rPr lang="fr-FR" sz="1600" i="1" dirty="0">
                <a:effectLst/>
                <a:latin typeface="Calibri" panose="020F0502020204030204" pitchFamily="34" charset="0"/>
                <a:ea typeface="Calibri" panose="020F0502020204030204" pitchFamily="34" charset="0"/>
                <a:cs typeface="Arial" panose="020B0604020202020204" pitchFamily="34" charset="0"/>
              </a:rPr>
              <a:t> have </a:t>
            </a:r>
            <a:r>
              <a:rPr lang="fr-FR" sz="1600" i="1" dirty="0" err="1">
                <a:effectLst/>
                <a:latin typeface="Calibri" panose="020F0502020204030204" pitchFamily="34" charset="0"/>
                <a:ea typeface="Calibri" panose="020F0502020204030204" pitchFamily="34" charset="0"/>
                <a:cs typeface="Arial" panose="020B0604020202020204" pitchFamily="34" charset="0"/>
              </a:rPr>
              <a:t>you</a:t>
            </a:r>
            <a:r>
              <a:rPr lang="fr-FR" sz="1600" i="1" dirty="0">
                <a:effectLst/>
                <a:latin typeface="Calibri" panose="020F0502020204030204" pitchFamily="34" charset="0"/>
                <a:ea typeface="Calibri" panose="020F0502020204030204" pitchFamily="34" charset="0"/>
                <a:cs typeface="Arial" panose="020B0604020202020204" pitchFamily="34" charset="0"/>
              </a:rPr>
              <a:t> been hit?</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 terrain	</a:t>
            </a:r>
            <a:r>
              <a:rPr lang="fr-FR" sz="1600" i="1" dirty="0">
                <a:effectLst/>
                <a:latin typeface="Calibri" panose="020F0502020204030204" pitchFamily="34" charset="0"/>
                <a:ea typeface="Calibri" panose="020F0502020204030204" pitchFamily="34" charset="0"/>
                <a:cs typeface="Arial" panose="020B0604020202020204" pitchFamily="34" charset="0"/>
              </a:rPr>
              <a:t>grounds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billes (</a:t>
            </a:r>
            <a:r>
              <a:rPr lang="fr-FR" sz="1600" dirty="0" err="1">
                <a:effectLst/>
                <a:latin typeface="Calibri" panose="020F0502020204030204" pitchFamily="34" charset="0"/>
                <a:ea typeface="Calibri" panose="020F0502020204030204" pitchFamily="34" charset="0"/>
                <a:cs typeface="Arial" panose="020B0604020202020204" pitchFamily="34" charset="0"/>
              </a:rPr>
              <a:t>fpl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a:effectLst/>
                <a:latin typeface="Calibri" panose="020F0502020204030204" pitchFamily="34" charset="0"/>
                <a:ea typeface="Calibri" panose="020F0502020204030204" pitchFamily="34" charset="0"/>
                <a:cs typeface="Arial" panose="020B0604020202020204" pitchFamily="34" charset="0"/>
              </a:rPr>
              <a:t>paintballs	</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 casque 	</a:t>
            </a:r>
            <a:r>
              <a:rPr lang="fr-FR" sz="1600" i="1" dirty="0" err="1">
                <a:effectLst/>
                <a:latin typeface="Calibri" panose="020F0502020204030204" pitchFamily="34" charset="0"/>
                <a:ea typeface="Calibri" panose="020F0502020204030204" pitchFamily="34" charset="0"/>
                <a:cs typeface="Arial" panose="020B0604020202020204" pitchFamily="34" charset="0"/>
              </a:rPr>
              <a:t>helmet</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 matériel 	</a:t>
            </a:r>
            <a:r>
              <a:rPr lang="fr-FR" sz="1600" i="1" dirty="0" err="1">
                <a:effectLst/>
                <a:latin typeface="Calibri" panose="020F0502020204030204" pitchFamily="34" charset="0"/>
                <a:ea typeface="Calibri" panose="020F0502020204030204" pitchFamily="34" charset="0"/>
                <a:cs typeface="Arial" panose="020B0604020202020204" pitchFamily="34" charset="0"/>
              </a:rPr>
              <a:t>materials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règles (</a:t>
            </a:r>
            <a:r>
              <a:rPr lang="fr-FR" sz="1600" dirty="0" err="1">
                <a:effectLst/>
                <a:latin typeface="Calibri" panose="020F0502020204030204" pitchFamily="34" charset="0"/>
                <a:ea typeface="Calibri" panose="020F0502020204030204" pitchFamily="34" charset="0"/>
                <a:cs typeface="Arial" panose="020B0604020202020204" pitchFamily="34" charset="0"/>
              </a:rPr>
              <a:t>fpl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rules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 fairplay 	</a:t>
            </a:r>
            <a:r>
              <a:rPr lang="fr-FR" sz="1600" i="1" dirty="0">
                <a:effectLst/>
                <a:latin typeface="Calibri" panose="020F0502020204030204" pitchFamily="34" charset="0"/>
                <a:ea typeface="Calibri" panose="020F0502020204030204" pitchFamily="34" charset="0"/>
                <a:cs typeface="Arial" panose="020B0604020202020204" pitchFamily="34" charset="0"/>
              </a:rPr>
              <a:t>fairplay</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 respect	</a:t>
            </a:r>
            <a:r>
              <a:rPr lang="fr-FR" sz="1600" i="1" dirty="0">
                <a:effectLst/>
                <a:latin typeface="Calibri" panose="020F0502020204030204" pitchFamily="34" charset="0"/>
                <a:ea typeface="Calibri" panose="020F0502020204030204" pitchFamily="34" charset="0"/>
                <a:cs typeface="Arial" panose="020B0604020202020204" pitchFamily="34" charset="0"/>
              </a:rPr>
              <a:t>respect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fr-FR" sz="1600" b="1" dirty="0">
                <a:effectLst/>
                <a:latin typeface="Calibri" panose="020F0502020204030204" pitchFamily="34" charset="0"/>
                <a:ea typeface="Calibri" panose="020F0502020204030204" pitchFamily="34" charset="0"/>
                <a:cs typeface="Arial" panose="020B0604020202020204" pitchFamily="34" charset="0"/>
              </a:rPr>
              <a:t>Le sport et le fitness	</a:t>
            </a:r>
            <a:r>
              <a:rPr lang="fr-FR" sz="1600" b="1" i="1" dirty="0">
                <a:effectLst/>
                <a:latin typeface="Calibri" panose="020F0502020204030204" pitchFamily="34" charset="0"/>
                <a:ea typeface="Calibri" panose="020F0502020204030204" pitchFamily="34" charset="0"/>
                <a:cs typeface="Arial" panose="020B0604020202020204" pitchFamily="34" charset="0"/>
              </a:rPr>
              <a:t>Sport and fitness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fr-FR" sz="1600" dirty="0">
                <a:effectLst/>
                <a:latin typeface="Calibri" panose="020F0502020204030204" pitchFamily="34" charset="0"/>
                <a:ea typeface="Calibri" panose="020F0502020204030204" pitchFamily="34" charset="0"/>
                <a:cs typeface="Arial" panose="020B0604020202020204" pitchFamily="34" charset="0"/>
              </a:rPr>
              <a:t>Pour être en forme, il faut …	</a:t>
            </a:r>
            <a:r>
              <a:rPr lang="en-US" sz="1600" i="1" dirty="0">
                <a:effectLst/>
                <a:latin typeface="Calibri" panose="020F0502020204030204" pitchFamily="34" charset="0"/>
                <a:ea typeface="Calibri" panose="020F0502020204030204" pitchFamily="34" charset="0"/>
                <a:cs typeface="Arial" panose="020B0604020202020204" pitchFamily="34" charset="0"/>
              </a:rPr>
              <a:t>In order to be fit, you must …</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avoir</a:t>
            </a:r>
            <a:r>
              <a:rPr lang="en-US" sz="1600" dirty="0">
                <a:effectLst/>
                <a:latin typeface="Calibri" panose="020F0502020204030204" pitchFamily="34" charset="0"/>
                <a:ea typeface="Calibri" panose="020F0502020204030204" pitchFamily="34" charset="0"/>
                <a:cs typeface="Arial" panose="020B0604020202020204" pitchFamily="34" charset="0"/>
              </a:rPr>
              <a:t> un bon </a:t>
            </a:r>
            <a:r>
              <a:rPr lang="en-US" sz="1600" dirty="0" err="1">
                <a:effectLst/>
                <a:latin typeface="Calibri" panose="020F0502020204030204" pitchFamily="34" charset="0"/>
                <a:ea typeface="Calibri" panose="020F0502020204030204" pitchFamily="34" charset="0"/>
                <a:cs typeface="Arial" panose="020B0604020202020204" pitchFamily="34" charset="0"/>
              </a:rPr>
              <a:t>programme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have a good schedule.</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bien manger.	</a:t>
            </a:r>
            <a:r>
              <a:rPr lang="en-US" sz="1600" i="1" dirty="0">
                <a:effectLst/>
                <a:latin typeface="Calibri" panose="020F0502020204030204" pitchFamily="34" charset="0"/>
                <a:ea typeface="Calibri" panose="020F0502020204030204" pitchFamily="34" charset="0"/>
                <a:cs typeface="Arial" panose="020B0604020202020204" pitchFamily="34" charset="0"/>
              </a:rPr>
              <a:t>eat well.</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bien </a:t>
            </a:r>
            <a:r>
              <a:rPr lang="en-US" sz="1600" dirty="0" err="1">
                <a:effectLst/>
                <a:latin typeface="Calibri" panose="020F0502020204030204" pitchFamily="34" charset="0"/>
                <a:ea typeface="Calibri" panose="020F0502020204030204" pitchFamily="34" charset="0"/>
                <a:cs typeface="Arial" panose="020B0604020202020204" pitchFamily="34" charset="0"/>
              </a:rPr>
              <a:t>dormir</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sleep well.</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GB" sz="1600" dirty="0" err="1">
                <a:effectLst/>
                <a:latin typeface="Calibri" panose="020F0502020204030204" pitchFamily="34" charset="0"/>
                <a:ea typeface="Calibri" panose="020F0502020204030204" pitchFamily="34" charset="0"/>
                <a:cs typeface="Arial" panose="020B0604020202020204" pitchFamily="34" charset="0"/>
              </a:rPr>
              <a:t>être</a:t>
            </a:r>
            <a:r>
              <a:rPr lang="en-GB" sz="1600" dirty="0">
                <a:effectLst/>
                <a:latin typeface="Calibri" panose="020F0502020204030204" pitchFamily="34" charset="0"/>
                <a:ea typeface="Calibri" panose="020F0502020204030204" pitchFamily="34" charset="0"/>
                <a:cs typeface="Arial" panose="020B0604020202020204" pitchFamily="34" charset="0"/>
              </a:rPr>
              <a:t> </a:t>
            </a:r>
            <a:r>
              <a:rPr lang="en-GB" sz="1600" dirty="0" err="1">
                <a:effectLst/>
                <a:latin typeface="Calibri" panose="020F0502020204030204" pitchFamily="34" charset="0"/>
                <a:ea typeface="Calibri" panose="020F0502020204030204" pitchFamily="34" charset="0"/>
                <a:cs typeface="Arial" panose="020B0604020202020204" pitchFamily="34" charset="0"/>
              </a:rPr>
              <a:t>motivé</a:t>
            </a:r>
            <a:r>
              <a:rPr lang="en-GB" sz="1600" dirty="0">
                <a:effectLst/>
                <a:latin typeface="Calibri" panose="020F0502020204030204" pitchFamily="34" charset="0"/>
                <a:ea typeface="Calibri" panose="020F0502020204030204" pitchFamily="34" charset="0"/>
                <a:cs typeface="Arial" panose="020B0604020202020204" pitchFamily="34" charset="0"/>
              </a:rPr>
              <a:t>.	</a:t>
            </a:r>
            <a:r>
              <a:rPr lang="en-GB" sz="1600" i="1" dirty="0">
                <a:effectLst/>
                <a:latin typeface="Calibri" panose="020F0502020204030204" pitchFamily="34" charset="0"/>
                <a:ea typeface="Calibri" panose="020F0502020204030204" pitchFamily="34" charset="0"/>
                <a:cs typeface="Arial" panose="020B0604020202020204" pitchFamily="34" charset="0"/>
              </a:rPr>
              <a:t>be motivated.</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GB" sz="1600" dirty="0">
                <a:effectLst/>
                <a:latin typeface="Calibri" panose="020F0502020204030204" pitchFamily="34" charset="0"/>
                <a:ea typeface="Calibri" panose="020F0502020204030204" pitchFamily="34" charset="0"/>
                <a:cs typeface="Arial" panose="020B0604020202020204" pitchFamily="34" charset="0"/>
              </a:rPr>
              <a:t>faire du sport </a:t>
            </a:r>
            <a:r>
              <a:rPr lang="en-GB" sz="1600" dirty="0" err="1">
                <a:effectLst/>
                <a:latin typeface="Calibri" panose="020F0502020204030204" pitchFamily="34" charset="0"/>
                <a:ea typeface="Calibri" panose="020F0502020204030204" pitchFamily="34" charset="0"/>
                <a:cs typeface="Arial" panose="020B0604020202020204" pitchFamily="34" charset="0"/>
              </a:rPr>
              <a:t>tous</a:t>
            </a:r>
            <a:r>
              <a:rPr lang="en-GB" sz="1600" dirty="0">
                <a:effectLst/>
                <a:latin typeface="Calibri" panose="020F0502020204030204" pitchFamily="34" charset="0"/>
                <a:ea typeface="Calibri" panose="020F0502020204030204" pitchFamily="34" charset="0"/>
                <a:cs typeface="Arial" panose="020B0604020202020204" pitchFamily="34" charset="0"/>
              </a:rPr>
              <a:t> les </a:t>
            </a:r>
            <a:r>
              <a:rPr lang="en-GB" sz="1600" dirty="0" err="1">
                <a:effectLst/>
                <a:latin typeface="Calibri" panose="020F0502020204030204" pitchFamily="34" charset="0"/>
                <a:ea typeface="Calibri" panose="020F0502020204030204" pitchFamily="34" charset="0"/>
                <a:cs typeface="Arial" panose="020B0604020202020204" pitchFamily="34" charset="0"/>
              </a:rPr>
              <a:t>jours</a:t>
            </a:r>
            <a:r>
              <a:rPr lang="en-GB" sz="1600" dirty="0">
                <a:effectLst/>
                <a:latin typeface="Calibri" panose="020F0502020204030204" pitchFamily="34" charset="0"/>
                <a:ea typeface="Calibri" panose="020F0502020204030204" pitchFamily="34" charset="0"/>
                <a:cs typeface="Arial" panose="020B0604020202020204" pitchFamily="34" charset="0"/>
              </a:rPr>
              <a:t>.	</a:t>
            </a:r>
            <a:r>
              <a:rPr lang="en-GB" sz="1600" i="1" dirty="0">
                <a:effectLst/>
                <a:latin typeface="Calibri" panose="020F0502020204030204" pitchFamily="34" charset="0"/>
                <a:ea typeface="Calibri" panose="020F0502020204030204" pitchFamily="34" charset="0"/>
                <a:cs typeface="Arial" panose="020B0604020202020204" pitchFamily="34" charset="0"/>
              </a:rPr>
              <a:t>do sport every day.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GB" sz="1600" dirty="0" err="1">
                <a:effectLst/>
                <a:latin typeface="Calibri" panose="020F0502020204030204" pitchFamily="34" charset="0"/>
                <a:ea typeface="Calibri" panose="020F0502020204030204" pitchFamily="34" charset="0"/>
                <a:cs typeface="Arial" panose="020B0604020202020204" pitchFamily="34" charset="0"/>
              </a:rPr>
              <a:t>jouer</a:t>
            </a:r>
            <a:r>
              <a:rPr lang="en-GB" sz="1600" dirty="0">
                <a:effectLst/>
                <a:latin typeface="Calibri" panose="020F0502020204030204" pitchFamily="34" charset="0"/>
                <a:ea typeface="Calibri" panose="020F0502020204030204" pitchFamily="34" charset="0"/>
                <a:cs typeface="Arial" panose="020B0604020202020204" pitchFamily="34" charset="0"/>
              </a:rPr>
              <a:t> dans </a:t>
            </a:r>
            <a:r>
              <a:rPr lang="en-GB" sz="1600" dirty="0" err="1">
                <a:effectLst/>
                <a:latin typeface="Calibri" panose="020F0502020204030204" pitchFamily="34" charset="0"/>
                <a:ea typeface="Calibri" panose="020F0502020204030204" pitchFamily="34" charset="0"/>
                <a:cs typeface="Arial" panose="020B0604020202020204" pitchFamily="34" charset="0"/>
              </a:rPr>
              <a:t>une</a:t>
            </a:r>
            <a:r>
              <a:rPr lang="en-GB" sz="1600" dirty="0">
                <a:effectLst/>
                <a:latin typeface="Calibri" panose="020F0502020204030204" pitchFamily="34" charset="0"/>
                <a:ea typeface="Calibri" panose="020F0502020204030204" pitchFamily="34" charset="0"/>
                <a:cs typeface="Arial" panose="020B0604020202020204" pitchFamily="34" charset="0"/>
              </a:rPr>
              <a:t> </a:t>
            </a:r>
            <a:r>
              <a:rPr lang="en-GB" sz="1600" dirty="0" err="1">
                <a:effectLst/>
                <a:latin typeface="Calibri" panose="020F0502020204030204" pitchFamily="34" charset="0"/>
                <a:ea typeface="Calibri" panose="020F0502020204030204" pitchFamily="34" charset="0"/>
                <a:cs typeface="Arial" panose="020B0604020202020204" pitchFamily="34" charset="0"/>
              </a:rPr>
              <a:t>équipe</a:t>
            </a:r>
            <a:r>
              <a:rPr lang="en-GB" sz="1600" dirty="0">
                <a:effectLst/>
                <a:latin typeface="Calibri" panose="020F0502020204030204" pitchFamily="34" charset="0"/>
                <a:ea typeface="Calibri" panose="020F0502020204030204" pitchFamily="34" charset="0"/>
                <a:cs typeface="Arial" panose="020B0604020202020204" pitchFamily="34" charset="0"/>
              </a:rPr>
              <a:t>.	</a:t>
            </a:r>
            <a:r>
              <a:rPr lang="en-GB" sz="1600" i="1" dirty="0">
                <a:effectLst/>
                <a:latin typeface="Calibri" panose="020F0502020204030204" pitchFamily="34" charset="0"/>
                <a:ea typeface="Calibri" panose="020F0502020204030204" pitchFamily="34" charset="0"/>
                <a:cs typeface="Arial" panose="020B0604020202020204" pitchFamily="34" charset="0"/>
              </a:rPr>
              <a:t>play in a team.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0800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002A5-D1AA-43A5-A33E-998AF1B73811}"/>
              </a:ext>
            </a:extLst>
          </p:cNvPr>
          <p:cNvSpPr>
            <a:spLocks noGrp="1"/>
          </p:cNvSpPr>
          <p:nvPr>
            <p:ph type="title"/>
          </p:nvPr>
        </p:nvSpPr>
        <p:spPr>
          <a:xfrm>
            <a:off x="468086" y="2683782"/>
            <a:ext cx="6019800" cy="1325563"/>
          </a:xfrm>
        </p:spPr>
        <p:txBody>
          <a:bodyPr>
            <a:normAutofit fontScale="90000"/>
          </a:bodyPr>
          <a:lstStyle/>
          <a:p>
            <a:pPr>
              <a:lnSpc>
                <a:spcPct val="107000"/>
              </a:lnSpc>
              <a:spcAft>
                <a:spcPts val="800"/>
              </a:spcAft>
              <a:tabLst>
                <a:tab pos="3086100" algn="l"/>
              </a:tabLst>
            </a:pPr>
            <a:r>
              <a:rPr lang="fr-FR" sz="1800" b="1" dirty="0">
                <a:effectLst/>
                <a:latin typeface="Calibri" panose="020F0502020204030204" pitchFamily="34" charset="0"/>
                <a:ea typeface="Calibri" panose="020F0502020204030204" pitchFamily="34" charset="0"/>
                <a:cs typeface="Arial" panose="020B0604020202020204" pitchFamily="34" charset="0"/>
              </a:rPr>
              <a:t>Tu aimes le sport?	</a:t>
            </a:r>
            <a:r>
              <a:rPr lang="fr-FR" sz="1800" b="1" i="1" dirty="0">
                <a:effectLst/>
                <a:latin typeface="Calibri" panose="020F0502020204030204" pitchFamily="34" charset="0"/>
                <a:ea typeface="Calibri" panose="020F0502020204030204" pitchFamily="34" charset="0"/>
                <a:cs typeface="Arial" panose="020B0604020202020204" pitchFamily="34" charset="0"/>
              </a:rPr>
              <a:t>Do </a:t>
            </a:r>
            <a:r>
              <a:rPr lang="fr-FR" sz="1800" b="1" i="1" dirty="0" err="1">
                <a:effectLst/>
                <a:latin typeface="Calibri" panose="020F0502020204030204" pitchFamily="34" charset="0"/>
                <a:ea typeface="Calibri" panose="020F0502020204030204" pitchFamily="34" charset="0"/>
                <a:cs typeface="Arial" panose="020B0604020202020204" pitchFamily="34" charset="0"/>
              </a:rPr>
              <a:t>you</a:t>
            </a:r>
            <a:r>
              <a:rPr lang="fr-FR" sz="1800" b="1" i="1" dirty="0">
                <a:effectLst/>
                <a:latin typeface="Calibri" panose="020F0502020204030204" pitchFamily="34" charset="0"/>
                <a:ea typeface="Calibri" panose="020F0502020204030204" pitchFamily="34" charset="0"/>
                <a:cs typeface="Arial" panose="020B0604020202020204" pitchFamily="34" charset="0"/>
              </a:rPr>
              <a:t> like sport?</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sport …	Sport …</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diminue le stress. 	</a:t>
            </a:r>
            <a:r>
              <a:rPr lang="fr-FR" sz="1800" dirty="0" err="1">
                <a:effectLst/>
                <a:latin typeface="Calibri" panose="020F0502020204030204" pitchFamily="34" charset="0"/>
                <a:ea typeface="Calibri" panose="020F0502020204030204" pitchFamily="34" charset="0"/>
                <a:cs typeface="Arial" panose="020B0604020202020204" pitchFamily="34" charset="0"/>
              </a:rPr>
              <a:t>decreases</a:t>
            </a:r>
            <a:r>
              <a:rPr lang="fr-FR" sz="1800" dirty="0">
                <a:effectLst/>
                <a:latin typeface="Calibri" panose="020F0502020204030204" pitchFamily="34" charset="0"/>
                <a:ea typeface="Calibri" panose="020F0502020204030204" pitchFamily="34" charset="0"/>
                <a:cs typeface="Arial" panose="020B0604020202020204" pitchFamily="34" charset="0"/>
              </a:rPr>
              <a:t> stress.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est bon pour le moral.	</a:t>
            </a:r>
            <a:r>
              <a:rPr lang="fr-FR" sz="1800" dirty="0" err="1">
                <a:effectLst/>
                <a:latin typeface="Calibri" panose="020F0502020204030204" pitchFamily="34" charset="0"/>
                <a:ea typeface="Calibri" panose="020F0502020204030204" pitchFamily="34" charset="0"/>
                <a:cs typeface="Arial" panose="020B0604020202020204" pitchFamily="34" charset="0"/>
              </a:rPr>
              <a:t>is</a:t>
            </a:r>
            <a:r>
              <a:rPr lang="fr-FR" sz="1800" dirty="0">
                <a:effectLst/>
                <a:latin typeface="Calibri" panose="020F0502020204030204" pitchFamily="34" charset="0"/>
                <a:ea typeface="Calibri" panose="020F0502020204030204" pitchFamily="34" charset="0"/>
                <a:cs typeface="Arial" panose="020B0604020202020204" pitchFamily="34" charset="0"/>
              </a:rPr>
              <a:t> good for morale.</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est important dans la vie.	</a:t>
            </a:r>
            <a:r>
              <a:rPr lang="fr-FR" sz="1800" dirty="0" err="1">
                <a:effectLst/>
                <a:latin typeface="Calibri" panose="020F0502020204030204" pitchFamily="34" charset="0"/>
                <a:ea typeface="Calibri" panose="020F0502020204030204" pitchFamily="34" charset="0"/>
                <a:cs typeface="Arial" panose="020B0604020202020204" pitchFamily="34" charset="0"/>
              </a:rPr>
              <a:t>is</a:t>
            </a:r>
            <a:r>
              <a:rPr lang="fr-FR" sz="1800" dirty="0">
                <a:effectLst/>
                <a:latin typeface="Calibri" panose="020F0502020204030204" pitchFamily="34" charset="0"/>
                <a:ea typeface="Calibri" panose="020F0502020204030204" pitchFamily="34" charset="0"/>
                <a:cs typeface="Arial" panose="020B0604020202020204" pitchFamily="34" charset="0"/>
              </a:rPr>
              <a:t> important in life.</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ça me fatigue	</a:t>
            </a:r>
            <a:r>
              <a:rPr lang="fr-FR" sz="1800" dirty="0" err="1">
                <a:effectLst/>
                <a:latin typeface="Calibri" panose="020F0502020204030204" pitchFamily="34" charset="0"/>
                <a:ea typeface="Calibri" panose="020F0502020204030204" pitchFamily="34" charset="0"/>
                <a:cs typeface="Arial" panose="020B0604020202020204" pitchFamily="34" charset="0"/>
              </a:rPr>
              <a:t>it</a:t>
            </a:r>
            <a:r>
              <a:rPr lang="fr-FR" sz="1800" dirty="0">
                <a:effectLst/>
                <a:latin typeface="Calibri" panose="020F0502020204030204" pitchFamily="34" charset="0"/>
                <a:ea typeface="Calibri" panose="020F0502020204030204" pitchFamily="34" charset="0"/>
                <a:cs typeface="Arial" panose="020B0604020202020204" pitchFamily="34" charset="0"/>
              </a:rPr>
              <a:t> </a:t>
            </a:r>
            <a:r>
              <a:rPr lang="fr-FR" sz="1800" dirty="0" err="1">
                <a:effectLst/>
                <a:latin typeface="Calibri" panose="020F0502020204030204" pitchFamily="34" charset="0"/>
                <a:ea typeface="Calibri" panose="020F0502020204030204" pitchFamily="34" charset="0"/>
                <a:cs typeface="Arial" panose="020B0604020202020204" pitchFamily="34" charset="0"/>
              </a:rPr>
              <a:t>makes</a:t>
            </a:r>
            <a:r>
              <a:rPr lang="fr-FR" sz="1800" dirty="0">
                <a:effectLst/>
                <a:latin typeface="Calibri" panose="020F0502020204030204" pitchFamily="34" charset="0"/>
                <a:ea typeface="Calibri" panose="020F0502020204030204" pitchFamily="34" charset="0"/>
                <a:cs typeface="Arial" panose="020B0604020202020204" pitchFamily="34" charset="0"/>
              </a:rPr>
              <a:t> me </a:t>
            </a:r>
            <a:r>
              <a:rPr lang="fr-FR" sz="1800" dirty="0" err="1">
                <a:effectLst/>
                <a:latin typeface="Calibri" panose="020F0502020204030204" pitchFamily="34" charset="0"/>
                <a:ea typeface="Calibri" panose="020F0502020204030204" pitchFamily="34" charset="0"/>
                <a:cs typeface="Arial" panose="020B0604020202020204" pitchFamily="34" charset="0"/>
              </a:rPr>
              <a:t>tired</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il faut apprendre à suivre les règles	</a:t>
            </a:r>
            <a:r>
              <a:rPr lang="fr-FR" sz="1800" dirty="0" err="1">
                <a:effectLst/>
                <a:latin typeface="Calibri" panose="020F0502020204030204" pitchFamily="34" charset="0"/>
                <a:ea typeface="Calibri" panose="020F0502020204030204" pitchFamily="34" charset="0"/>
                <a:cs typeface="Arial" panose="020B0604020202020204" pitchFamily="34" charset="0"/>
              </a:rPr>
              <a:t>you</a:t>
            </a:r>
            <a:r>
              <a:rPr lang="fr-FR" sz="1800" dirty="0">
                <a:effectLst/>
                <a:latin typeface="Calibri" panose="020F0502020204030204" pitchFamily="34" charset="0"/>
                <a:ea typeface="Calibri" panose="020F0502020204030204" pitchFamily="34" charset="0"/>
                <a:cs typeface="Arial" panose="020B0604020202020204" pitchFamily="34" charset="0"/>
              </a:rPr>
              <a:t> must </a:t>
            </a:r>
            <a:r>
              <a:rPr lang="fr-FR" sz="1800" dirty="0" err="1">
                <a:effectLst/>
                <a:latin typeface="Calibri" panose="020F0502020204030204" pitchFamily="34" charset="0"/>
                <a:ea typeface="Calibri" panose="020F0502020204030204" pitchFamily="34" charset="0"/>
                <a:cs typeface="Arial" panose="020B0604020202020204" pitchFamily="34" charset="0"/>
              </a:rPr>
              <a:t>learn</a:t>
            </a:r>
            <a:r>
              <a:rPr lang="fr-FR" sz="1800" dirty="0">
                <a:effectLst/>
                <a:latin typeface="Calibri" panose="020F0502020204030204" pitchFamily="34" charset="0"/>
                <a:ea typeface="Calibri" panose="020F0502020204030204" pitchFamily="34" charset="0"/>
                <a:cs typeface="Arial" panose="020B0604020202020204" pitchFamily="34" charset="0"/>
              </a:rPr>
              <a:t> to follow </a:t>
            </a:r>
            <a:r>
              <a:rPr lang="fr-FR" sz="1800" dirty="0" err="1">
                <a:effectLst/>
                <a:latin typeface="Calibri" panose="020F0502020204030204" pitchFamily="34" charset="0"/>
                <a:ea typeface="Calibri" panose="020F0502020204030204" pitchFamily="34" charset="0"/>
                <a:cs typeface="Arial" panose="020B0604020202020204" pitchFamily="34" charset="0"/>
              </a:rPr>
              <a:t>rules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i="1" dirty="0">
                <a:effectLst/>
                <a:latin typeface="Calibri" panose="020F0502020204030204" pitchFamily="34" charset="0"/>
                <a:ea typeface="Calibri" panose="020F0502020204030204" pitchFamily="34" charset="0"/>
                <a:cs typeface="Arial" panose="020B0604020202020204" pitchFamily="34"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b="1" dirty="0">
                <a:effectLst/>
                <a:latin typeface="Calibri" panose="020F0502020204030204" pitchFamily="34" charset="0"/>
                <a:ea typeface="Calibri" panose="020F0502020204030204" pitchFamily="34" charset="0"/>
                <a:cs typeface="Arial" panose="020B0604020202020204" pitchFamily="34" charset="0"/>
              </a:rPr>
              <a:t>Les opinions	</a:t>
            </a:r>
            <a:r>
              <a:rPr lang="fr-FR" sz="1800" b="1" i="1" dirty="0">
                <a:effectLst/>
                <a:latin typeface="Calibri" panose="020F0502020204030204" pitchFamily="34" charset="0"/>
                <a:ea typeface="Calibri" panose="020F0502020204030204" pitchFamily="34" charset="0"/>
                <a:cs typeface="Arial" panose="020B0604020202020204" pitchFamily="34" charset="0"/>
              </a:rPr>
              <a:t>Opinions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À mon avis, …	</a:t>
            </a:r>
            <a:r>
              <a:rPr lang="fr-FR" sz="1800" i="1" dirty="0">
                <a:effectLst/>
                <a:latin typeface="Calibri" panose="020F0502020204030204" pitchFamily="34" charset="0"/>
                <a:ea typeface="Calibri" panose="020F0502020204030204" pitchFamily="34" charset="0"/>
                <a:cs typeface="Arial" panose="020B0604020202020204" pitchFamily="34" charset="0"/>
              </a:rPr>
              <a:t>In </a:t>
            </a:r>
            <a:r>
              <a:rPr lang="fr-FR" sz="1800" i="1" dirty="0" err="1">
                <a:effectLst/>
                <a:latin typeface="Calibri" panose="020F0502020204030204" pitchFamily="34" charset="0"/>
                <a:ea typeface="Calibri" panose="020F0502020204030204" pitchFamily="34" charset="0"/>
                <a:cs typeface="Arial" panose="020B0604020202020204" pitchFamily="34" charset="0"/>
              </a:rPr>
              <a:t>my</a:t>
            </a:r>
            <a:r>
              <a:rPr lang="fr-FR" sz="1800" i="1" dirty="0">
                <a:effectLst/>
                <a:latin typeface="Calibri" panose="020F0502020204030204" pitchFamily="34" charset="0"/>
                <a:ea typeface="Calibri" panose="020F0502020204030204" pitchFamily="34" charset="0"/>
                <a:cs typeface="Arial" panose="020B0604020202020204" pitchFamily="34" charset="0"/>
              </a:rPr>
              <a:t> opinion, …</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Moi, je trouve ça très ennuyeux de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find</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it</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very</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boring</a:t>
            </a:r>
            <a:r>
              <a:rPr lang="fr-FR" sz="1800" i="1" dirty="0">
                <a:effectLst/>
                <a:latin typeface="Calibri" panose="020F0502020204030204" pitchFamily="34" charset="0"/>
                <a:ea typeface="Calibri" panose="020F0502020204030204" pitchFamily="34" charset="0"/>
                <a:cs typeface="Arial" panose="020B0604020202020204" pitchFamily="34" charset="0"/>
              </a:rPr>
              <a:t> to ...</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dirty="0">
                <a:effectLst/>
                <a:latin typeface="Calibri" panose="020F0502020204030204" pitchFamily="34" charset="0"/>
                <a:ea typeface="Calibri" panose="020F0502020204030204" pitchFamily="34" charset="0"/>
                <a:cs typeface="Arial" panose="020B0604020202020204" pitchFamily="34" charset="0"/>
              </a:rPr>
              <a:t>... (+ </a:t>
            </a:r>
            <a:r>
              <a:rPr lang="fr-FR" sz="1800" dirty="0" err="1">
                <a:effectLst/>
                <a:latin typeface="Calibri" panose="020F0502020204030204" pitchFamily="34" charset="0"/>
                <a:ea typeface="Calibri" panose="020F0502020204030204" pitchFamily="34" charset="0"/>
                <a:cs typeface="Arial" panose="020B0604020202020204" pitchFamily="34" charset="0"/>
              </a:rPr>
              <a:t>inf</a:t>
            </a:r>
            <a:r>
              <a:rPr lang="fr-FR" sz="1800" dirty="0">
                <a:effectLst/>
                <a:latin typeface="Calibri" panose="020F0502020204030204" pitchFamily="34" charset="0"/>
                <a:ea typeface="Calibri" panose="020F0502020204030204" pitchFamily="34" charset="0"/>
                <a:cs typeface="Arial" panose="020B0604020202020204" pitchFamily="34" charset="0"/>
              </a:rPr>
              <a:t>)</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crois fermement que ...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firmly</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believe</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that</a:t>
            </a:r>
            <a:r>
              <a:rPr lang="fr-FR" sz="1800" i="1" dirty="0">
                <a:effectLst/>
                <a:latin typeface="Calibri" panose="020F0502020204030204" pitchFamily="34" charset="0"/>
                <a:ea typeface="Calibri" panose="020F0502020204030204" pitchFamily="34" charset="0"/>
                <a:cs typeface="Arial" panose="020B0604020202020204" pitchFamily="34"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6DF6A11C-88B5-4B72-9673-91C150CD335F}"/>
              </a:ext>
            </a:extLst>
          </p:cNvPr>
          <p:cNvSpPr txBox="1"/>
          <p:nvPr/>
        </p:nvSpPr>
        <p:spPr>
          <a:xfrm>
            <a:off x="6487886" y="896992"/>
            <a:ext cx="6096000" cy="5452583"/>
          </a:xfrm>
          <a:prstGeom prst="rect">
            <a:avLst/>
          </a:prstGeom>
          <a:noFill/>
        </p:spPr>
        <p:txBody>
          <a:bodyPr wrap="square">
            <a:spAutoFit/>
          </a:bodyPr>
          <a:lstStyle/>
          <a:p>
            <a:pPr>
              <a:lnSpc>
                <a:spcPct val="107000"/>
              </a:lnSpc>
              <a:spcAft>
                <a:spcPts val="800"/>
              </a:spcAft>
              <a:tabLst>
                <a:tab pos="3086100" algn="l"/>
              </a:tabLst>
            </a:pPr>
            <a:r>
              <a:rPr lang="fr-FR" sz="1600" b="1" dirty="0">
                <a:effectLst/>
                <a:latin typeface="Calibri" panose="020F0502020204030204" pitchFamily="34" charset="0"/>
                <a:ea typeface="Calibri" panose="020F0502020204030204" pitchFamily="34" charset="0"/>
                <a:cs typeface="Arial" panose="020B0604020202020204" pitchFamily="34" charset="0"/>
              </a:rPr>
              <a:t>Manger sain	</a:t>
            </a:r>
            <a:r>
              <a:rPr lang="fr-FR" sz="1600" b="1" i="1" dirty="0" err="1">
                <a:effectLst/>
                <a:latin typeface="Calibri" panose="020F0502020204030204" pitchFamily="34" charset="0"/>
                <a:ea typeface="Calibri" panose="020F0502020204030204" pitchFamily="34" charset="0"/>
                <a:cs typeface="Arial" panose="020B0604020202020204" pitchFamily="34" charset="0"/>
              </a:rPr>
              <a:t>Healthy</a:t>
            </a:r>
            <a:r>
              <a:rPr lang="fr-FR" sz="1600" b="1" i="1" dirty="0">
                <a:effectLst/>
                <a:latin typeface="Calibri" panose="020F0502020204030204" pitchFamily="34" charset="0"/>
                <a:ea typeface="Calibri" panose="020F0502020204030204" pitchFamily="34" charset="0"/>
                <a:cs typeface="Arial" panose="020B0604020202020204" pitchFamily="34" charset="0"/>
              </a:rPr>
              <a:t> </a:t>
            </a:r>
            <a:r>
              <a:rPr lang="fr-FR" sz="1600" b="1" i="1" dirty="0" err="1">
                <a:effectLst/>
                <a:latin typeface="Calibri" panose="020F0502020204030204" pitchFamily="34" charset="0"/>
                <a:ea typeface="Calibri" panose="020F0502020204030204" pitchFamily="34" charset="0"/>
                <a:cs typeface="Arial" panose="020B0604020202020204" pitchFamily="34" charset="0"/>
              </a:rPr>
              <a:t>eating</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fr-FR" sz="1600" dirty="0">
                <a:effectLst/>
                <a:latin typeface="Calibri" panose="020F0502020204030204" pitchFamily="34" charset="0"/>
                <a:ea typeface="Calibri" panose="020F0502020204030204" pitchFamily="34" charset="0"/>
                <a:cs typeface="Arial" panose="020B0604020202020204" pitchFamily="34" charset="0"/>
              </a:rPr>
              <a:t>les boissons gazeuses (</a:t>
            </a:r>
            <a:r>
              <a:rPr lang="fr-FR" sz="1600" dirty="0" err="1">
                <a:effectLst/>
                <a:latin typeface="Calibri" panose="020F0502020204030204" pitchFamily="34" charset="0"/>
                <a:ea typeface="Calibri" panose="020F0502020204030204" pitchFamily="34" charset="0"/>
                <a:cs typeface="Arial" panose="020B0604020202020204" pitchFamily="34" charset="0"/>
              </a:rPr>
              <a:t>fpl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fizzy</a:t>
            </a:r>
            <a:r>
              <a:rPr lang="fr-FR" sz="1600" i="1" dirty="0">
                <a:effectLst/>
                <a:latin typeface="Calibri" panose="020F0502020204030204" pitchFamily="34" charset="0"/>
                <a:ea typeface="Calibri" panose="020F0502020204030204" pitchFamily="34" charset="0"/>
                <a:cs typeface="Arial" panose="020B0604020202020204" pitchFamily="34" charset="0"/>
              </a:rPr>
              <a:t> drinks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céréales (</a:t>
            </a:r>
            <a:r>
              <a:rPr lang="fr-FR" sz="1600" dirty="0" err="1">
                <a:effectLst/>
                <a:latin typeface="Calibri" panose="020F0502020204030204" pitchFamily="34" charset="0"/>
                <a:ea typeface="Calibri" panose="020F0502020204030204" pitchFamily="34" charset="0"/>
                <a:cs typeface="Arial" panose="020B0604020202020204" pitchFamily="34" charset="0"/>
              </a:rPr>
              <a:t>fpl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cereals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chips (</a:t>
            </a:r>
            <a:r>
              <a:rPr lang="fr-FR" sz="1600" dirty="0" err="1">
                <a:effectLst/>
                <a:latin typeface="Calibri" panose="020F0502020204030204" pitchFamily="34" charset="0"/>
                <a:ea typeface="Calibri" panose="020F0502020204030204" pitchFamily="34" charset="0"/>
                <a:cs typeface="Arial" panose="020B0604020202020204" pitchFamily="34" charset="0"/>
              </a:rPr>
              <a:t>mpl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crisps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l’eau (f)	</a:t>
            </a:r>
            <a:r>
              <a:rPr lang="fr-FR" sz="1600" i="1" dirty="0">
                <a:effectLst/>
                <a:latin typeface="Calibri" panose="020F0502020204030204" pitchFamily="34" charset="0"/>
                <a:ea typeface="Calibri" panose="020F0502020204030204" pitchFamily="34" charset="0"/>
                <a:cs typeface="Arial" panose="020B0604020202020204" pitchFamily="34" charset="0"/>
              </a:rPr>
              <a:t>water</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fruits (</a:t>
            </a:r>
            <a:r>
              <a:rPr lang="fr-FR" sz="1600" dirty="0" err="1">
                <a:effectLst/>
                <a:latin typeface="Calibri" panose="020F0502020204030204" pitchFamily="34" charset="0"/>
                <a:ea typeface="Calibri" panose="020F0502020204030204" pitchFamily="34" charset="0"/>
                <a:cs typeface="Arial" panose="020B0604020202020204" pitchFamily="34" charset="0"/>
              </a:rPr>
              <a:t>mpl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a:effectLst/>
                <a:latin typeface="Calibri" panose="020F0502020204030204" pitchFamily="34" charset="0"/>
                <a:ea typeface="Calibri" panose="020F0502020204030204" pitchFamily="34" charset="0"/>
                <a:cs typeface="Arial" panose="020B0604020202020204" pitchFamily="34" charset="0"/>
              </a:rPr>
              <a:t>fruit</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gâteaux (</a:t>
            </a:r>
            <a:r>
              <a:rPr lang="fr-FR" sz="1600" dirty="0" err="1">
                <a:effectLst/>
                <a:latin typeface="Calibri" panose="020F0502020204030204" pitchFamily="34" charset="0"/>
                <a:ea typeface="Calibri" panose="020F0502020204030204" pitchFamily="34" charset="0"/>
                <a:cs typeface="Arial" panose="020B0604020202020204" pitchFamily="34" charset="0"/>
              </a:rPr>
              <a:t>mpl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a:effectLst/>
                <a:latin typeface="Calibri" panose="020F0502020204030204" pitchFamily="34" charset="0"/>
                <a:ea typeface="Calibri" panose="020F0502020204030204" pitchFamily="34" charset="0"/>
                <a:cs typeface="Arial" panose="020B0604020202020204" pitchFamily="34" charset="0"/>
              </a:rPr>
              <a:t>cakes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légumes (</a:t>
            </a:r>
            <a:r>
              <a:rPr lang="fr-FR" sz="1600" dirty="0" err="1">
                <a:effectLst/>
                <a:latin typeface="Calibri" panose="020F0502020204030204" pitchFamily="34" charset="0"/>
                <a:ea typeface="Calibri" panose="020F0502020204030204" pitchFamily="34" charset="0"/>
                <a:cs typeface="Arial" panose="020B0604020202020204" pitchFamily="34" charset="0"/>
              </a:rPr>
              <a:t>mpl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vegetables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légumes secs (</a:t>
            </a:r>
            <a:r>
              <a:rPr lang="fr-FR" sz="1600" dirty="0" err="1">
                <a:effectLst/>
                <a:latin typeface="Calibri" panose="020F0502020204030204" pitchFamily="34" charset="0"/>
                <a:ea typeface="Calibri" panose="020F0502020204030204" pitchFamily="34" charset="0"/>
                <a:cs typeface="Arial" panose="020B0604020202020204" pitchFamily="34" charset="0"/>
              </a:rPr>
              <a:t>mpl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a:effectLst/>
                <a:latin typeface="Calibri" panose="020F0502020204030204" pitchFamily="34" charset="0"/>
                <a:ea typeface="Calibri" panose="020F0502020204030204" pitchFamily="34" charset="0"/>
                <a:cs typeface="Arial" panose="020B0604020202020204" pitchFamily="34" charset="0"/>
              </a:rPr>
              <a:t>pulses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la nourriture salée	</a:t>
            </a:r>
            <a:r>
              <a:rPr lang="fr-FR" sz="1600" i="1" dirty="0" err="1">
                <a:effectLst/>
                <a:latin typeface="Calibri" panose="020F0502020204030204" pitchFamily="34" charset="0"/>
                <a:ea typeface="Calibri" panose="020F0502020204030204" pitchFamily="34" charset="0"/>
                <a:cs typeface="Arial" panose="020B0604020202020204" pitchFamily="34" charset="0"/>
              </a:rPr>
              <a:t>salty</a:t>
            </a:r>
            <a:r>
              <a:rPr lang="fr-FR" sz="1600" i="1"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food</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œufs (</a:t>
            </a:r>
            <a:r>
              <a:rPr lang="fr-FR" sz="1600" dirty="0" err="1">
                <a:effectLst/>
                <a:latin typeface="Calibri" panose="020F0502020204030204" pitchFamily="34" charset="0"/>
                <a:ea typeface="Calibri" panose="020F0502020204030204" pitchFamily="34" charset="0"/>
                <a:cs typeface="Arial" panose="020B0604020202020204" pitchFamily="34" charset="0"/>
              </a:rPr>
              <a:t>mpl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eggs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 pain	</a:t>
            </a:r>
            <a:r>
              <a:rPr lang="fr-FR" sz="1600" i="1" dirty="0" err="1">
                <a:effectLst/>
                <a:latin typeface="Calibri" panose="020F0502020204030204" pitchFamily="34" charset="0"/>
                <a:ea typeface="Calibri" panose="020F0502020204030204" pitchFamily="34" charset="0"/>
                <a:cs typeface="Arial" panose="020B0604020202020204" pitchFamily="34" charset="0"/>
              </a:rPr>
              <a:t>bread</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 poisson	</a:t>
            </a:r>
            <a:r>
              <a:rPr lang="fr-FR" sz="1600" i="1" dirty="0" err="1">
                <a:effectLst/>
                <a:latin typeface="Calibri" panose="020F0502020204030204" pitchFamily="34" charset="0"/>
                <a:ea typeface="Calibri" panose="020F0502020204030204" pitchFamily="34" charset="0"/>
                <a:cs typeface="Arial" panose="020B0604020202020204" pitchFamily="34" charset="0"/>
              </a:rPr>
              <a:t>fish</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pommes de terre (</a:t>
            </a:r>
            <a:r>
              <a:rPr lang="fr-FR" sz="1600" dirty="0" err="1">
                <a:effectLst/>
                <a:latin typeface="Calibri" panose="020F0502020204030204" pitchFamily="34" charset="0"/>
                <a:ea typeface="Calibri" panose="020F0502020204030204" pitchFamily="34" charset="0"/>
                <a:cs typeface="Arial" panose="020B0604020202020204" pitchFamily="34" charset="0"/>
              </a:rPr>
              <a:t>fpl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potatoes</a:t>
            </a:r>
            <a:r>
              <a:rPr lang="fr-FR" sz="1600" i="1" dirty="0">
                <a:effectLst/>
                <a:latin typeface="Calibri" panose="020F0502020204030204" pitchFamily="34" charset="0"/>
                <a:ea typeface="Calibri" panose="020F0502020204030204" pitchFamily="34" charset="0"/>
                <a:cs typeface="Arial" panose="020B0604020202020204" pitchFamily="34" charset="0"/>
              </a:rPr>
              <a:t> </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produits laitiers (</a:t>
            </a:r>
            <a:r>
              <a:rPr lang="fr-FR" sz="1600" dirty="0" err="1">
                <a:effectLst/>
                <a:latin typeface="Calibri" panose="020F0502020204030204" pitchFamily="34" charset="0"/>
                <a:ea typeface="Calibri" panose="020F0502020204030204" pitchFamily="34" charset="0"/>
                <a:cs typeface="Arial" panose="020B0604020202020204" pitchFamily="34" charset="0"/>
              </a:rPr>
              <a:t>mpl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dairy</a:t>
            </a:r>
            <a:r>
              <a:rPr lang="fr-FR" sz="1600" i="1"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products</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 repas 	</a:t>
            </a:r>
            <a:r>
              <a:rPr lang="fr-FR" sz="1600" i="1" dirty="0" err="1">
                <a:effectLst/>
                <a:latin typeface="Calibri" panose="020F0502020204030204" pitchFamily="34" charset="0"/>
                <a:ea typeface="Calibri" panose="020F0502020204030204" pitchFamily="34" charset="0"/>
                <a:cs typeface="Arial" panose="020B0604020202020204" pitchFamily="34" charset="0"/>
              </a:rPr>
              <a:t>meal</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 sel	</a:t>
            </a:r>
            <a:r>
              <a:rPr lang="fr-FR" sz="1600" i="1" dirty="0" err="1">
                <a:effectLst/>
                <a:latin typeface="Calibri" panose="020F0502020204030204" pitchFamily="34" charset="0"/>
                <a:ea typeface="Calibri" panose="020F0502020204030204" pitchFamily="34" charset="0"/>
                <a:cs typeface="Arial" panose="020B0604020202020204" pitchFamily="34" charset="0"/>
              </a:rPr>
              <a:t>salt</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les sucreries (</a:t>
            </a:r>
            <a:r>
              <a:rPr lang="fr-FR" sz="1600" dirty="0" err="1">
                <a:effectLst/>
                <a:latin typeface="Calibri" panose="020F0502020204030204" pitchFamily="34" charset="0"/>
                <a:ea typeface="Calibri" panose="020F0502020204030204" pitchFamily="34" charset="0"/>
                <a:cs typeface="Arial" panose="020B0604020202020204" pitchFamily="34" charset="0"/>
              </a:rPr>
              <a:t>fpl</a:t>
            </a:r>
            <a:r>
              <a:rPr lang="fr-FR" sz="1600"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sweets</a:t>
            </a:r>
            <a:r>
              <a:rPr lang="fr-FR" sz="1600" i="1" dirty="0">
                <a:effectLst/>
                <a:latin typeface="Calibri" panose="020F0502020204030204" pitchFamily="34" charset="0"/>
                <a:ea typeface="Calibri" panose="020F0502020204030204" pitchFamily="34" charset="0"/>
                <a:cs typeface="Arial" panose="020B0604020202020204" pitchFamily="34" charset="0"/>
              </a:rPr>
              <a:t>/</a:t>
            </a:r>
            <a:r>
              <a:rPr lang="fr-FR" sz="1600" i="1" dirty="0" err="1">
                <a:effectLst/>
                <a:latin typeface="Calibri" panose="020F0502020204030204" pitchFamily="34" charset="0"/>
                <a:ea typeface="Calibri" panose="020F0502020204030204" pitchFamily="34" charset="0"/>
                <a:cs typeface="Arial" panose="020B0604020202020204" pitchFamily="34" charset="0"/>
              </a:rPr>
              <a:t>confectionery</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la viande	</a:t>
            </a:r>
            <a:r>
              <a:rPr lang="fr-FR" sz="1600" i="1" dirty="0" err="1">
                <a:effectLst/>
                <a:latin typeface="Calibri" panose="020F0502020204030204" pitchFamily="34" charset="0"/>
                <a:ea typeface="Calibri" panose="020F0502020204030204" pitchFamily="34" charset="0"/>
                <a:cs typeface="Arial" panose="020B0604020202020204" pitchFamily="34" charset="0"/>
              </a:rPr>
              <a:t>meat</a:t>
            </a:r>
            <a:br>
              <a:rPr lang="fr-FR" sz="1600" dirty="0">
                <a:effectLst/>
                <a:latin typeface="Calibri" panose="020F0502020204030204" pitchFamily="34" charset="0"/>
                <a:ea typeface="Calibri" panose="020F0502020204030204" pitchFamily="34" charset="0"/>
                <a:cs typeface="Arial" panose="020B0604020202020204" pitchFamily="34" charset="0"/>
              </a:rPr>
            </a:br>
            <a:r>
              <a:rPr lang="fr-FR" sz="1600" dirty="0">
                <a:effectLst/>
                <a:latin typeface="Calibri" panose="020F0502020204030204" pitchFamily="34" charset="0"/>
                <a:ea typeface="Calibri" panose="020F0502020204030204" pitchFamily="34" charset="0"/>
                <a:cs typeface="Arial" panose="020B0604020202020204" pitchFamily="34" charset="0"/>
              </a:rPr>
              <a:t>manger équilibré	</a:t>
            </a:r>
            <a:r>
              <a:rPr lang="fr-FR" sz="1600" i="1" dirty="0">
                <a:effectLst/>
                <a:latin typeface="Calibri" panose="020F0502020204030204" pitchFamily="34" charset="0"/>
                <a:ea typeface="Calibri" panose="020F0502020204030204" pitchFamily="34" charset="0"/>
                <a:cs typeface="Arial" panose="020B0604020202020204" pitchFamily="34" charset="0"/>
              </a:rPr>
              <a:t>to have a </a:t>
            </a:r>
            <a:r>
              <a:rPr lang="fr-FR" sz="1600" i="1" dirty="0" err="1">
                <a:effectLst/>
                <a:latin typeface="Calibri" panose="020F0502020204030204" pitchFamily="34" charset="0"/>
                <a:ea typeface="Calibri" panose="020F0502020204030204" pitchFamily="34" charset="0"/>
                <a:cs typeface="Arial" panose="020B0604020202020204" pitchFamily="34" charset="0"/>
              </a:rPr>
              <a:t>balanced</a:t>
            </a:r>
            <a:r>
              <a:rPr lang="fr-FR" sz="1600" i="1" dirty="0">
                <a:effectLst/>
                <a:latin typeface="Calibri" panose="020F0502020204030204" pitchFamily="34" charset="0"/>
                <a:ea typeface="Calibri" panose="020F0502020204030204" pitchFamily="34" charset="0"/>
                <a:cs typeface="Arial" panose="020B0604020202020204" pitchFamily="34" charset="0"/>
              </a:rPr>
              <a:t> </a:t>
            </a:r>
            <a:r>
              <a:rPr lang="fr-FR" sz="1600" i="1" dirty="0" err="1">
                <a:effectLst/>
                <a:latin typeface="Calibri" panose="020F0502020204030204" pitchFamily="34" charset="0"/>
                <a:ea typeface="Calibri" panose="020F0502020204030204" pitchFamily="34" charset="0"/>
                <a:cs typeface="Arial" panose="020B0604020202020204" pitchFamily="34" charset="0"/>
              </a:rPr>
              <a:t>diet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3460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8F3AE-517A-43AE-9C55-77AE7C144069}"/>
              </a:ext>
            </a:extLst>
          </p:cNvPr>
          <p:cNvSpPr>
            <a:spLocks noGrp="1"/>
          </p:cNvSpPr>
          <p:nvPr>
            <p:ph type="title"/>
          </p:nvPr>
        </p:nvSpPr>
        <p:spPr>
          <a:xfrm>
            <a:off x="370114" y="3184525"/>
            <a:ext cx="10515600" cy="1325563"/>
          </a:xfrm>
        </p:spPr>
        <p:txBody>
          <a:bodyPr>
            <a:normAutofit fontScale="90000"/>
          </a:bodyPr>
          <a:lstStyle/>
          <a:p>
            <a:pPr>
              <a:lnSpc>
                <a:spcPct val="107000"/>
              </a:lnSpc>
              <a:spcAft>
                <a:spcPts val="800"/>
              </a:spcAft>
              <a:tabLst>
                <a:tab pos="3086100" algn="l"/>
              </a:tabLst>
            </a:pPr>
            <a:r>
              <a:rPr lang="fr-FR" sz="1800" b="1" dirty="0">
                <a:effectLst/>
                <a:latin typeface="Calibri" panose="020F0502020204030204" pitchFamily="34" charset="0"/>
                <a:ea typeface="Calibri" panose="020F0502020204030204" pitchFamily="34" charset="0"/>
                <a:cs typeface="Arial" panose="020B0604020202020204" pitchFamily="34" charset="0"/>
              </a:rPr>
              <a:t>Pour être en forme …	</a:t>
            </a:r>
            <a:r>
              <a:rPr lang="fr-FR" sz="1800" b="1" i="1" dirty="0">
                <a:effectLst/>
                <a:latin typeface="Calibri" panose="020F0502020204030204" pitchFamily="34" charset="0"/>
                <a:ea typeface="Calibri" panose="020F0502020204030204" pitchFamily="34" charset="0"/>
                <a:cs typeface="Arial" panose="020B0604020202020204" pitchFamily="34" charset="0"/>
              </a:rPr>
              <a:t>In </a:t>
            </a:r>
            <a:r>
              <a:rPr lang="fr-FR" sz="1800" b="1" i="1" dirty="0" err="1">
                <a:effectLst/>
                <a:latin typeface="Calibri" panose="020F0502020204030204" pitchFamily="34" charset="0"/>
                <a:ea typeface="Calibri" panose="020F0502020204030204" pitchFamily="34" charset="0"/>
                <a:cs typeface="Arial" panose="020B0604020202020204" pitchFamily="34" charset="0"/>
              </a:rPr>
              <a:t>order</a:t>
            </a:r>
            <a:r>
              <a:rPr lang="fr-FR" sz="1800" b="1" i="1" dirty="0">
                <a:effectLst/>
                <a:latin typeface="Calibri" panose="020F0502020204030204" pitchFamily="34" charset="0"/>
                <a:ea typeface="Calibri" panose="020F0502020204030204" pitchFamily="34" charset="0"/>
                <a:cs typeface="Arial" panose="020B0604020202020204" pitchFamily="34" charset="0"/>
              </a:rPr>
              <a:t> to </a:t>
            </a:r>
            <a:r>
              <a:rPr lang="fr-FR" sz="1800" b="1" i="1" dirty="0" err="1">
                <a:effectLst/>
                <a:latin typeface="Calibri" panose="020F0502020204030204" pitchFamily="34" charset="0"/>
                <a:ea typeface="Calibri" panose="020F0502020204030204" pitchFamily="34" charset="0"/>
                <a:cs typeface="Arial" panose="020B0604020202020204" pitchFamily="34" charset="0"/>
              </a:rPr>
              <a:t>keep</a:t>
            </a:r>
            <a:r>
              <a:rPr lang="fr-FR" sz="1800" b="1" i="1" dirty="0">
                <a:effectLst/>
                <a:latin typeface="Calibri" panose="020F0502020204030204" pitchFamily="34" charset="0"/>
                <a:ea typeface="Calibri" panose="020F0502020204030204" pitchFamily="34" charset="0"/>
                <a:cs typeface="Arial" panose="020B0604020202020204" pitchFamily="34" charset="0"/>
              </a:rPr>
              <a:t> fit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ferai du sport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do sport</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ferai trente minutes d’exercice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do 30 minutes </a:t>
            </a:r>
            <a:r>
              <a:rPr lang="fr-FR" sz="1800" i="1" dirty="0" err="1">
                <a:effectLst/>
                <a:latin typeface="Calibri" panose="020F0502020204030204" pitchFamily="34" charset="0"/>
                <a:ea typeface="Calibri" panose="020F0502020204030204" pitchFamily="34" charset="0"/>
                <a:cs typeface="Arial" panose="020B0604020202020204" pitchFamily="34" charset="0"/>
              </a:rPr>
              <a:t>exercise</a:t>
            </a:r>
            <a:r>
              <a:rPr lang="fr-FR" sz="1800" i="1" dirty="0">
                <a:effectLst/>
                <a:latin typeface="Calibri" panose="020F0502020204030204" pitchFamily="34" charset="0"/>
                <a:ea typeface="Calibri" panose="020F0502020204030204" pitchFamily="34" charset="0"/>
                <a:cs typeface="Arial" panose="020B0604020202020204" pitchFamily="34" charset="0"/>
              </a:rPr>
              <a:t> per </a:t>
            </a:r>
            <a:r>
              <a:rPr lang="fr-FR" sz="1800" i="1" dirty="0" err="1">
                <a:effectLst/>
                <a:latin typeface="Calibri" panose="020F0502020204030204" pitchFamily="34" charset="0"/>
                <a:ea typeface="Calibri" panose="020F0502020204030204" pitchFamily="34" charset="0"/>
                <a:cs typeface="Arial" panose="020B0604020202020204" pitchFamily="34" charset="0"/>
              </a:rPr>
              <a:t>day</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   par jour	</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j’irai au collège à vélo et pas en </a:t>
            </a:r>
            <a:r>
              <a:rPr lang="fr-FR" sz="1800" dirty="0" err="1">
                <a:effectLst/>
                <a:latin typeface="Calibri" panose="020F0502020204030204" pitchFamily="34" charset="0"/>
                <a:ea typeface="Calibri" panose="020F0502020204030204" pitchFamily="34" charset="0"/>
                <a:cs typeface="Arial" panose="020B0604020202020204" pitchFamily="34" charset="0"/>
              </a:rPr>
              <a:t>voiture</a:t>
            </a:r>
            <a:r>
              <a:rPr lang="fr-FR" sz="1800" i="1" dirty="0" err="1">
                <a:effectLst/>
                <a:latin typeface="Calibri" panose="020F0502020204030204" pitchFamily="34" charset="0"/>
                <a:ea typeface="Calibri" panose="020F0502020204030204" pitchFamily="34" charset="0"/>
                <a:cs typeface="Arial" panose="020B0604020202020204" pitchFamily="34" charset="0"/>
              </a:rPr>
              <a:t>I</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go to </a:t>
            </a:r>
            <a:r>
              <a:rPr lang="fr-FR" sz="1800" i="1" dirty="0" err="1">
                <a:effectLst/>
                <a:latin typeface="Calibri" panose="020F0502020204030204" pitchFamily="34" charset="0"/>
                <a:ea typeface="Calibri" panose="020F0502020204030204" pitchFamily="34" charset="0"/>
                <a:cs typeface="Arial" panose="020B0604020202020204" pitchFamily="34" charset="0"/>
              </a:rPr>
              <a:t>school</a:t>
            </a:r>
            <a:r>
              <a:rPr lang="fr-FR" sz="1800" i="1" dirty="0">
                <a:effectLst/>
                <a:latin typeface="Calibri" panose="020F0502020204030204" pitchFamily="34" charset="0"/>
                <a:ea typeface="Calibri" panose="020F0502020204030204" pitchFamily="34" charset="0"/>
                <a:cs typeface="Arial" panose="020B0604020202020204" pitchFamily="34" charset="0"/>
              </a:rPr>
              <a:t> by bike and not by car</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jouerai au foot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play</a:t>
            </a:r>
            <a:r>
              <a:rPr lang="fr-FR" sz="1800" i="1" dirty="0">
                <a:effectLst/>
                <a:latin typeface="Calibri" panose="020F0502020204030204" pitchFamily="34" charset="0"/>
                <a:ea typeface="Calibri" panose="020F0502020204030204" pitchFamily="34" charset="0"/>
                <a:cs typeface="Arial" panose="020B0604020202020204" pitchFamily="34" charset="0"/>
              </a:rPr>
              <a:t> football	</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mangerai équilibré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eat</a:t>
            </a:r>
            <a:r>
              <a:rPr lang="fr-FR" sz="1800" i="1" dirty="0">
                <a:effectLst/>
                <a:latin typeface="Calibri" panose="020F0502020204030204" pitchFamily="34" charset="0"/>
                <a:ea typeface="Calibri" panose="020F0502020204030204" pitchFamily="34" charset="0"/>
                <a:cs typeface="Arial" panose="020B0604020202020204" pitchFamily="34" charset="0"/>
              </a:rPr>
              <a:t> a </a:t>
            </a:r>
            <a:r>
              <a:rPr lang="fr-FR" sz="1800" i="1" dirty="0" err="1">
                <a:effectLst/>
                <a:latin typeface="Calibri" panose="020F0502020204030204" pitchFamily="34" charset="0"/>
                <a:ea typeface="Calibri" panose="020F0502020204030204" pitchFamily="34" charset="0"/>
                <a:cs typeface="Arial" panose="020B0604020202020204" pitchFamily="34" charset="0"/>
              </a:rPr>
              <a:t>balanced</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diet</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marcherai jusqu’au collège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walk</a:t>
            </a:r>
            <a:r>
              <a:rPr lang="fr-FR" sz="1800" i="1" dirty="0">
                <a:effectLst/>
                <a:latin typeface="Calibri" panose="020F0502020204030204" pitchFamily="34" charset="0"/>
                <a:ea typeface="Calibri" panose="020F0502020204030204" pitchFamily="34" charset="0"/>
                <a:cs typeface="Arial" panose="020B0604020202020204" pitchFamily="34" charset="0"/>
              </a:rPr>
              <a:t> to </a:t>
            </a:r>
            <a:r>
              <a:rPr lang="fr-FR" sz="1800" i="1" dirty="0" err="1">
                <a:effectLst/>
                <a:latin typeface="Calibri" panose="020F0502020204030204" pitchFamily="34" charset="0"/>
                <a:ea typeface="Calibri" panose="020F0502020204030204" pitchFamily="34" charset="0"/>
                <a:cs typeface="Arial" panose="020B0604020202020204" pitchFamily="34" charset="0"/>
              </a:rPr>
              <a:t>school</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ne boirai jamais de boissons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never</a:t>
            </a:r>
            <a:r>
              <a:rPr lang="fr-FR" sz="1800" i="1" dirty="0">
                <a:effectLst/>
                <a:latin typeface="Calibri" panose="020F0502020204030204" pitchFamily="34" charset="0"/>
                <a:ea typeface="Calibri" panose="020F0502020204030204" pitchFamily="34" charset="0"/>
                <a:cs typeface="Arial" panose="020B0604020202020204" pitchFamily="34" charset="0"/>
              </a:rPr>
              <a:t> drink </a:t>
            </a:r>
            <a:r>
              <a:rPr lang="fr-FR" sz="1800" i="1" dirty="0" err="1">
                <a:effectLst/>
                <a:latin typeface="Calibri" panose="020F0502020204030204" pitchFamily="34" charset="0"/>
                <a:ea typeface="Calibri" panose="020F0502020204030204" pitchFamily="34" charset="0"/>
                <a:cs typeface="Arial" panose="020B0604020202020204" pitchFamily="34" charset="0"/>
              </a:rPr>
              <a:t>fizzy</a:t>
            </a:r>
            <a:r>
              <a:rPr lang="fr-FR" sz="1800" i="1" dirty="0">
                <a:effectLst/>
                <a:latin typeface="Calibri" panose="020F0502020204030204" pitchFamily="34" charset="0"/>
                <a:ea typeface="Calibri" panose="020F0502020204030204" pitchFamily="34" charset="0"/>
                <a:cs typeface="Arial" panose="020B0604020202020204" pitchFamily="34" charset="0"/>
              </a:rPr>
              <a:t> drinks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    gazeuses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ne jouerai plus à des jeux vidéo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won’t</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play</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with</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my</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video</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game</a:t>
            </a:r>
            <a:r>
              <a:rPr lang="fr-FR" sz="1800" i="1" dirty="0">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any</a:t>
            </a:r>
            <a:r>
              <a:rPr lang="fr-FR" sz="1800" i="1" dirty="0">
                <a:effectLst/>
                <a:latin typeface="Calibri" panose="020F0502020204030204" pitchFamily="34" charset="0"/>
                <a:ea typeface="Calibri" panose="020F0502020204030204" pitchFamily="34" charset="0"/>
                <a:cs typeface="Arial" panose="020B0604020202020204" pitchFamily="34" charset="0"/>
              </a:rPr>
              <a:t> more</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ne mangerai plus de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not </a:t>
            </a:r>
            <a:r>
              <a:rPr lang="fr-FR" sz="1800" i="1" dirty="0" err="1">
                <a:effectLst/>
                <a:latin typeface="Calibri" panose="020F0502020204030204" pitchFamily="34" charset="0"/>
                <a:ea typeface="Calibri" panose="020F0502020204030204" pitchFamily="34" charset="0"/>
                <a:cs typeface="Arial" panose="020B0604020202020204" pitchFamily="34" charset="0"/>
              </a:rPr>
              <a:t>eat</a:t>
            </a:r>
            <a:r>
              <a:rPr lang="fr-FR" sz="1800" dirty="0">
                <a:effectLst/>
                <a:latin typeface="Calibri" panose="020F0502020204030204" pitchFamily="34" charset="0"/>
                <a:ea typeface="Calibri" panose="020F0502020204030204" pitchFamily="34" charset="0"/>
                <a:cs typeface="Arial" panose="020B0604020202020204" pitchFamily="34" charset="0"/>
              </a:rPr>
              <a:t> </a:t>
            </a:r>
            <a:r>
              <a:rPr lang="fr-FR" sz="1800" i="1" dirty="0">
                <a:effectLst/>
                <a:latin typeface="Calibri" panose="020F0502020204030204" pitchFamily="34" charset="0"/>
                <a:ea typeface="Calibri" panose="020F0502020204030204" pitchFamily="34" charset="0"/>
                <a:cs typeface="Arial" panose="020B0604020202020204" pitchFamily="34" charset="0"/>
              </a:rPr>
              <a:t>chips/hamburgers </a:t>
            </a:r>
            <a:r>
              <a:rPr lang="fr-FR" sz="1800" i="1" dirty="0" err="1">
                <a:effectLst/>
                <a:latin typeface="Calibri" panose="020F0502020204030204" pitchFamily="34" charset="0"/>
                <a:ea typeface="Calibri" panose="020F0502020204030204" pitchFamily="34" charset="0"/>
                <a:cs typeface="Arial" panose="020B0604020202020204" pitchFamily="34" charset="0"/>
              </a:rPr>
              <a:t>any</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    frites/hamburgers</a:t>
            </a:r>
            <a:r>
              <a:rPr lang="fr-FR" sz="1800" i="1" dirty="0">
                <a:effectLst/>
                <a:latin typeface="Calibri" panose="020F0502020204030204" pitchFamily="34" charset="0"/>
                <a:ea typeface="Calibri" panose="020F0502020204030204" pitchFamily="34" charset="0"/>
                <a:cs typeface="Arial" panose="020B0604020202020204" pitchFamily="34" charset="0"/>
              </a:rPr>
              <a:t>	more</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ne prendrai pas le bus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not </a:t>
            </a:r>
            <a:r>
              <a:rPr lang="fr-FR" sz="1800" i="1" dirty="0" err="1">
                <a:effectLst/>
                <a:latin typeface="Calibri" panose="020F0502020204030204" pitchFamily="34" charset="0"/>
                <a:ea typeface="Calibri" panose="020F0502020204030204" pitchFamily="34" charset="0"/>
                <a:cs typeface="Arial" panose="020B0604020202020204" pitchFamily="34" charset="0"/>
              </a:rPr>
              <a:t>take</a:t>
            </a:r>
            <a:r>
              <a:rPr lang="fr-FR" sz="1800" i="1" dirty="0">
                <a:effectLst/>
                <a:latin typeface="Calibri" panose="020F0502020204030204" pitchFamily="34" charset="0"/>
                <a:ea typeface="Calibri" panose="020F0502020204030204" pitchFamily="34" charset="0"/>
                <a:cs typeface="Arial" panose="020B0604020202020204" pitchFamily="34" charset="0"/>
              </a:rPr>
              <a:t> the bus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prendrai les escaliers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take</a:t>
            </a:r>
            <a:r>
              <a:rPr lang="fr-FR" sz="1800" i="1" dirty="0">
                <a:effectLst/>
                <a:latin typeface="Calibri" panose="020F0502020204030204" pitchFamily="34" charset="0"/>
                <a:ea typeface="Calibri" panose="020F0502020204030204" pitchFamily="34" charset="0"/>
                <a:cs typeface="Arial" panose="020B0604020202020204" pitchFamily="34" charset="0"/>
              </a:rPr>
              <a:t> the </a:t>
            </a:r>
            <a:r>
              <a:rPr lang="fr-FR" sz="1800" i="1" dirty="0" err="1">
                <a:effectLst/>
                <a:latin typeface="Calibri" panose="020F0502020204030204" pitchFamily="34" charset="0"/>
                <a:ea typeface="Calibri" panose="020F0502020204030204" pitchFamily="34" charset="0"/>
                <a:cs typeface="Arial" panose="020B0604020202020204" pitchFamily="34" charset="0"/>
              </a:rPr>
              <a:t>stairs</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prendrai des cours d’arts martiaux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will</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take</a:t>
            </a:r>
            <a:r>
              <a:rPr lang="fr-FR" sz="1800" i="1" dirty="0">
                <a:effectLst/>
                <a:latin typeface="Calibri" panose="020F0502020204030204" pitchFamily="34" charset="0"/>
                <a:ea typeface="Calibri" panose="020F0502020204030204" pitchFamily="34" charset="0"/>
                <a:cs typeface="Arial" panose="020B0604020202020204" pitchFamily="34" charset="0"/>
              </a:rPr>
              <a:t> martial arts classes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E07EAA69-9BE9-4304-BB82-2115E78C6F9E}"/>
              </a:ext>
            </a:extLst>
          </p:cNvPr>
          <p:cNvSpPr txBox="1"/>
          <p:nvPr/>
        </p:nvSpPr>
        <p:spPr>
          <a:xfrm>
            <a:off x="7030538" y="1028753"/>
            <a:ext cx="8860971" cy="5291705"/>
          </a:xfrm>
          <a:prstGeom prst="rect">
            <a:avLst/>
          </a:prstGeom>
          <a:noFill/>
        </p:spPr>
        <p:txBody>
          <a:bodyPr wrap="square">
            <a:spAutoFit/>
          </a:bodyPr>
          <a:lstStyle/>
          <a:p>
            <a:pPr>
              <a:lnSpc>
                <a:spcPct val="107000"/>
              </a:lnSpc>
              <a:spcAft>
                <a:spcPts val="800"/>
              </a:spcAft>
              <a:tabLst>
                <a:tab pos="3086100" algn="l"/>
              </a:tabLst>
            </a:pPr>
            <a:r>
              <a:rPr lang="en-US" sz="1600" b="1" dirty="0">
                <a:effectLst/>
                <a:latin typeface="Calibri" panose="020F0502020204030204" pitchFamily="34" charset="0"/>
                <a:ea typeface="Calibri" panose="020F0502020204030204" pitchFamily="34" charset="0"/>
                <a:cs typeface="Arial" panose="020B0604020202020204" pitchFamily="34" charset="0"/>
              </a:rPr>
              <a:t>Les mots </a:t>
            </a:r>
            <a:r>
              <a:rPr lang="en-US" sz="1600" b="1" dirty="0" err="1">
                <a:effectLst/>
                <a:latin typeface="Calibri" panose="020F0502020204030204" pitchFamily="34" charset="0"/>
                <a:ea typeface="Calibri" panose="020F0502020204030204" pitchFamily="34" charset="0"/>
                <a:cs typeface="Arial" panose="020B0604020202020204" pitchFamily="34" charset="0"/>
              </a:rPr>
              <a:t>essentiels</a:t>
            </a:r>
            <a:r>
              <a:rPr lang="en-US" sz="1600" b="1" dirty="0">
                <a:latin typeface="Calibri" panose="020F0502020204030204" pitchFamily="34" charset="0"/>
                <a:ea typeface="Calibri" panose="020F0502020204030204" pitchFamily="34" charset="0"/>
                <a:cs typeface="Arial" panose="020B0604020202020204" pitchFamily="34" charset="0"/>
              </a:rPr>
              <a:t>                          </a:t>
            </a:r>
            <a:r>
              <a:rPr lang="en-US" sz="1600" b="1" i="1" dirty="0">
                <a:effectLst/>
                <a:latin typeface="Calibri" panose="020F0502020204030204" pitchFamily="34" charset="0"/>
                <a:ea typeface="Calibri" panose="020F0502020204030204" pitchFamily="34" charset="0"/>
                <a:cs typeface="Arial" panose="020B0604020202020204" pitchFamily="34" charset="0"/>
              </a:rPr>
              <a:t>High-frequency words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err="1">
                <a:effectLst/>
                <a:latin typeface="Calibri" panose="020F0502020204030204" pitchFamily="34" charset="0"/>
                <a:ea typeface="Calibri" panose="020F0502020204030204" pitchFamily="34" charset="0"/>
                <a:cs typeface="Arial" panose="020B0604020202020204" pitchFamily="34" charset="0"/>
              </a:rPr>
              <a:t>alors</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so/then</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au </a:t>
            </a:r>
            <a:r>
              <a:rPr lang="en-US" sz="1600" dirty="0" err="1">
                <a:effectLst/>
                <a:latin typeface="Calibri" panose="020F0502020204030204" pitchFamily="34" charset="0"/>
                <a:ea typeface="Calibri" panose="020F0502020204030204" pitchFamily="34" charset="0"/>
                <a:cs typeface="Arial" panose="020B0604020202020204" pitchFamily="34" charset="0"/>
              </a:rPr>
              <a:t>moins</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at least	 </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c’est</a:t>
            </a:r>
            <a:r>
              <a:rPr lang="en-US" sz="1600" dirty="0">
                <a:effectLst/>
                <a:latin typeface="Calibri" panose="020F0502020204030204" pitchFamily="34" charset="0"/>
                <a:ea typeface="Calibri" panose="020F0502020204030204" pitchFamily="34" charset="0"/>
                <a:cs typeface="Arial" panose="020B0604020202020204" pitchFamily="34" charset="0"/>
              </a:rPr>
              <a:t>-à-dire		</a:t>
            </a:r>
            <a:r>
              <a:rPr lang="en-US" sz="1600" dirty="0">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that is to say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ce</a:t>
            </a:r>
            <a:r>
              <a:rPr lang="en-US" sz="1600" dirty="0">
                <a:effectLst/>
                <a:latin typeface="Calibri" panose="020F0502020204030204" pitchFamily="34" charset="0"/>
                <a:ea typeface="Calibri" panose="020F0502020204030204" pitchFamily="34" charset="0"/>
                <a:cs typeface="Arial" panose="020B0604020202020204" pitchFamily="34" charset="0"/>
              </a:rPr>
              <a:t> qui </a:t>
            </a:r>
            <a:r>
              <a:rPr lang="en-US" sz="1600" dirty="0" err="1">
                <a:effectLst/>
                <a:latin typeface="Calibri" panose="020F0502020204030204" pitchFamily="34" charset="0"/>
                <a:ea typeface="Calibri" panose="020F0502020204030204" pitchFamily="34" charset="0"/>
                <a:cs typeface="Arial" panose="020B0604020202020204" pitchFamily="34" charset="0"/>
              </a:rPr>
              <a:t>veut</a:t>
            </a:r>
            <a:r>
              <a:rPr lang="en-US" sz="1600" dirty="0">
                <a:effectLst/>
                <a:latin typeface="Calibri" panose="020F0502020204030204" pitchFamily="34" charset="0"/>
                <a:ea typeface="Calibri" panose="020F0502020204030204" pitchFamily="34" charset="0"/>
                <a:cs typeface="Arial" panose="020B0604020202020204" pitchFamily="34" charset="0"/>
              </a:rPr>
              <a:t> dire		</a:t>
            </a:r>
            <a:r>
              <a:rPr lang="en-US" sz="1600" i="1" dirty="0">
                <a:effectLst/>
                <a:latin typeface="Calibri" panose="020F0502020204030204" pitchFamily="34" charset="0"/>
                <a:ea typeface="Calibri" panose="020F0502020204030204" pitchFamily="34" charset="0"/>
                <a:cs typeface="Arial" panose="020B0604020202020204" pitchFamily="34" charset="0"/>
              </a:rPr>
              <a:t>which means</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chaque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each</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d’abord</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dirty="0">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first</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de bonne </a:t>
            </a:r>
            <a:r>
              <a:rPr lang="en-US" sz="1600" dirty="0" err="1">
                <a:effectLst/>
                <a:latin typeface="Calibri" panose="020F0502020204030204" pitchFamily="34" charset="0"/>
                <a:ea typeface="Calibri" panose="020F0502020204030204" pitchFamily="34" charset="0"/>
                <a:cs typeface="Arial" panose="020B0604020202020204" pitchFamily="34" charset="0"/>
              </a:rPr>
              <a:t>heure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early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deux </a:t>
            </a:r>
            <a:r>
              <a:rPr lang="en-US" sz="1600" dirty="0" err="1">
                <a:effectLst/>
                <a:latin typeface="Calibri" panose="020F0502020204030204" pitchFamily="34" charset="0"/>
                <a:ea typeface="Calibri" panose="020F0502020204030204" pitchFamily="34" charset="0"/>
                <a:cs typeface="Arial" panose="020B0604020202020204" pitchFamily="34" charset="0"/>
              </a:rPr>
              <a:t>fois</a:t>
            </a:r>
            <a:r>
              <a:rPr lang="en-US" sz="1600" dirty="0">
                <a:effectLst/>
                <a:latin typeface="Calibri" panose="020F0502020204030204" pitchFamily="34" charset="0"/>
                <a:ea typeface="Calibri" panose="020F0502020204030204" pitchFamily="34" charset="0"/>
                <a:cs typeface="Arial" panose="020B0604020202020204" pitchFamily="34" charset="0"/>
              </a:rPr>
              <a:t> par </a:t>
            </a:r>
            <a:r>
              <a:rPr lang="en-US" sz="1600" dirty="0" err="1">
                <a:effectLst/>
                <a:latin typeface="Calibri" panose="020F0502020204030204" pitchFamily="34" charset="0"/>
                <a:ea typeface="Calibri" panose="020F0502020204030204" pitchFamily="34" charset="0"/>
                <a:cs typeface="Arial" panose="020B0604020202020204" pitchFamily="34" charset="0"/>
              </a:rPr>
              <a:t>semaine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twice a week</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donc</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so</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ensuite			</a:t>
            </a:r>
            <a:r>
              <a:rPr lang="en-US" sz="1600" i="1" dirty="0">
                <a:effectLst/>
                <a:latin typeface="Calibri" panose="020F0502020204030204" pitchFamily="34" charset="0"/>
                <a:ea typeface="Calibri" panose="020F0502020204030204" pitchFamily="34" charset="0"/>
                <a:cs typeface="Arial" panose="020B0604020202020204" pitchFamily="34" charset="0"/>
              </a:rPr>
              <a:t>then</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finalement</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finally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où</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where</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peut-être</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dirty="0">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perhaps</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pour le </a:t>
            </a:r>
            <a:r>
              <a:rPr lang="en-US" sz="1600" dirty="0" err="1">
                <a:effectLst/>
                <a:latin typeface="Calibri" panose="020F0502020204030204" pitchFamily="34" charset="0"/>
                <a:ea typeface="Calibri" panose="020F0502020204030204" pitchFamily="34" charset="0"/>
                <a:cs typeface="Arial" panose="020B0604020202020204" pitchFamily="34" charset="0"/>
              </a:rPr>
              <a:t>futur</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for the future</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quand</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when</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err="1">
                <a:effectLst/>
                <a:latin typeface="Calibri" panose="020F0502020204030204" pitchFamily="34" charset="0"/>
                <a:ea typeface="Calibri" panose="020F0502020204030204" pitchFamily="34" charset="0"/>
                <a:cs typeface="Arial" panose="020B0604020202020204" pitchFamily="34" charset="0"/>
              </a:rPr>
              <a:t>tous</a:t>
            </a:r>
            <a:r>
              <a:rPr lang="en-US" sz="1600" dirty="0">
                <a:effectLst/>
                <a:latin typeface="Calibri" panose="020F0502020204030204" pitchFamily="34" charset="0"/>
                <a:ea typeface="Calibri" panose="020F0502020204030204" pitchFamily="34" charset="0"/>
                <a:cs typeface="Arial" panose="020B0604020202020204" pitchFamily="34" charset="0"/>
              </a:rPr>
              <a:t> les </a:t>
            </a:r>
            <a:r>
              <a:rPr lang="en-US" sz="1600" dirty="0" err="1">
                <a:effectLst/>
                <a:latin typeface="Calibri" panose="020F0502020204030204" pitchFamily="34" charset="0"/>
                <a:ea typeface="Calibri" panose="020F0502020204030204" pitchFamily="34" charset="0"/>
                <a:cs typeface="Arial" panose="020B0604020202020204" pitchFamily="34" charset="0"/>
              </a:rPr>
              <a:t>jours</a:t>
            </a:r>
            <a:r>
              <a:rPr lang="en-US" sz="1600" dirty="0">
                <a:effectLst/>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every day</a:t>
            </a:r>
            <a:br>
              <a:rPr lang="en-US" sz="1600" dirty="0">
                <a:effectLst/>
                <a:latin typeface="Calibri" panose="020F0502020204030204" pitchFamily="34" charset="0"/>
                <a:ea typeface="Calibri" panose="020F0502020204030204" pitchFamily="34" charset="0"/>
                <a:cs typeface="Arial" panose="020B0604020202020204" pitchFamily="34" charset="0"/>
              </a:rPr>
            </a:br>
            <a:r>
              <a:rPr lang="en-US" sz="1600" dirty="0">
                <a:effectLst/>
                <a:latin typeface="Calibri" panose="020F0502020204030204" pitchFamily="34" charset="0"/>
                <a:ea typeface="Calibri" panose="020F0502020204030204" pitchFamily="34" charset="0"/>
                <a:cs typeface="Arial" panose="020B0604020202020204" pitchFamily="34" charset="0"/>
              </a:rPr>
              <a:t>Voilà!		</a:t>
            </a:r>
            <a:r>
              <a:rPr lang="en-US" sz="1600" dirty="0">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That’s that!/ Here you are!/ </a:t>
            </a:r>
          </a:p>
          <a:p>
            <a:pPr>
              <a:lnSpc>
                <a:spcPct val="107000"/>
              </a:lnSpc>
              <a:spcAft>
                <a:spcPts val="800"/>
              </a:spcAft>
            </a:pPr>
            <a:r>
              <a:rPr lang="en-US" sz="1600" i="1" dirty="0">
                <a:latin typeface="Calibri" panose="020F0502020204030204" pitchFamily="34" charset="0"/>
                <a:ea typeface="Calibri" panose="020F0502020204030204" pitchFamily="34" charset="0"/>
                <a:cs typeface="Arial" panose="020B0604020202020204" pitchFamily="34" charset="0"/>
              </a:rPr>
              <a:t>                                                            </a:t>
            </a:r>
            <a:r>
              <a:rPr lang="en-US" sz="1600" i="1" dirty="0">
                <a:effectLst/>
                <a:latin typeface="Calibri" panose="020F0502020204030204" pitchFamily="34" charset="0"/>
                <a:ea typeface="Calibri" panose="020F0502020204030204" pitchFamily="34" charset="0"/>
                <a:cs typeface="Arial" panose="020B0604020202020204" pitchFamily="34" charset="0"/>
              </a:rPr>
              <a:t>There you go!</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99788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1E0D2AB42E77A4D84BE2DD6D05212EE" ma:contentTypeVersion="12" ma:contentTypeDescription="Create a new document." ma:contentTypeScope="" ma:versionID="6ce3580611a98063e1b982c10a8d4899">
  <xsd:schema xmlns:xsd="http://www.w3.org/2001/XMLSchema" xmlns:xs="http://www.w3.org/2001/XMLSchema" xmlns:p="http://schemas.microsoft.com/office/2006/metadata/properties" xmlns:ns3="39f316ac-aaf5-4e2e-a738-5959585ebd54" xmlns:ns4="ab5792e2-7a20-434d-b2c8-f6c424745da8" targetNamespace="http://schemas.microsoft.com/office/2006/metadata/properties" ma:root="true" ma:fieldsID="0fb2ca46268dcf17957317634adb8574" ns3:_="" ns4:_="">
    <xsd:import namespace="39f316ac-aaf5-4e2e-a738-5959585ebd54"/>
    <xsd:import namespace="ab5792e2-7a20-434d-b2c8-f6c424745da8"/>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f316ac-aaf5-4e2e-a738-5959585ebd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5792e2-7a20-434d-b2c8-f6c424745da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FE4BD8-BD29-408F-9C40-A94B4A4CBD12}">
  <ds:schemaRefs>
    <ds:schemaRef ds:uri="http://schemas.microsoft.com/office/2006/documentManagement/types"/>
    <ds:schemaRef ds:uri="http://schemas.openxmlformats.org/package/2006/metadata/core-properties"/>
    <ds:schemaRef ds:uri="39f316ac-aaf5-4e2e-a738-5959585ebd54"/>
    <ds:schemaRef ds:uri="http://purl.org/dc/elements/1.1/"/>
    <ds:schemaRef ds:uri="ab5792e2-7a20-434d-b2c8-f6c424745da8"/>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E3D65B18-9B4F-44F8-B9DD-8F119AB720B4}">
  <ds:schemaRefs>
    <ds:schemaRef ds:uri="http://schemas.microsoft.com/sharepoint/v3/contenttype/forms"/>
  </ds:schemaRefs>
</ds:datastoreItem>
</file>

<file path=customXml/itemProps3.xml><?xml version="1.0" encoding="utf-8"?>
<ds:datastoreItem xmlns:ds="http://schemas.openxmlformats.org/officeDocument/2006/customXml" ds:itemID="{AEF83E8E-D027-4036-AB87-3F54124BDE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f316ac-aaf5-4e2e-a738-5959585ebd54"/>
    <ds:schemaRef ds:uri="ab5792e2-7a20-434d-b2c8-f6c424745d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6010</TotalTime>
  <Words>2348</Words>
  <Application>Microsoft Office PowerPoint</Application>
  <PresentationFormat>Widescreen</PresentationFormat>
  <Paragraphs>432</Paragraphs>
  <Slides>11</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VOCABULARY Les parties du corps Parts of the body la bouche  mouth le bras  arm le corps body le dos  back l’épaule (f) shoulder les fesses (fpl) buttocks le front  forehead le genou  knee la jambe  leg la main  hand le nez  nose les oreilles (fpl) ears le pied foot la tête  head le visage  face les yeux (mpl) eyes </vt:lpstr>
      <vt:lpstr>Tu aimes le sport? Do you like sport? Le sport … Sport … diminue le stress.  decreases stress. est bon pour le moral. is good for morale. est important dans la vie. is important in life. ça me fatigue it makes me tired il faut apprendre à suivre les règles you must learn to follow rules   Les opinions Opinions À mon avis, … In my opinion, … Moi, je trouve ça très ennuyeux de I find it very boring to ...   ... (+ inf) Je crois fermement que ... I firmly believe that … </vt:lpstr>
      <vt:lpstr>Pour être en forme … In order to keep fit … je ferai du sport I will do sport je ferai trente minutes d’exercice  I will do 30 minutes exercise per day    par jour  j’irai au collège à vélo et pas en voitureI will go to school by bike and not by car je jouerai au foot  I will play football  je mangerai équilibré I will eat a balanced diet je marcherai jusqu’au collège I will walk to school je ne boirai jamais de boissons I will never drink fizzy drinks     gazeuses je ne jouerai plus à des jeux vidéo I won’t play with my video game any more je ne mangerai plus de I will not eat chips/hamburgers any     frites/hamburgers more je ne prendrai pas le bus I will not take the bus je prendrai les escaliers  I will take the stairs je prendrai des cours d’arts martiaux I will take martial arts classes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Jones</dc:creator>
  <cp:lastModifiedBy>Caroline Heaney</cp:lastModifiedBy>
  <cp:revision>206</cp:revision>
  <dcterms:created xsi:type="dcterms:W3CDTF">2021-01-08T13:31:16Z</dcterms:created>
  <dcterms:modified xsi:type="dcterms:W3CDTF">2023-06-26T20:02:31Z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0x010100E1E0D2AB42E77A4D84BE2DD6D05212EE</vt:lpwstr>
  </property>
</Properties>
</file>