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1303" r:id="rId5"/>
    <p:sldId id="1290" r:id="rId6"/>
    <p:sldId id="1284" r:id="rId7"/>
    <p:sldId id="1286" r:id="rId8"/>
    <p:sldId id="1288" r:id="rId9"/>
    <p:sldId id="1296" r:id="rId10"/>
    <p:sldId id="1304" r:id="rId11"/>
    <p:sldId id="1305" r:id="rId12"/>
    <p:sldId id="130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41" d="100"/>
          <a:sy n="41" d="100"/>
        </p:scale>
        <p:origin x="640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38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10/11/2023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0613" y="2036607"/>
            <a:ext cx="506901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4</a:t>
            </a:r>
          </a:p>
        </p:txBody>
      </p:sp>
    </p:spTree>
    <p:extLst>
      <p:ext uri="{BB962C8B-B14F-4D97-AF65-F5344CB8AC3E}">
        <p14:creationId xmlns:p14="http://schemas.microsoft.com/office/powerpoint/2010/main" val="350655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0962655"/>
              </p:ext>
            </p:extLst>
          </p:nvPr>
        </p:nvGraphicFramePr>
        <p:xfrm>
          <a:off x="0" y="-139500"/>
          <a:ext cx="12232874" cy="68538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137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18006">
                  <a:extLst>
                    <a:ext uri="{9D8B030D-6E8A-4147-A177-3AD203B41FA5}">
                      <a16:colId xmlns:a16="http://schemas.microsoft.com/office/drawing/2014/main" val="3052439261"/>
                    </a:ext>
                  </a:extLst>
                </a:gridCol>
                <a:gridCol w="725055">
                  <a:extLst>
                    <a:ext uri="{9D8B030D-6E8A-4147-A177-3AD203B41FA5}">
                      <a16:colId xmlns:a16="http://schemas.microsoft.com/office/drawing/2014/main" val="3011881057"/>
                    </a:ext>
                  </a:extLst>
                </a:gridCol>
                <a:gridCol w="343447">
                  <a:extLst>
                    <a:ext uri="{9D8B030D-6E8A-4147-A177-3AD203B41FA5}">
                      <a16:colId xmlns:a16="http://schemas.microsoft.com/office/drawing/2014/main" val="3984058760"/>
                    </a:ext>
                  </a:extLst>
                </a:gridCol>
                <a:gridCol w="571706">
                  <a:extLst>
                    <a:ext uri="{9D8B030D-6E8A-4147-A177-3AD203B41FA5}">
                      <a16:colId xmlns:a16="http://schemas.microsoft.com/office/drawing/2014/main" val="1244215942"/>
                    </a:ext>
                  </a:extLst>
                </a:gridCol>
                <a:gridCol w="479998">
                  <a:extLst>
                    <a:ext uri="{9D8B030D-6E8A-4147-A177-3AD203B41FA5}">
                      <a16:colId xmlns:a16="http://schemas.microsoft.com/office/drawing/2014/main" val="2005723427"/>
                    </a:ext>
                  </a:extLst>
                </a:gridCol>
                <a:gridCol w="933957">
                  <a:extLst>
                    <a:ext uri="{9D8B030D-6E8A-4147-A177-3AD203B41FA5}">
                      <a16:colId xmlns:a16="http://schemas.microsoft.com/office/drawing/2014/main" val="2009126352"/>
                    </a:ext>
                  </a:extLst>
                </a:gridCol>
                <a:gridCol w="138881">
                  <a:extLst>
                    <a:ext uri="{9D8B030D-6E8A-4147-A177-3AD203B41FA5}">
                      <a16:colId xmlns:a16="http://schemas.microsoft.com/office/drawing/2014/main" val="2310219273"/>
                    </a:ext>
                  </a:extLst>
                </a:gridCol>
                <a:gridCol w="1082266">
                  <a:extLst>
                    <a:ext uri="{9D8B030D-6E8A-4147-A177-3AD203B41FA5}">
                      <a16:colId xmlns:a16="http://schemas.microsoft.com/office/drawing/2014/main" val="3933323372"/>
                    </a:ext>
                  </a:extLst>
                </a:gridCol>
                <a:gridCol w="281258">
                  <a:extLst>
                    <a:ext uri="{9D8B030D-6E8A-4147-A177-3AD203B41FA5}">
                      <a16:colId xmlns:a16="http://schemas.microsoft.com/office/drawing/2014/main" val="2139483158"/>
                    </a:ext>
                  </a:extLst>
                </a:gridCol>
                <a:gridCol w="955761">
                  <a:extLst>
                    <a:ext uri="{9D8B030D-6E8A-4147-A177-3AD203B41FA5}">
                      <a16:colId xmlns:a16="http://schemas.microsoft.com/office/drawing/2014/main" val="3488856854"/>
                    </a:ext>
                  </a:extLst>
                </a:gridCol>
                <a:gridCol w="241685">
                  <a:extLst>
                    <a:ext uri="{9D8B030D-6E8A-4147-A177-3AD203B41FA5}">
                      <a16:colId xmlns:a16="http://schemas.microsoft.com/office/drawing/2014/main" val="2209237353"/>
                    </a:ext>
                  </a:extLst>
                </a:gridCol>
                <a:gridCol w="289227">
                  <a:extLst>
                    <a:ext uri="{9D8B030D-6E8A-4147-A177-3AD203B41FA5}">
                      <a16:colId xmlns:a16="http://schemas.microsoft.com/office/drawing/2014/main" val="3232591249"/>
                    </a:ext>
                  </a:extLst>
                </a:gridCol>
                <a:gridCol w="1144876">
                  <a:extLst>
                    <a:ext uri="{9D8B030D-6E8A-4147-A177-3AD203B41FA5}">
                      <a16:colId xmlns:a16="http://schemas.microsoft.com/office/drawing/2014/main" val="764297051"/>
                    </a:ext>
                  </a:extLst>
                </a:gridCol>
                <a:gridCol w="341797">
                  <a:extLst>
                    <a:ext uri="{9D8B030D-6E8A-4147-A177-3AD203B41FA5}">
                      <a16:colId xmlns:a16="http://schemas.microsoft.com/office/drawing/2014/main" val="3947967577"/>
                    </a:ext>
                  </a:extLst>
                </a:gridCol>
                <a:gridCol w="1124323">
                  <a:extLst>
                    <a:ext uri="{9D8B030D-6E8A-4147-A177-3AD203B41FA5}">
                      <a16:colId xmlns:a16="http://schemas.microsoft.com/office/drawing/2014/main" val="2332730425"/>
                    </a:ext>
                  </a:extLst>
                </a:gridCol>
                <a:gridCol w="822043">
                  <a:extLst>
                    <a:ext uri="{9D8B030D-6E8A-4147-A177-3AD203B41FA5}">
                      <a16:colId xmlns:a16="http://schemas.microsoft.com/office/drawing/2014/main" val="4047201050"/>
                    </a:ext>
                  </a:extLst>
                </a:gridCol>
                <a:gridCol w="1637211">
                  <a:extLst>
                    <a:ext uri="{9D8B030D-6E8A-4147-A177-3AD203B41FA5}">
                      <a16:colId xmlns:a16="http://schemas.microsoft.com/office/drawing/2014/main" val="4207791972"/>
                    </a:ext>
                  </a:extLst>
                </a:gridCol>
              </a:tblGrid>
              <a:tr h="688306">
                <a:tc gridSpan="18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a-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Où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passes-tu tes 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spend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  b-</a:t>
                      </a:r>
                      <a:r>
                        <a:rPr lang="fr-FR" sz="1800" b="1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Avec qui vas-tu en vacances?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Who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with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9164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locator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95146"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year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février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February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juillet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July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août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august 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passe mes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spend my holidays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vacances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on holidays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va 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 on holidays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à la plage.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beach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montagne.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campagne.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countryside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vais 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go on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holidays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vacances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got on holidays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famille.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family.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parents.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parents.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friends.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531027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 bord de la mer.</a:t>
                      </a:r>
                    </a:p>
                    <a:p>
                      <a:pPr algn="l"/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</a:t>
                      </a:r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seaside</a:t>
                      </a:r>
                      <a:r>
                        <a:rPr lang="fr-FR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les Alpes.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Alps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553870"/>
                  </a:ext>
                </a:extLst>
              </a:tr>
              <a:tr h="495146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France.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France.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en </a:t>
                      </a: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Espagne.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Spain.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Italie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Italy.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101806"/>
                  </a:ext>
                </a:extLst>
              </a:tr>
              <a:tr h="680167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au 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Portugal.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Portugal.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aux </a:t>
                      </a:r>
                      <a:r>
                        <a:rPr lang="en-GB" sz="11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États</a:t>
                      </a:r>
                      <a:r>
                        <a:rPr lang="en-GB" sz="11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-Unis.</a:t>
                      </a:r>
                    </a:p>
                    <a:p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United-States</a:t>
                      </a:r>
                      <a:endParaRPr lang="en-GB" sz="11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67707"/>
                  </a:ext>
                </a:extLst>
              </a:tr>
              <a:tr h="670017">
                <a:tc gridSpan="1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c-  Combien de temps restes-tu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en vacances?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How long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stay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d-  Que fais-tu pendant les 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6083"/>
                  </a:ext>
                </a:extLst>
              </a:tr>
              <a:tr h="491646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 phrase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locator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Verb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Noun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Opinion intro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Adjective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984865"/>
                  </a:ext>
                </a:extLst>
              </a:tr>
              <a:tr h="513740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reste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stay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stay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semaine.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week.</a:t>
                      </a: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quinze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fortnight.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dix</a:t>
                      </a:r>
                      <a:r>
                        <a:rPr lang="fr-FR" sz="11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jours.</a:t>
                      </a:r>
                      <a:endParaRPr lang="fr-FR" sz="11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ten days.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lang="en-GB" sz="11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5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fais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/</a:t>
                      </a: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fait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do /go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faisons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do /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5" hMerge="1">
                  <a:txBody>
                    <a:bodyPr/>
                    <a:lstStyle/>
                    <a:p>
                      <a:pPr algn="l"/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fr-FR" sz="1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snowboard</a:t>
                      </a:r>
                    </a:p>
                    <a:p>
                      <a:pPr algn="l"/>
                      <a:r>
                        <a:rPr lang="fr-FR" sz="11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snowboarding</a:t>
                      </a:r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ski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skiing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fr-FR" sz="11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my opinion, it’s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trouve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endParaRPr kumimoji="0" lang="en-GB" sz="11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find that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cool.</a:t>
                      </a:r>
                      <a:b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marrant.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 mal.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alright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/ not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  <a:tr h="58721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VTT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biking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r>
                        <a:rPr lang="fr-FR" sz="1100" b="1" noProof="0" dirty="0">
                          <a:solidFill>
                            <a:srgbClr val="002060"/>
                          </a:solidFill>
                        </a:rPr>
                        <a:t>du canoë-kayak</a:t>
                      </a:r>
                      <a:endParaRPr lang="fr-FR" sz="11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canoeing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666065"/>
                  </a:ext>
                </a:extLst>
              </a:tr>
              <a:tr h="4477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planche à voile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surfing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l’équitation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horse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riding</a:t>
                      </a: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273977"/>
                  </a:ext>
                </a:extLst>
              </a:tr>
              <a:tr h="1240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ça 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 that because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J’adore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ça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1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</a:t>
                      </a:r>
                      <a:r>
                        <a:rPr kumimoji="0" lang="en-GB" sz="11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find that because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suis très sportif.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sporty</a:t>
                      </a: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9676931"/>
                  </a:ext>
                </a:extLst>
              </a:tr>
              <a:tr h="49841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toutes sortes d’activités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sorts of </a:t>
                      </a:r>
                      <a:r>
                        <a:rPr kumimoji="0" lang="fr-FR" sz="11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403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411832"/>
              </p:ext>
            </p:extLst>
          </p:nvPr>
        </p:nvGraphicFramePr>
        <p:xfrm>
          <a:off x="-3" y="0"/>
          <a:ext cx="12296154" cy="68580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35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257826989"/>
                    </a:ext>
                  </a:extLst>
                </a:gridCol>
                <a:gridCol w="1201783">
                  <a:extLst>
                    <a:ext uri="{9D8B030D-6E8A-4147-A177-3AD203B41FA5}">
                      <a16:colId xmlns:a16="http://schemas.microsoft.com/office/drawing/2014/main" val="3117715079"/>
                    </a:ext>
                  </a:extLst>
                </a:gridCol>
                <a:gridCol w="2364377">
                  <a:extLst>
                    <a:ext uri="{9D8B030D-6E8A-4147-A177-3AD203B41FA5}">
                      <a16:colId xmlns:a16="http://schemas.microsoft.com/office/drawing/2014/main" val="979435295"/>
                    </a:ext>
                  </a:extLst>
                </a:gridCol>
                <a:gridCol w="3631475">
                  <a:extLst>
                    <a:ext uri="{9D8B030D-6E8A-4147-A177-3AD203B41FA5}">
                      <a16:colId xmlns:a16="http://schemas.microsoft.com/office/drawing/2014/main" val="3978234475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1489208644"/>
                    </a:ext>
                  </a:extLst>
                </a:gridCol>
                <a:gridCol w="148826">
                  <a:extLst>
                    <a:ext uri="{9D8B030D-6E8A-4147-A177-3AD203B41FA5}">
                      <a16:colId xmlns:a16="http://schemas.microsoft.com/office/drawing/2014/main" val="4052150274"/>
                    </a:ext>
                  </a:extLst>
                </a:gridCol>
                <a:gridCol w="1749290">
                  <a:extLst>
                    <a:ext uri="{9D8B030D-6E8A-4147-A177-3AD203B41FA5}">
                      <a16:colId xmlns:a16="http://schemas.microsoft.com/office/drawing/2014/main" val="975888938"/>
                    </a:ext>
                  </a:extLst>
                </a:gridCol>
              </a:tblGrid>
              <a:tr h="41080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Où voudrais tu aller en vacances?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go on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holidays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05154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Sentence starter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Conditional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in infinitive </a:t>
                      </a:r>
                      <a:r>
                        <a:rPr lang="fr-FR" sz="12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form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9636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jour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day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would like</a:t>
                      </a: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voudrais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wouldn’t like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descendre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l’Amazone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canoë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down </a:t>
                      </a:r>
                      <a:r>
                        <a:rPr lang="en-GB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theAmazon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 cano</a:t>
                      </a:r>
                      <a:r>
                        <a:rPr lang="en-GB" sz="1200" b="1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ë</a:t>
                      </a:r>
                      <a:endParaRPr lang="en-GB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essayer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sports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extrêmes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try some extreme sports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safari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Afrique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safari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Africa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habiter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sur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île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déserte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live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a desert island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de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plongée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sous-marine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scuba diving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 pole Nord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to the North Pole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faire du camping tout(e) seul(e) dans une forêt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camp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forest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nager avec des requins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sharks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passer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des vacances dans un château hanté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haunted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castle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faire de la randonnée la une jungle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go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the jungle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manger des insectes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insects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et aussi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also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10808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Tu voudrais … 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to…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087253"/>
                  </a:ext>
                </a:extLst>
              </a:tr>
              <a:tr h="256754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Ouais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 Cool!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Yeah! Cool!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Bonne idée!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 idea!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horreur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horrible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rigoles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!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must be joking!</a:t>
                      </a:r>
                      <a:br>
                        <a:rPr kumimoji="0" lang="en-GB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 n’est pas mon truc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thing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70056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060097"/>
              </p:ext>
            </p:extLst>
          </p:nvPr>
        </p:nvGraphicFramePr>
        <p:xfrm>
          <a:off x="0" y="2"/>
          <a:ext cx="12191998" cy="68823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6366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935287489"/>
                    </a:ext>
                  </a:extLst>
                </a:gridCol>
                <a:gridCol w="156754">
                  <a:extLst>
                    <a:ext uri="{9D8B030D-6E8A-4147-A177-3AD203B41FA5}">
                      <a16:colId xmlns:a16="http://schemas.microsoft.com/office/drawing/2014/main" val="2143705465"/>
                    </a:ext>
                  </a:extLst>
                </a:gridCol>
                <a:gridCol w="953589">
                  <a:extLst>
                    <a:ext uri="{9D8B030D-6E8A-4147-A177-3AD203B41FA5}">
                      <a16:colId xmlns:a16="http://schemas.microsoft.com/office/drawing/2014/main" val="3088149526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2933628626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2733592525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67642425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1398473301"/>
                    </a:ext>
                  </a:extLst>
                </a:gridCol>
                <a:gridCol w="917718">
                  <a:extLst>
                    <a:ext uri="{9D8B030D-6E8A-4147-A177-3AD203B41FA5}">
                      <a16:colId xmlns:a16="http://schemas.microsoft.com/office/drawing/2014/main" val="854722634"/>
                    </a:ext>
                  </a:extLst>
                </a:gridCol>
                <a:gridCol w="649825">
                  <a:extLst>
                    <a:ext uri="{9D8B030D-6E8A-4147-A177-3AD203B41FA5}">
                      <a16:colId xmlns:a16="http://schemas.microsoft.com/office/drawing/2014/main" val="3096888585"/>
                    </a:ext>
                  </a:extLst>
                </a:gridCol>
                <a:gridCol w="496388">
                  <a:extLst>
                    <a:ext uri="{9D8B030D-6E8A-4147-A177-3AD203B41FA5}">
                      <a16:colId xmlns:a16="http://schemas.microsoft.com/office/drawing/2014/main" val="3665816516"/>
                    </a:ext>
                  </a:extLst>
                </a:gridCol>
                <a:gridCol w="1323701">
                  <a:extLst>
                    <a:ext uri="{9D8B030D-6E8A-4147-A177-3AD203B41FA5}">
                      <a16:colId xmlns:a16="http://schemas.microsoft.com/office/drawing/2014/main" val="3004521328"/>
                    </a:ext>
                  </a:extLst>
                </a:gridCol>
              </a:tblGrid>
              <a:tr h="465051">
                <a:tc gridSpan="12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3. Qu’est-ce que tu prends</a:t>
                      </a:r>
                      <a:r>
                        <a:rPr lang="fr-FR" b="1" baseline="0" dirty="0">
                          <a:solidFill>
                            <a:schemeClr val="bg1"/>
                          </a:solidFill>
                        </a:rPr>
                        <a:t> en vacances?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What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do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you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take</a:t>
                      </a:r>
                      <a:r>
                        <a:rPr lang="fr-FR" b="0" i="1" baseline="0" dirty="0">
                          <a:solidFill>
                            <a:schemeClr val="bg1"/>
                          </a:solidFill>
                        </a:rPr>
                        <a:t> on </a:t>
                      </a:r>
                      <a:r>
                        <a:rPr lang="fr-FR" b="0" i="1" baseline="0" dirty="0" err="1">
                          <a:solidFill>
                            <a:schemeClr val="bg1"/>
                          </a:solidFill>
                        </a:rPr>
                        <a:t>holidays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? </a:t>
                      </a:r>
                      <a:endParaRPr lang="fr-FR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48406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Sentence starter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Connective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0557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je vais 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 go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prends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chargeur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charger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portable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mobile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magazines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magazines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bombe anti-insectes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insect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repellent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spray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crème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solaire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 gel coiffant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 lunettes de plongée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swimming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goggles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palmes et un tuba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flippers and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snorkel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 tongs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flip-flops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</a:t>
                      </a:r>
                    </a:p>
                    <a:p>
                      <a:pPr lvl="0" algn="l"/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lvl="0" algn="l"/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aussi </a:t>
                      </a:r>
                    </a:p>
                    <a:p>
                      <a:pPr lvl="0" algn="l"/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</a:rPr>
                        <a:t>et en plus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latin typeface="+mn-lt"/>
                        </a:rPr>
                        <a:t>and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latin typeface="+mn-lt"/>
                        </a:rPr>
                        <a:t>also</a:t>
                      </a:r>
                      <a:endParaRPr lang="fr-FR" sz="1200" b="0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421927">
                <a:tc gridSpan="1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Qu’est-ce que tu fais?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8595143"/>
                  </a:ext>
                </a:extLst>
              </a:tr>
              <a:tr h="432805"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Sentence starter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Temporal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adverb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fr-FR" sz="1200" i="1" dirty="0" err="1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  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272714"/>
                  </a:ext>
                </a:extLst>
              </a:tr>
              <a:tr h="2998362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je vais en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 go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souvent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quelquefois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baigne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douche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fais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fais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m’ennuie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 baignes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coiffes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 douches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have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 fais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te fais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t’ennuies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 baigne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swims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coiffe</a:t>
                      </a:r>
                      <a:endParaRPr lang="fr-FR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douche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fait bronzer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sunbathes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se fait piquer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s’ennuie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bored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794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83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265897"/>
              </p:ext>
            </p:extLst>
          </p:nvPr>
        </p:nvGraphicFramePr>
        <p:xfrm>
          <a:off x="0" y="-1"/>
          <a:ext cx="6113417" cy="4062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0949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685108">
                  <a:extLst>
                    <a:ext uri="{9D8B030D-6E8A-4147-A177-3AD203B41FA5}">
                      <a16:colId xmlns:a16="http://schemas.microsoft.com/office/drawing/2014/main" val="319309793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338643752"/>
                    </a:ext>
                  </a:extLst>
                </a:gridCol>
              </a:tblGrid>
              <a:tr h="670011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dirty="0">
                          <a:solidFill>
                            <a:schemeClr val="bg1"/>
                          </a:solidFill>
                        </a:rPr>
                        <a:t>4. Comment étaient tes vacances</a:t>
                      </a:r>
                      <a:r>
                        <a:rPr lang="fr-FR" sz="1800" b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How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were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</a:rPr>
                        <a:t>holidays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42391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Opinion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Opinion</a:t>
                      </a:r>
                    </a:p>
                    <a:p>
                      <a:pPr algn="ctr"/>
                      <a:r>
                        <a:rPr lang="fr-FR" sz="14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92990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oublié mon passeport!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forgot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passport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perdu mon portemonnaie!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lost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wallet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algn="l"/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J’ai cassé mon appareil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photo!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broke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camera!</a:t>
                      </a:r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pris un coup de soleil!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got sunburnt!</a:t>
                      </a:r>
                      <a:endParaRPr lang="en-GB" sz="1200" dirty="0"/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mangé quelque chose de mauvais!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something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raté l’avion!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missed the plane!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c’était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désastre.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19202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 désastre!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disaster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pas possible!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Mince!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Damn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Oh là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là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Oh,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dear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Quelle horreur!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awful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975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05856"/>
              </p:ext>
            </p:extLst>
          </p:nvPr>
        </p:nvGraphicFramePr>
        <p:xfrm>
          <a:off x="1" y="3"/>
          <a:ext cx="12191998" cy="687809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66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426350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080789">
                  <a:extLst>
                    <a:ext uri="{9D8B030D-6E8A-4147-A177-3AD203B41FA5}">
                      <a16:colId xmlns:a16="http://schemas.microsoft.com/office/drawing/2014/main" val="540672579"/>
                    </a:ext>
                  </a:extLst>
                </a:gridCol>
                <a:gridCol w="376954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22079">
                  <a:extLst>
                    <a:ext uri="{9D8B030D-6E8A-4147-A177-3AD203B41FA5}">
                      <a16:colId xmlns:a16="http://schemas.microsoft.com/office/drawing/2014/main" val="4197684131"/>
                    </a:ext>
                  </a:extLst>
                </a:gridCol>
                <a:gridCol w="1209378">
                  <a:extLst>
                    <a:ext uri="{9D8B030D-6E8A-4147-A177-3AD203B41FA5}">
                      <a16:colId xmlns:a16="http://schemas.microsoft.com/office/drawing/2014/main" val="3379832517"/>
                    </a:ext>
                  </a:extLst>
                </a:gridCol>
                <a:gridCol w="1297190">
                  <a:extLst>
                    <a:ext uri="{9D8B030D-6E8A-4147-A177-3AD203B41FA5}">
                      <a16:colId xmlns:a16="http://schemas.microsoft.com/office/drawing/2014/main" val="370463609"/>
                    </a:ext>
                  </a:extLst>
                </a:gridCol>
              </a:tblGrid>
              <a:tr h="34566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5.b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did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531157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Time </a:t>
                      </a:r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locator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Auxilary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4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past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4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participle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Intensifier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Adjective</a:t>
                      </a:r>
                    </a:p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84683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went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went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went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sommes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à la plage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beach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pêche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fishing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c’était 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 was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trop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génial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</a:p>
                    <a:p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 err="1">
                          <a:solidFill>
                            <a:srgbClr val="002060"/>
                          </a:solidFill>
                        </a:rPr>
                        <a:t>hypercool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cool</a:t>
                      </a:r>
                    </a:p>
                    <a:p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</a:t>
                      </a:r>
                    </a:p>
                    <a:p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ennuyeux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13433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did / went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 fait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did / went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 fait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did / went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fait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 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 / went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fait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did / went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avons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did / went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l’arc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archery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voile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sailing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de</a:t>
                      </a:r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 l’escalade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du VTT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mountain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biking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de l’équitation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horse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riding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301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69946D-AC36-4EF1-B50B-A2CBAE6A0B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4389" y="410272"/>
            <a:ext cx="5255211" cy="5842891"/>
          </a:xfrm>
        </p:spPr>
      </p:pic>
    </p:spTree>
    <p:extLst>
      <p:ext uri="{BB962C8B-B14F-4D97-AF65-F5344CB8AC3E}">
        <p14:creationId xmlns:p14="http://schemas.microsoft.com/office/powerpoint/2010/main" val="1814565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D2D28-3EEB-4987-9F7F-4602C1BFC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775" y="168275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R="540385">
              <a:lnSpc>
                <a:spcPts val="16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vacances		</a:t>
            </a:r>
            <a:r>
              <a:rPr lang="fr-FR" sz="4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Holiday</a:t>
            </a:r>
            <a:endParaRPr lang="en-GB" sz="4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passe mes vacances …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holidays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 bord de la mer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the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seaside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campagne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countryside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 la montagne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mountains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colo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a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holiday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camp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vais en vacances …		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go on holiday …</a:t>
            </a:r>
            <a:b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ma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famille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		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 family</a:t>
            </a:r>
            <a:b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parents		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my parents</a:t>
            </a:r>
            <a:b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copains</a:t>
            </a:r>
            <a: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my friends</a:t>
            </a:r>
            <a:br>
              <a:rPr lang="en-GB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</a:t>
            </a:r>
            <a:r>
              <a:rPr lang="en-US" sz="4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reste</a:t>
            </a:r>
            <a:r>
              <a:rPr lang="en-US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semaine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week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quinze jours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fortnight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dix jours	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days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activités de vacances		Holiday </a:t>
            </a:r>
            <a:r>
              <a:rPr lang="fr-FR" sz="40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activities</a:t>
            </a:r>
            <a:endParaRPr lang="en-GB" sz="4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fais …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do/go …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canoë-kayak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canoeing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ski	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skiing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snowboard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snowboarding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VTT	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mountain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biking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voile	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sailing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planche à voile		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windsurfing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l’équitation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horse riding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4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Mes rêves			</a:t>
            </a:r>
            <a:r>
              <a:rPr lang="fr-FR" sz="4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My</a:t>
            </a:r>
            <a:r>
              <a:rPr lang="fr-FR" sz="4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4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dreams</a:t>
            </a:r>
            <a:endParaRPr lang="en-GB" sz="4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jour, je voudrais …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would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like to …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aller au pôle Nord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to the North Pole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descendre l’Amazone en 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down the Amazon in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canoë	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canoe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faire de la plongée sous-marine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scuba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diving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faire des sports extrêmes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extreme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sports</a:t>
            </a:r>
            <a:b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faire un safari en Afrique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 on safari in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Africa</a:t>
            </a:r>
            <a:b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habiter sur une île déserte		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 on a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desert</a:t>
            </a:r>
            <a:r>
              <a:rPr lang="fr-FR" sz="4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island</a:t>
            </a:r>
            <a:endParaRPr lang="en-GB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561591-465E-4B53-BB6D-90D6148E2DA6}"/>
              </a:ext>
            </a:extLst>
          </p:cNvPr>
          <p:cNvSpPr txBox="1"/>
          <p:nvPr/>
        </p:nvSpPr>
        <p:spPr>
          <a:xfrm>
            <a:off x="5410200" y="374675"/>
            <a:ext cx="6096000" cy="5265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réactions			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Reactions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Ouais! Cool!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Yeah! Cool!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Bonne idée!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Good idea!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Pourquoi pas?		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not?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Quelle horreur!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horrible! 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rigoles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 must 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 joking!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n’est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truc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It’s not my kind of thing.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0" algn="l"/>
              </a:tabLst>
            </a:pPr>
            <a:r>
              <a:rPr lang="en-GB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affaires de vacances		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Holiday items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chargeur (pour mon 	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charger (for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mp3/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portable 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mp3/ma PlayStation portable)	 		 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PlayStation)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portable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mobile phone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tuba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snorkel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bombe anti-insectes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insect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-repellent spray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 gel coiffant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hair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gel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crème solaire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cream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lunettes de plongée	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swimming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goggles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palmes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flippers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 tongs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flip-flops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0" algn="l"/>
              </a:tabLst>
            </a:pPr>
            <a:r>
              <a:rPr lang="fr-FR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verbes pronominaux		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Reflexive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verbs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me baigne. 	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swim.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me coiffe.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my hair.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me douche.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have a shower.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bronzer.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sunbathe.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me fais piquer.			</a:t>
            </a:r>
            <a:r>
              <a:rPr lang="de-DE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get stung.</a:t>
            </a:r>
            <a:br>
              <a:rPr lang="de-DE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m’ennuie.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bored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66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C4650-827A-4A40-98F9-3828AE846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230" y="182804"/>
            <a:ext cx="8956729" cy="6326483"/>
          </a:xfrm>
        </p:spPr>
        <p:txBody>
          <a:bodyPr>
            <a:noAutofit/>
          </a:bodyPr>
          <a:lstStyle/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 vacances désastreuses	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Disastrous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holidays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oublié mon passeport.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forgot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passport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perdu mon portemonnaie.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lost my purse.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cassé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appareil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photo.	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broke my camera.</a:t>
            </a:r>
            <a:b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pris un coup de soleil.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sunburnt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mangé quelque chose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ate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something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en-US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mauvais</a:t>
            </a: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</a:t>
            </a:r>
            <a:r>
              <a:rPr lang="en-US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a </a:t>
            </a: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raté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l’avion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missed the plane.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Aïe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Oh, no!/Ouch!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Mince!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Damn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 là </a:t>
            </a:r>
            <a:r>
              <a:rPr lang="fr-FR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là</a:t>
            </a: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Oh,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dear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C’est pas possible!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way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 désastre!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disaster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2743200" algn="l"/>
              </a:tabLst>
            </a:pPr>
            <a:r>
              <a:rPr lang="fr-FR" sz="1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À la base de loisirs		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At the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leisure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park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J’ai …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…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Il/Elle a …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 du tir à l’arc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archery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 du trampoline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trampolining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fait de l’escalade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climbing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suis …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…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Il/Elle est …			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He/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…</a:t>
            </a:r>
            <a:b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allé(e) à la pêche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went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fishing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540385">
              <a:lnSpc>
                <a:spcPts val="12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 mots essentiels		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High-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frequency</a:t>
            </a:r>
            <a:r>
              <a:rPr lang="fr-FR" sz="1000" b="1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fr-FR" sz="1000" b="1" i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words</a:t>
            </a:r>
            <a:endParaRPr lang="en-GB" sz="10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où?			</a:t>
            </a:r>
            <a:r>
              <a:rPr lang="fr-FR" sz="10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</a:t>
            </a:r>
            <a:r>
              <a:rPr lang="fr-FR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avec qui?		</a:t>
            </a: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who with?</a:t>
            </a:r>
            <a:b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combien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de?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much?/how many?</a:t>
            </a:r>
            <a:b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que?/</a:t>
            </a: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que?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what?</a:t>
            </a:r>
            <a:b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normalement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usually, normally</a:t>
            </a:r>
            <a:b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quel</a:t>
            </a:r>
            <a:r>
              <a:rPr lang="en-GB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/quelle			</a:t>
            </a:r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which/what (a)</a:t>
            </a:r>
            <a:b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4046488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ab5792e2-7a20-434d-b2c8-f6c424745da8"/>
    <ds:schemaRef ds:uri="http://schemas.microsoft.com/office/infopath/2007/PartnerControls"/>
    <ds:schemaRef ds:uri="http://purl.org/dc/terms/"/>
    <ds:schemaRef ds:uri="39f316ac-aaf5-4e2e-a738-5959585ebd5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2914</TotalTime>
  <Words>2096</Words>
  <Application>Microsoft Office PowerPoint</Application>
  <PresentationFormat>Widescreen</PresentationFormat>
  <Paragraphs>436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153</cp:revision>
  <dcterms:created xsi:type="dcterms:W3CDTF">2021-01-08T13:31:16Z</dcterms:created>
  <dcterms:modified xsi:type="dcterms:W3CDTF">2023-11-10T17:05:18Z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