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1305" r:id="rId5"/>
    <p:sldId id="1306" r:id="rId6"/>
    <p:sldId id="1307" r:id="rId7"/>
    <p:sldId id="1308" r:id="rId8"/>
    <p:sldId id="1309" r:id="rId9"/>
    <p:sldId id="1312" r:id="rId10"/>
    <p:sldId id="1311" r:id="rId11"/>
    <p:sldId id="131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7C80"/>
    <a:srgbClr val="FFFF0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38" autoAdjust="0"/>
    <p:restoredTop sz="80292" autoAdjust="0"/>
  </p:normalViewPr>
  <p:slideViewPr>
    <p:cSldViewPr snapToGrid="0">
      <p:cViewPr varScale="1">
        <p:scale>
          <a:sx n="53" d="100"/>
          <a:sy n="53" d="100"/>
        </p:scale>
        <p:origin x="12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223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760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24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131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0613" y="2036607"/>
            <a:ext cx="506901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3</a:t>
            </a:r>
          </a:p>
        </p:txBody>
      </p:sp>
    </p:spTree>
    <p:extLst>
      <p:ext uri="{BB962C8B-B14F-4D97-AF65-F5344CB8AC3E}">
        <p14:creationId xmlns:p14="http://schemas.microsoft.com/office/powerpoint/2010/main" val="2910201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/>
        </p:nvGraphicFramePr>
        <p:xfrm>
          <a:off x="1" y="1"/>
          <a:ext cx="12192003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835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770709">
                  <a:extLst>
                    <a:ext uri="{9D8B030D-6E8A-4147-A177-3AD203B41FA5}">
                      <a16:colId xmlns:a16="http://schemas.microsoft.com/office/drawing/2014/main" val="3291175946"/>
                    </a:ext>
                  </a:extLst>
                </a:gridCol>
                <a:gridCol w="1149531">
                  <a:extLst>
                    <a:ext uri="{9D8B030D-6E8A-4147-A177-3AD203B41FA5}">
                      <a16:colId xmlns:a16="http://schemas.microsoft.com/office/drawing/2014/main" val="1577329292"/>
                    </a:ext>
                  </a:extLst>
                </a:gridCol>
                <a:gridCol w="836023">
                  <a:extLst>
                    <a:ext uri="{9D8B030D-6E8A-4147-A177-3AD203B41FA5}">
                      <a16:colId xmlns:a16="http://schemas.microsoft.com/office/drawing/2014/main" val="1644789277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215275515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2368765892"/>
                    </a:ext>
                  </a:extLst>
                </a:gridCol>
                <a:gridCol w="1332412">
                  <a:extLst>
                    <a:ext uri="{9D8B030D-6E8A-4147-A177-3AD203B41FA5}">
                      <a16:colId xmlns:a16="http://schemas.microsoft.com/office/drawing/2014/main" val="1525265008"/>
                    </a:ext>
                  </a:extLst>
                </a:gridCol>
                <a:gridCol w="875211">
                  <a:extLst>
                    <a:ext uri="{9D8B030D-6E8A-4147-A177-3AD203B41FA5}">
                      <a16:colId xmlns:a16="http://schemas.microsoft.com/office/drawing/2014/main" val="2266126257"/>
                    </a:ext>
                  </a:extLst>
                </a:gridCol>
                <a:gridCol w="2891250">
                  <a:extLst>
                    <a:ext uri="{9D8B030D-6E8A-4147-A177-3AD203B41FA5}">
                      <a16:colId xmlns:a16="http://schemas.microsoft.com/office/drawing/2014/main" val="1573549870"/>
                    </a:ext>
                  </a:extLst>
                </a:gridCol>
              </a:tblGrid>
              <a:tr h="437203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1-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Qu’est-ce que tu vas faire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plus tard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going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to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later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33532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087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Voici mes ambitions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Here are my ambitions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one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deux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endParaRPr lang="en-GB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2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endParaRPr lang="en-GB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4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quitter le collège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leave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secondary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un apprentissage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an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apprenticeship</a:t>
                      </a: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au lycée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sixth-form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college</a:t>
                      </a: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des études à la fac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study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university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day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sept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endParaRPr lang="en-GB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7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dix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endParaRPr lang="en-GB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10 years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 un emploi bien payé.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a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well-paid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job.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voyager.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 des enfants.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habiter sur une île déserte.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Iive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a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desert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island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51165" y="4549676"/>
            <a:ext cx="1394710" cy="2308324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je </a:t>
            </a:r>
            <a:r>
              <a:rPr lang="en-GB" sz="1200" b="1" dirty="0" err="1">
                <a:solidFill>
                  <a:srgbClr val="002060"/>
                </a:solidFill>
              </a:rPr>
              <a:t>vais</a:t>
            </a:r>
            <a:r>
              <a:rPr lang="en-GB" sz="1200" b="1" dirty="0">
                <a:solidFill>
                  <a:srgbClr val="002060"/>
                </a:solidFill>
              </a:rPr>
              <a:t>	 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I are going to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vas	   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are going to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 </a:t>
            </a:r>
            <a:r>
              <a:rPr lang="en-GB" sz="1200" b="1" dirty="0" err="1">
                <a:solidFill>
                  <a:srgbClr val="002060"/>
                </a:solidFill>
              </a:rPr>
              <a:t>va</a:t>
            </a:r>
            <a:r>
              <a:rPr lang="en-GB" sz="1200" b="1" dirty="0">
                <a:solidFill>
                  <a:srgbClr val="002060"/>
                </a:solidFill>
              </a:rPr>
              <a:t>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/ she is going to</a:t>
            </a:r>
          </a:p>
          <a:p>
            <a:r>
              <a:rPr lang="en-GB" sz="1200" b="1" dirty="0">
                <a:solidFill>
                  <a:srgbClr val="002060"/>
                </a:solidFill>
              </a:rPr>
              <a:t>nous </a:t>
            </a:r>
            <a:r>
              <a:rPr lang="en-GB" sz="1200" b="1" dirty="0" err="1">
                <a:solidFill>
                  <a:srgbClr val="002060"/>
                </a:solidFill>
              </a:rPr>
              <a:t>allons</a:t>
            </a:r>
            <a:r>
              <a:rPr lang="en-GB" sz="1200" b="1" dirty="0">
                <a:solidFill>
                  <a:srgbClr val="002060"/>
                </a:solidFill>
              </a:rPr>
              <a:t>     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we are going to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vous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allez</a:t>
            </a:r>
            <a:r>
              <a:rPr lang="en-GB" sz="1200" b="1" dirty="0">
                <a:solidFill>
                  <a:srgbClr val="002060"/>
                </a:solidFill>
              </a:rPr>
              <a:t>               </a:t>
            </a:r>
          </a:p>
          <a:p>
            <a:r>
              <a:rPr lang="en-GB" sz="1200" dirty="0">
                <a:solidFill>
                  <a:srgbClr val="00B0F0"/>
                </a:solidFill>
              </a:rPr>
              <a:t>you are going to</a:t>
            </a:r>
          </a:p>
          <a:p>
            <a:r>
              <a:rPr lang="en-GB" sz="1200" b="1" dirty="0" err="1">
                <a:solidFill>
                  <a:srgbClr val="002060"/>
                </a:solidFill>
              </a:rPr>
              <a:t>ils</a:t>
            </a:r>
            <a:r>
              <a:rPr lang="en-GB" sz="1200" b="1" dirty="0">
                <a:solidFill>
                  <a:srgbClr val="002060"/>
                </a:solidFill>
              </a:rPr>
              <a:t> / </a:t>
            </a:r>
            <a:r>
              <a:rPr lang="en-GB" sz="1200" b="1" dirty="0" err="1">
                <a:solidFill>
                  <a:srgbClr val="002060"/>
                </a:solidFill>
              </a:rPr>
              <a:t>elles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vont</a:t>
            </a:r>
            <a:r>
              <a:rPr lang="en-GB" sz="1200" b="1" dirty="0">
                <a:solidFill>
                  <a:srgbClr val="002060"/>
                </a:solidFill>
              </a:rPr>
              <a:t>     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they are going to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809" y="4919527"/>
            <a:ext cx="1949917" cy="175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80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/>
        </p:nvGraphicFramePr>
        <p:xfrm>
          <a:off x="-40646" y="0"/>
          <a:ext cx="12232646" cy="68626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062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168434">
                  <a:extLst>
                    <a:ext uri="{9D8B030D-6E8A-4147-A177-3AD203B41FA5}">
                      <a16:colId xmlns:a16="http://schemas.microsoft.com/office/drawing/2014/main" val="3322225573"/>
                    </a:ext>
                  </a:extLst>
                </a:gridCol>
                <a:gridCol w="1542530">
                  <a:extLst>
                    <a:ext uri="{9D8B030D-6E8A-4147-A177-3AD203B41FA5}">
                      <a16:colId xmlns:a16="http://schemas.microsoft.com/office/drawing/2014/main" val="3932779791"/>
                    </a:ext>
                  </a:extLst>
                </a:gridCol>
                <a:gridCol w="1109230">
                  <a:extLst>
                    <a:ext uri="{9D8B030D-6E8A-4147-A177-3AD203B41FA5}">
                      <a16:colId xmlns:a16="http://schemas.microsoft.com/office/drawing/2014/main" val="2072560385"/>
                    </a:ext>
                  </a:extLst>
                </a:gridCol>
                <a:gridCol w="2116183">
                  <a:extLst>
                    <a:ext uri="{9D8B030D-6E8A-4147-A177-3AD203B41FA5}">
                      <a16:colId xmlns:a16="http://schemas.microsoft.com/office/drawing/2014/main" val="177502241"/>
                    </a:ext>
                  </a:extLst>
                </a:gridCol>
                <a:gridCol w="3805646">
                  <a:extLst>
                    <a:ext uri="{9D8B030D-6E8A-4147-A177-3AD203B41FA5}">
                      <a16:colId xmlns:a16="http://schemas.microsoft.com/office/drawing/2014/main" val="1764006119"/>
                    </a:ext>
                  </a:extLst>
                </a:gridCol>
              </a:tblGrid>
              <a:tr h="361099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Que penses-tu des langues?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of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languages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48490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0484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avis</a:t>
                      </a:r>
                      <a:endParaRPr lang="en-GB" sz="14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  <a:endParaRPr lang="fr-FR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parler une autre langue</a:t>
                      </a:r>
                      <a:endParaRPr lang="fr-FR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speak another language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important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important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4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plus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a bonus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4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avantage</a:t>
                      </a:r>
                      <a:endParaRPr lang="en-GB" sz="14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an advantage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dirty="0"/>
                    </a:p>
                    <a:p>
                      <a:endParaRPr lang="en-GB" sz="1400" dirty="0"/>
                    </a:p>
                    <a:p>
                      <a:endParaRPr lang="en-GB" sz="1400" dirty="0"/>
                    </a:p>
                    <a:p>
                      <a:endParaRPr lang="en-GB" sz="1400" dirty="0"/>
                    </a:p>
                    <a:p>
                      <a:endParaRPr lang="en-GB" sz="1400" dirty="0"/>
                    </a:p>
                    <a:p>
                      <a:endParaRPr lang="en-GB" sz="1400" dirty="0"/>
                    </a:p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les langues, on peut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languages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comprendre les gens.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habiter à l’étranger.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live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abroad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dans un autre pays.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another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country.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communiquer avec les jeunes de son âge.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communicate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young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own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 la télévision.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television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écouter de la musique.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music.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une autre langue.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another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050" name="Picture 2" descr="Why Celebrate the International Translation Day? - South Ural State 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0743"/>
            <a:ext cx="4872446" cy="243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097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/>
        </p:nvGraphicFramePr>
        <p:xfrm>
          <a:off x="0" y="3"/>
          <a:ext cx="12192003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330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709307">
                  <a:extLst>
                    <a:ext uri="{9D8B030D-6E8A-4147-A177-3AD203B41FA5}">
                      <a16:colId xmlns:a16="http://schemas.microsoft.com/office/drawing/2014/main" val="657139347"/>
                    </a:ext>
                  </a:extLst>
                </a:gridCol>
                <a:gridCol w="869429">
                  <a:extLst>
                    <a:ext uri="{9D8B030D-6E8A-4147-A177-3AD203B41FA5}">
                      <a16:colId xmlns:a16="http://schemas.microsoft.com/office/drawing/2014/main" val="2622360059"/>
                    </a:ext>
                  </a:extLst>
                </a:gridCol>
                <a:gridCol w="1444624">
                  <a:extLst>
                    <a:ext uri="{9D8B030D-6E8A-4147-A177-3AD203B41FA5}">
                      <a16:colId xmlns:a16="http://schemas.microsoft.com/office/drawing/2014/main" val="2549632110"/>
                    </a:ext>
                  </a:extLst>
                </a:gridCol>
                <a:gridCol w="1123406">
                  <a:extLst>
                    <a:ext uri="{9D8B030D-6E8A-4147-A177-3AD203B41FA5}">
                      <a16:colId xmlns:a16="http://schemas.microsoft.com/office/drawing/2014/main" val="812935300"/>
                    </a:ext>
                  </a:extLst>
                </a:gridCol>
                <a:gridCol w="4528158">
                  <a:extLst>
                    <a:ext uri="{9D8B030D-6E8A-4147-A177-3AD203B41FA5}">
                      <a16:colId xmlns:a16="http://schemas.microsoft.com/office/drawing/2014/main" val="330275069"/>
                    </a:ext>
                  </a:extLst>
                </a:gridCol>
                <a:gridCol w="583776">
                  <a:extLst>
                    <a:ext uri="{9D8B030D-6E8A-4147-A177-3AD203B41FA5}">
                      <a16:colId xmlns:a16="http://schemas.microsoft.com/office/drawing/2014/main" val="1734808876"/>
                    </a:ext>
                  </a:extLst>
                </a:gridCol>
              </a:tblGrid>
              <a:tr h="448686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3-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Tu aimes ton travail?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job?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09097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000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j’aime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j’adore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I love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travail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job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emploi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job (more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formal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 boulot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job (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informal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job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peu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little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créatif.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motivant.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motivating</a:t>
                      </a: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stimulant.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stimulating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varié.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varied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000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je n’aime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I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je déteste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I </a:t>
                      </a:r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n’est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isn’t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4473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080337" y="32443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>
                <a:solidFill>
                  <a:srgbClr val="00B0F0"/>
                </a:solidFill>
              </a:rPr>
              <a:t>	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86" y="919707"/>
            <a:ext cx="1130963" cy="935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0082"/>
          <a:stretch/>
        </p:blipFill>
        <p:spPr>
          <a:xfrm>
            <a:off x="8112034" y="2652857"/>
            <a:ext cx="3923211" cy="221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93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/>
        </p:nvGraphicFramePr>
        <p:xfrm>
          <a:off x="0" y="1"/>
          <a:ext cx="12232646" cy="6864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6651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259875">
                  <a:extLst>
                    <a:ext uri="{9D8B030D-6E8A-4147-A177-3AD203B41FA5}">
                      <a16:colId xmlns:a16="http://schemas.microsoft.com/office/drawing/2014/main" val="3322225573"/>
                    </a:ext>
                  </a:extLst>
                </a:gridCol>
                <a:gridCol w="1867988">
                  <a:extLst>
                    <a:ext uri="{9D8B030D-6E8A-4147-A177-3AD203B41FA5}">
                      <a16:colId xmlns:a16="http://schemas.microsoft.com/office/drawing/2014/main" val="3932779791"/>
                    </a:ext>
                  </a:extLst>
                </a:gridCol>
                <a:gridCol w="2599509">
                  <a:extLst>
                    <a:ext uri="{9D8B030D-6E8A-4147-A177-3AD203B41FA5}">
                      <a16:colId xmlns:a16="http://schemas.microsoft.com/office/drawing/2014/main" val="2072560385"/>
                    </a:ext>
                  </a:extLst>
                </a:gridCol>
                <a:gridCol w="4538623">
                  <a:extLst>
                    <a:ext uri="{9D8B030D-6E8A-4147-A177-3AD203B41FA5}">
                      <a16:colId xmlns:a16="http://schemas.microsoft.com/office/drawing/2014/main" val="177502241"/>
                    </a:ext>
                  </a:extLst>
                </a:gridCol>
              </a:tblGrid>
              <a:tr h="359413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4.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Qu’est-ce que tu fais comme travail?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job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28664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6169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</a:t>
                      </a:r>
                      <a:endParaRPr lang="fr-FR" sz="14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4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acteur/</a:t>
                      </a:r>
                      <a:r>
                        <a:rPr lang="fr-FR" sz="14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actrice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actor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chanteur/</a:t>
                      </a:r>
                      <a:r>
                        <a:rPr lang="fr-FR" sz="14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chauffeur de taxi/camion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taxi/lorry driver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contrôleur aérien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air-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traffic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controller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designer de chaussures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shoe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designer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directeur/</a:t>
                      </a:r>
                      <a:r>
                        <a:rPr lang="fr-FR" sz="14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directrice</a:t>
                      </a: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magasin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store manager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footballeur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guide touristique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tourist</a:t>
                      </a:r>
                      <a:r>
                        <a:rPr lang="fr-FR" sz="1400" b="0" i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guide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ingénieur</a:t>
                      </a:r>
                      <a:r>
                        <a:rPr lang="fr-FR" sz="14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</a:t>
                      </a:r>
                      <a:endParaRPr lang="fr-FR" sz="1400" b="1" i="0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pâtissier/</a:t>
                      </a:r>
                      <a:r>
                        <a:rPr lang="fr-FR" sz="14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pâtissière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pastry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chef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professeur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réceptionniste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receptionist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serveur/</a:t>
                      </a:r>
                      <a:r>
                        <a:rPr lang="fr-FR" sz="1400" b="1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serveuse</a:t>
                      </a: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waiter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waitress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secrétaire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secretary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vétérinaire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vet</a:t>
                      </a:r>
                      <a:endParaRPr lang="fr-FR" sz="1400" b="1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webdesigner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 designer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équipe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 in a team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travaille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seul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work on my own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j’achète…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buy…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contacte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contact…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crée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create…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j’invente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invent….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j’organise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organise….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réponds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téléphone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answer the telephone.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1026" name="Picture 2" descr="Les métiers (professions) en français, fle – vocabulaire #5 - YouTube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" t="3344" r="1880" b="18334"/>
          <a:stretch/>
        </p:blipFill>
        <p:spPr bwMode="auto">
          <a:xfrm>
            <a:off x="8760582" y="2690949"/>
            <a:ext cx="3472063" cy="158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62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50C20-A550-43C0-BA32-B77D1023E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874" y="0"/>
            <a:ext cx="62582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40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6675-3B3C-4532-A5C1-4D4EB42B4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278266"/>
            <a:ext cx="5791201" cy="6078992"/>
          </a:xfrm>
        </p:spPr>
        <p:txBody>
          <a:bodyPr>
            <a:normAutofit fontScale="25000" lnSpcReduction="20000"/>
          </a:bodyPr>
          <a:lstStyle/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4000" b="1" dirty="0">
                <a:effectLst/>
                <a:ea typeface="Times New Roman" panose="02020603050405020304" pitchFamily="18" charset="0"/>
              </a:rPr>
              <a:t>Mon avenir				</a:t>
            </a:r>
            <a:r>
              <a:rPr lang="en-GB" sz="4000" b="1" i="1" dirty="0">
                <a:effectLst/>
                <a:ea typeface="Times New Roman" panose="02020603050405020304" pitchFamily="18" charset="0"/>
              </a:rPr>
              <a:t>My future</a:t>
            </a:r>
            <a:endParaRPr lang="en-GB" sz="40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Dans deux/quatre ans, …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/four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years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 jour, …	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day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…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 vais …	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am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going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…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aller au lycée	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go to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sixth-form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college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avoir un emploi bien payé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have a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well-paid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job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faire un apprentissage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 an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apprenticeship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faire des études à la fac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study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quitter le collège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leave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secondary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school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travailler	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voyager	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travel</a:t>
            </a:r>
            <a:endParaRPr lang="en-GB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540385" indent="0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4000" b="1" dirty="0">
                <a:effectLst/>
                <a:ea typeface="Times New Roman" panose="02020603050405020304" pitchFamily="18" charset="0"/>
              </a:rPr>
              <a:t>Parler une autre langue 	</a:t>
            </a:r>
            <a:r>
              <a:rPr lang="fr-FR" sz="4000" b="1" i="1" dirty="0" err="1">
                <a:effectLst/>
                <a:ea typeface="Times New Roman" panose="02020603050405020304" pitchFamily="18" charset="0"/>
              </a:rPr>
              <a:t>Speaking</a:t>
            </a:r>
            <a:r>
              <a:rPr lang="fr-FR" sz="4000" b="1" i="1" dirty="0">
                <a:effectLst/>
                <a:ea typeface="Times New Roman" panose="02020603050405020304" pitchFamily="18" charset="0"/>
              </a:rPr>
              <a:t> </a:t>
            </a:r>
            <a:r>
              <a:rPr lang="fr-FR" sz="4000" b="1" i="1" dirty="0" err="1">
                <a:effectLst/>
                <a:ea typeface="Times New Roman" panose="02020603050405020304" pitchFamily="18" charset="0"/>
              </a:rPr>
              <a:t>another</a:t>
            </a:r>
            <a:r>
              <a:rPr lang="fr-FR" sz="4000" b="1" i="1" dirty="0">
                <a:effectLst/>
                <a:ea typeface="Times New Roman" panose="02020603050405020304" pitchFamily="18" charset="0"/>
              </a:rPr>
              <a:t> </a:t>
            </a:r>
            <a:r>
              <a:rPr lang="fr-FR" sz="4000" b="1" i="1" dirty="0" err="1">
                <a:effectLst/>
                <a:ea typeface="Times New Roman" panose="02020603050405020304" pitchFamily="18" charset="0"/>
              </a:rPr>
              <a:t>language</a:t>
            </a:r>
            <a:endParaRPr lang="en-GB" sz="40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Avec les langues, on peut …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languages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can …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comprendre les gens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understand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people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habiter à l’étranger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live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abroad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travailler dans un autre pays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another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country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communiquer avec les jeunes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communicate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young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people</a:t>
            </a:r>
            <a:b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de son âge				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own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regarder la télévision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watch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television</a:t>
            </a: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écouter de la musique 			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listen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 music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dans une autre langue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another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language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À mon avis, parler une autre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opinion,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speaking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another</a:t>
            </a:r>
            <a:b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langue, c’est …			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language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 avantage	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fr-FR" sz="4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advantage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important			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important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 plus			</a:t>
            </a:r>
            <a:r>
              <a:rPr lang="fr-FR" sz="40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 bonus</a:t>
            </a:r>
            <a:br>
              <a:rPr lang="fr-FR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parce que …				</a:t>
            </a:r>
            <a:r>
              <a:rPr lang="en-US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because …</a:t>
            </a:r>
            <a:endParaRPr lang="en-GB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b="1" dirty="0" err="1">
                <a:effectLst/>
                <a:ea typeface="Times New Roman" panose="02020603050405020304" pitchFamily="18" charset="0"/>
              </a:rPr>
              <a:t>Travailler</a:t>
            </a:r>
            <a:r>
              <a:rPr lang="en-US" sz="4000" b="1" dirty="0">
                <a:effectLst/>
                <a:ea typeface="Times New Roman" panose="02020603050405020304" pitchFamily="18" charset="0"/>
              </a:rPr>
              <a:t>				</a:t>
            </a:r>
            <a:r>
              <a:rPr lang="en-US" sz="4000" b="1" i="1" dirty="0">
                <a:effectLst/>
                <a:ea typeface="Times New Roman" panose="02020603050405020304" pitchFamily="18" charset="0"/>
              </a:rPr>
              <a:t>Working</a:t>
            </a:r>
            <a:endParaRPr lang="en-GB" sz="40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en-US" sz="4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boulot</a:t>
            </a:r>
            <a: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job (informal)</a:t>
            </a:r>
            <a:b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l’emploi</a:t>
            </a:r>
            <a: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job (more formal)</a:t>
            </a:r>
            <a:b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 travail				</a:t>
            </a:r>
            <a:r>
              <a:rPr lang="en-US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b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 job				</a:t>
            </a:r>
            <a:r>
              <a:rPr lang="en-US" sz="4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job</a:t>
            </a:r>
            <a:endParaRPr lang="en-GB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3B57D1-E98B-4CEF-8EB6-2D1DAB81B933}"/>
              </a:ext>
            </a:extLst>
          </p:cNvPr>
          <p:cNvSpPr txBox="1">
            <a:spLocks/>
          </p:cNvSpPr>
          <p:nvPr/>
        </p:nvSpPr>
        <p:spPr>
          <a:xfrm>
            <a:off x="5987142" y="500742"/>
            <a:ext cx="6633483" cy="607899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b="1" dirty="0">
                <a:effectLst/>
                <a:ea typeface="Times New Roman" panose="02020603050405020304" pitchFamily="18" charset="0"/>
              </a:rPr>
              <a:t>Du matin au </a:t>
            </a:r>
            <a:r>
              <a:rPr lang="en-US" sz="1800" b="1" dirty="0" err="1">
                <a:effectLst/>
                <a:ea typeface="Times New Roman" panose="02020603050405020304" pitchFamily="18" charset="0"/>
              </a:rPr>
              <a:t>soir</a:t>
            </a:r>
            <a:r>
              <a:rPr lang="en-US" sz="1800" b="1" dirty="0">
                <a:effectLst/>
                <a:ea typeface="Times New Roman" panose="02020603050405020304" pitchFamily="18" charset="0"/>
              </a:rPr>
              <a:t>		</a:t>
            </a:r>
            <a:r>
              <a:rPr lang="en-GB" sz="1800" b="1" i="1" dirty="0">
                <a:effectLst/>
                <a:ea typeface="Times New Roman" panose="02020603050405020304" pitchFamily="18" charset="0"/>
              </a:rPr>
              <a:t>From morning till night</a:t>
            </a:r>
            <a:endParaRPr lang="en-GB" sz="18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d’abord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ensuite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next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l’après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-midi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the afternoon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lendemain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next day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 matin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 the morning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puis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tous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les </a:t>
            </a: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jours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every day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très </a:t>
            </a: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tôt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very early</a:t>
            </a: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b="1" dirty="0" err="1">
                <a:effectLst/>
                <a:ea typeface="Times New Roman" panose="02020603050405020304" pitchFamily="18" charset="0"/>
              </a:rPr>
              <a:t>J’aime</a:t>
            </a:r>
            <a:r>
              <a:rPr lang="en-US" sz="1800" b="1" dirty="0">
                <a:effectLst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ea typeface="Times New Roman" panose="02020603050405020304" pitchFamily="18" charset="0"/>
              </a:rPr>
              <a:t>mon</a:t>
            </a:r>
            <a:r>
              <a:rPr lang="en-US" sz="1800" b="1" dirty="0">
                <a:effectLst/>
                <a:ea typeface="Times New Roman" panose="02020603050405020304" pitchFamily="18" charset="0"/>
              </a:rPr>
              <a:t> job </a:t>
            </a:r>
            <a:r>
              <a:rPr lang="en-US" sz="1800" b="1" dirty="0" err="1">
                <a:effectLst/>
                <a:ea typeface="Times New Roman" panose="02020603050405020304" pitchFamily="18" charset="0"/>
              </a:rPr>
              <a:t>parce</a:t>
            </a:r>
            <a:r>
              <a:rPr lang="en-US" sz="1800" b="1" dirty="0">
                <a:effectLst/>
                <a:ea typeface="Times New Roman" panose="02020603050405020304" pitchFamily="18" charset="0"/>
              </a:rPr>
              <a:t> que 		</a:t>
            </a:r>
            <a:r>
              <a:rPr lang="en-GB" sz="1800" b="1" i="1" dirty="0">
                <a:effectLst/>
                <a:ea typeface="Times New Roman" panose="02020603050405020304" pitchFamily="18" charset="0"/>
              </a:rPr>
              <a:t>I like my job because it’s </a:t>
            </a:r>
            <a:r>
              <a:rPr lang="en-US" sz="1800" b="1" i="1" dirty="0">
                <a:effectLst/>
                <a:ea typeface="Times New Roman" panose="02020603050405020304" pitchFamily="18" charset="0"/>
              </a:rPr>
              <a:t>…</a:t>
            </a:r>
            <a:br>
              <a:rPr lang="en-GB" sz="1800" b="1" dirty="0">
                <a:effectLst/>
                <a:ea typeface="Times New Roman" panose="02020603050405020304" pitchFamily="18" charset="0"/>
              </a:rPr>
            </a:br>
            <a:r>
              <a:rPr lang="en-GB" sz="1800" b="1" dirty="0">
                <a:effectLst/>
                <a:ea typeface="Times New Roman" panose="02020603050405020304" pitchFamily="18" charset="0"/>
              </a:rPr>
              <a:t>  </a:t>
            </a:r>
            <a:r>
              <a:rPr lang="fr-FR" sz="1800" b="1" dirty="0">
                <a:effectLst/>
                <a:ea typeface="Times New Roman" panose="02020603050405020304" pitchFamily="18" charset="0"/>
              </a:rPr>
              <a:t>c’est …		</a:t>
            </a:r>
            <a:endParaRPr lang="en-GB" sz="18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créatif 			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creative</a:t>
            </a:r>
            <a:b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intéressant			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interesting</a:t>
            </a:r>
            <a:b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motivant			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motivating</a:t>
            </a:r>
            <a:b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stimulant			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stimulating</a:t>
            </a:r>
            <a:b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varié			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varied</a:t>
            </a: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800" b="1" dirty="0">
                <a:effectLst/>
                <a:ea typeface="Times New Roman" panose="02020603050405020304" pitchFamily="18" charset="0"/>
              </a:rPr>
              <a:t>Mon boulot			</a:t>
            </a:r>
            <a:r>
              <a:rPr lang="fr-FR" sz="1800" b="1" i="1" dirty="0" err="1">
                <a:effectLst/>
                <a:ea typeface="Times New Roman" panose="02020603050405020304" pitchFamily="18" charset="0"/>
              </a:rPr>
              <a:t>My</a:t>
            </a:r>
            <a:r>
              <a:rPr lang="fr-FR" sz="1800" b="1" i="1" dirty="0">
                <a:effectLst/>
                <a:ea typeface="Times New Roman" panose="02020603050405020304" pitchFamily="18" charset="0"/>
              </a:rPr>
              <a:t> job</a:t>
            </a:r>
            <a:endParaRPr lang="en-GB" sz="1800" b="1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Qu’est-ce tu fais comme travail?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kind of work do you do?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Quelles sont tes 		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are 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responsibilities</a:t>
            </a:r>
            <a: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b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responsabilités? 	</a:t>
            </a:r>
            <a:b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 travailles seul(e) ou avec 		</a:t>
            </a:r>
            <a: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work</a:t>
            </a:r>
            <a: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alone</a:t>
            </a:r>
            <a:r>
              <a:rPr lang="fr-FR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fr-FR" sz="18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b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d’autres personnes?			 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other people?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Est-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que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aimes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ton 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 you like your job?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boulo</a:t>
            </a:r>
            <a:b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acheter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buy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contacter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contact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créer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1800" dirty="0"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create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inventer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invent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b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organiser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organise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répondre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au </a:t>
            </a: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téléphone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answer the telephone 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travailler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équipe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work in a team</a:t>
            </a:r>
            <a:b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trouver</a:t>
            </a:r>
            <a:r>
              <a:rPr lang="en-GB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18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to find</a:t>
            </a: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3086100" algn="l"/>
              </a:tabLs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3112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6675-3B3C-4532-A5C1-4D4EB42B4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278266"/>
            <a:ext cx="5791201" cy="6078992"/>
          </a:xfrm>
        </p:spPr>
        <p:txBody>
          <a:bodyPr>
            <a:normAutofit fontScale="62500" lnSpcReduction="20000"/>
          </a:bodyPr>
          <a:lstStyle/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Mes ambitions		</a:t>
            </a:r>
            <a:r>
              <a:rPr lang="fr-FR" sz="18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My</a:t>
            </a:r>
            <a:r>
              <a:rPr lang="fr-FR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ambitions</a:t>
            </a:r>
            <a:endParaRPr lang="en-GB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Qu’est-ce que tu voudrais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like to do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faire plus tard?		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later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on?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voudrais être ...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like to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a(n) ...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acteur/actrice					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actor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chanteur/chanteuse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chauffeur de taxi/camion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taxi/lorry driver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contrôleur aérien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air-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traffic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controller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designer de chaussures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designer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directeur/directrice de magasin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store manager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footballeur 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footballer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guide touristique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tourist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guide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ingénieur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engineer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journaliste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journalist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pâtissier/pâtissière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pastry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chef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pilote						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pilot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professeur 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réceptionniste					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receptionist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serveur/serveuse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waiter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/waitress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secrétaire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secretary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vétérinaire	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vet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webdesigner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designer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opinions		</a:t>
            </a:r>
            <a:r>
              <a:rPr lang="fr-FR" sz="18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Opinions</a:t>
            </a:r>
            <a:endParaRPr lang="en-GB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serait …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cool/ennuyeux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cool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boring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génial/intéressant		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interesting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 ne m’intéresse pas.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doesn’t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interest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merci!	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thanks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Jamais de la vie!		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fr-FR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fr-FR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3B57D1-E98B-4CEF-8EB6-2D1DAB81B933}"/>
              </a:ext>
            </a:extLst>
          </p:cNvPr>
          <p:cNvSpPr txBox="1">
            <a:spLocks/>
          </p:cNvSpPr>
          <p:nvPr/>
        </p:nvSpPr>
        <p:spPr>
          <a:xfrm>
            <a:off x="7298585" y="389504"/>
            <a:ext cx="4588616" cy="6078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mots essentiels		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High-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frequency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words</a:t>
            </a:r>
            <a:endParaRPr lang="en-GB" sz="1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alors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 dépend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depends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ne sais pas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know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même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où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parce que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because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voyons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let’s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prends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vais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go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fais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do/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3086100" algn="l"/>
              </a:tabLs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2562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FE4BD8-BD29-408F-9C40-A94B4A4CBD12}">
  <ds:schemaRefs>
    <ds:schemaRef ds:uri="http://schemas.microsoft.com/office/2006/documentManagement/types"/>
    <ds:schemaRef ds:uri="http://purl.org/dc/elements/1.1/"/>
    <ds:schemaRef ds:uri="ab5792e2-7a20-434d-b2c8-f6c424745da8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39f316ac-aaf5-4e2e-a738-5959585ebd5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6790</TotalTime>
  <Words>1566</Words>
  <Application>Microsoft Office PowerPoint</Application>
  <PresentationFormat>Widescreen</PresentationFormat>
  <Paragraphs>363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256</cp:revision>
  <dcterms:created xsi:type="dcterms:W3CDTF">2021-01-08T13:31:16Z</dcterms:created>
  <dcterms:modified xsi:type="dcterms:W3CDTF">2023-11-10T16:47:51Z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