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8"/>
  </p:notesMasterIdLst>
  <p:sldIdLst>
    <p:sldId id="264" r:id="rId2"/>
    <p:sldId id="270" r:id="rId3"/>
    <p:sldId id="274" r:id="rId4"/>
    <p:sldId id="273" r:id="rId5"/>
    <p:sldId id="275" r:id="rId6"/>
    <p:sldId id="276" r:id="rId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64"/>
            <p14:sldId id="270"/>
            <p14:sldId id="274"/>
            <p14:sldId id="273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343" autoAdjust="0"/>
  </p:normalViewPr>
  <p:slideViewPr>
    <p:cSldViewPr snapToGrid="0" showGuides="1">
      <p:cViewPr varScale="1">
        <p:scale>
          <a:sx n="86" d="100"/>
          <a:sy n="86" d="100"/>
        </p:scale>
        <p:origin x="1181" y="53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379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4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037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76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711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23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604360"/>
              </p:ext>
            </p:extLst>
          </p:nvPr>
        </p:nvGraphicFramePr>
        <p:xfrm>
          <a:off x="0" y="0"/>
          <a:ext cx="9525397" cy="6833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49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800932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988120">
                  <a:extLst>
                    <a:ext uri="{9D8B030D-6E8A-4147-A177-3AD203B41FA5}">
                      <a16:colId xmlns:a16="http://schemas.microsoft.com/office/drawing/2014/main" val="239604677"/>
                    </a:ext>
                  </a:extLst>
                </a:gridCol>
                <a:gridCol w="1351471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976544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594804">
                  <a:extLst>
                    <a:ext uri="{9D8B030D-6E8A-4147-A177-3AD203B41FA5}">
                      <a16:colId xmlns:a16="http://schemas.microsoft.com/office/drawing/2014/main" val="2308322400"/>
                    </a:ext>
                  </a:extLst>
                </a:gridCol>
                <a:gridCol w="2707690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935375">
                  <a:extLst>
                    <a:ext uri="{9D8B030D-6E8A-4147-A177-3AD203B41FA5}">
                      <a16:colId xmlns:a16="http://schemas.microsoft.com/office/drawing/2014/main" val="1519342062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713232">
                <a:tc gridSpan="10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Bist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sportlich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Are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sporty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403353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  <a:p>
                      <a:endParaRPr lang="en-GB" sz="14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6187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am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1" baseline="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Er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sportlich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sporty</a:t>
                      </a: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ziemlich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sportlich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quite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sporty</a:t>
                      </a: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sportlich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not</a:t>
                      </a:r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r>
                        <a:rPr lang="es-ES" sz="1100" b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>
                          <a:solidFill>
                            <a:srgbClr val="00B0F0"/>
                          </a:solidFill>
                          <a:latin typeface="+mn-lt"/>
                        </a:rPr>
                        <a:t>sporty</a:t>
                      </a:r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spiele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Du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spielst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Er/ </a:t>
                      </a:r>
                      <a:r>
                        <a:rPr lang="es-ES" sz="1100" b="1" i="0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spielt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He/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oft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often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einmal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once a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zweimal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twice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dreimal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pro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Monat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three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times a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month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jeden Tag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every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manchmal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sometimes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am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Wochenende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at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weekend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am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Abend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evening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Wasserball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waterpolo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Eishockey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ice hockey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Tischtennis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tabletennis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</a:t>
                      </a:r>
                      <a:r>
                        <a:rPr lang="el-GR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β</a:t>
                      </a:r>
                      <a:r>
                        <a:rPr lang="en-GB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ball.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football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Handball.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handball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Schach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chess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Wasserball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waterpolo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Eishockey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ice hockey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Tischtennis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tabletennis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Tennis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tennis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Rugby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rugby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</a:t>
                      </a:r>
                      <a:r>
                        <a:rPr lang="el-GR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β</a:t>
                      </a:r>
                      <a:r>
                        <a:rPr lang="en-GB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ball 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football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Handball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handball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Basketball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basket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ball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Badminton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badminton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sport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Schach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chess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fantastisch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fantastic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toll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great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78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927979"/>
              </p:ext>
            </p:extLst>
          </p:nvPr>
        </p:nvGraphicFramePr>
        <p:xfrm>
          <a:off x="530352" y="0"/>
          <a:ext cx="8147304" cy="67733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6436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632914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663124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657808">
                  <a:extLst>
                    <a:ext uri="{9D8B030D-6E8A-4147-A177-3AD203B41FA5}">
                      <a16:colId xmlns:a16="http://schemas.microsoft.com/office/drawing/2014/main" val="856177467"/>
                    </a:ext>
                  </a:extLst>
                </a:gridCol>
                <a:gridCol w="1522700">
                  <a:extLst>
                    <a:ext uri="{9D8B030D-6E8A-4147-A177-3AD203B41FA5}">
                      <a16:colId xmlns:a16="http://schemas.microsoft.com/office/drawing/2014/main" val="4178251152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1250332">
                  <a:extLst>
                    <a:ext uri="{9D8B030D-6E8A-4147-A177-3AD203B41FA5}">
                      <a16:colId xmlns:a16="http://schemas.microsoft.com/office/drawing/2014/main" val="3714429919"/>
                    </a:ext>
                  </a:extLst>
                </a:gridCol>
              </a:tblGrid>
              <a:tr h="554089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2a.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machst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in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deiner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Freizeit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 in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free time?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65411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617735">
                <a:tc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gehe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go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 Kino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cinema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einkaufen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den Park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park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die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Stadt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town</a:t>
                      </a:r>
                    </a:p>
                  </a:txBody>
                  <a:tcPr marL="74295" marR="74295" marT="37148" marB="37148" anchor="ctr"/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</a:txBody>
                  <a:tcPr marL="74295" marR="74295" marT="37148" marB="37148" anchor="ctr"/>
                </a:tc>
                <a:tc rowSpan="6">
                  <a:txBody>
                    <a:bodyPr/>
                    <a:lstStyle/>
                    <a:p>
                      <a:r>
                        <a:rPr lang="en-GB" sz="1200" dirty="0"/>
                        <a:t>REPEAT 1 (AND 2)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6" gridSpan="2">
                  <a:txBody>
                    <a:bodyPr/>
                    <a:lstStyle/>
                    <a:p>
                      <a:pPr algn="l"/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Das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finde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find</a:t>
                      </a:r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endParaRPr lang="en-GB" sz="1200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6"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irre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amazing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super.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toll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nicht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schlecht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bad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okay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654867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höre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Musik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music.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533568"/>
                  </a:ext>
                </a:extLst>
              </a:tr>
              <a:tr h="621792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spiele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Xbox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Wii.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Xbox or Wii.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16296"/>
                  </a:ext>
                </a:extLst>
              </a:tr>
              <a:tr h="566143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esse Pizza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pizza or hamburgers.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85613"/>
                  </a:ext>
                </a:extLst>
              </a:tr>
              <a:tr h="638936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mache Sport.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do sport.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19915"/>
                  </a:ext>
                </a:extLst>
              </a:tr>
              <a:tr h="402695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chille.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83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26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424518"/>
              </p:ext>
            </p:extLst>
          </p:nvPr>
        </p:nvGraphicFramePr>
        <p:xfrm>
          <a:off x="530352" y="0"/>
          <a:ext cx="9179694" cy="6920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587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322956">
                  <a:extLst>
                    <a:ext uri="{9D8B030D-6E8A-4147-A177-3AD203B41FA5}">
                      <a16:colId xmlns:a16="http://schemas.microsoft.com/office/drawing/2014/main" val="874405154"/>
                    </a:ext>
                  </a:extLst>
                </a:gridCol>
                <a:gridCol w="332363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2611189">
                  <a:extLst>
                    <a:ext uri="{9D8B030D-6E8A-4147-A177-3AD203B41FA5}">
                      <a16:colId xmlns:a16="http://schemas.microsoft.com/office/drawing/2014/main" val="784647573"/>
                    </a:ext>
                  </a:extLst>
                </a:gridCol>
                <a:gridCol w="701336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745724">
                  <a:extLst>
                    <a:ext uri="{9D8B030D-6E8A-4147-A177-3AD203B41FA5}">
                      <a16:colId xmlns:a16="http://schemas.microsoft.com/office/drawing/2014/main" val="856177467"/>
                    </a:ext>
                  </a:extLst>
                </a:gridCol>
                <a:gridCol w="1085934">
                  <a:extLst>
                    <a:ext uri="{9D8B030D-6E8A-4147-A177-3AD203B41FA5}">
                      <a16:colId xmlns:a16="http://schemas.microsoft.com/office/drawing/2014/main" val="4178251152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1250332">
                  <a:extLst>
                    <a:ext uri="{9D8B030D-6E8A-4147-A177-3AD203B41FA5}">
                      <a16:colId xmlns:a16="http://schemas.microsoft.com/office/drawing/2014/main" val="3714429919"/>
                    </a:ext>
                  </a:extLst>
                </a:gridCol>
              </a:tblGrid>
              <a:tr h="554089">
                <a:tc gridSpan="7">
                  <a:txBody>
                    <a:bodyPr/>
                    <a:lstStyle/>
                    <a:p>
                      <a:pPr algn="l"/>
                      <a:r>
                        <a:rPr lang="de-DE" sz="1600" b="1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2b. </a:t>
                      </a:r>
                      <a:r>
                        <a:rPr lang="de-DE" sz="1600" b="1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 machst du in deiner Freizeit? </a:t>
                      </a:r>
                      <a:r>
                        <a:rPr lang="de-DE" sz="1600" b="1" i="1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 do you do in your free time? +OPINIONS</a:t>
                      </a:r>
                      <a:endParaRPr lang="de-DE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de-DE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de-DE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152501">
                <a:tc gridSpan="2">
                  <a:txBody>
                    <a:bodyPr/>
                    <a:lstStyle/>
                    <a:p>
                      <a:pPr algn="ctr"/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1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de-DE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308868">
                <a:tc gridSpan="2">
                  <a:txBody>
                    <a:bodyPr/>
                    <a:lstStyle/>
                    <a:p>
                      <a:pPr algn="l"/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gehe ziemlich gern/ sehr gern</a:t>
                      </a:r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quite/ really like going</a:t>
                      </a:r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 Kino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cinema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einkaufen</a:t>
                      </a: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den Park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park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die Stadt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town</a:t>
                      </a:r>
                    </a:p>
                  </a:txBody>
                  <a:tcPr marL="74295" marR="74295" marT="37148" marB="37148" anchor="ctr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rowSpan="7">
                  <a:txBody>
                    <a:bodyPr/>
                    <a:lstStyle/>
                    <a:p>
                      <a:r>
                        <a:rPr lang="de-DE" sz="1200" dirty="0"/>
                        <a:t>REPEAT 1 (AND 2)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7" gridSpan="2">
                  <a:txBody>
                    <a:bodyPr/>
                    <a:lstStyle/>
                    <a:p>
                      <a:pPr algn="l"/>
                      <a:r>
                        <a:rPr lang="de-DE" sz="1200" b="1" baseline="0" noProof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Das finde ich</a:t>
                      </a:r>
                    </a:p>
                    <a:p>
                      <a:pPr algn="l"/>
                      <a:r>
                        <a:rPr lang="de-DE" sz="1200" b="0" baseline="0" noProof="0">
                          <a:solidFill>
                            <a:srgbClr val="00B0F0"/>
                          </a:solidFill>
                          <a:latin typeface="+mn-lt"/>
                        </a:rPr>
                        <a:t>I find it</a:t>
                      </a:r>
                      <a:endParaRPr lang="de-DE" sz="1200" b="1" baseline="0" noProof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endParaRPr lang="de-DE" sz="1200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7"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amazing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super.</a:t>
                      </a: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toll.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nicht schlecht.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bad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okay.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stinklangweilig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deadly boring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furchtbar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terrible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langweilig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nervig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schlecht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919581">
                <a:tc gridSpan="2">
                  <a:txBody>
                    <a:bodyPr/>
                    <a:lstStyle/>
                    <a:p>
                      <a:pPr algn="l"/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gehe nicht gern</a:t>
                      </a:r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don‘t like going</a:t>
                      </a:r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29342"/>
                  </a:ext>
                </a:extLst>
              </a:tr>
              <a:tr h="654867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höre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Musik.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listening to music.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höre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Musik.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listening to music.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533568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spiele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Xbox oder Wii.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playing Xbox or Wii.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spiele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Xbox oder Wii.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playing Xbox or Wii.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16296"/>
                  </a:ext>
                </a:extLst>
              </a:tr>
              <a:tr h="566143"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esse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 oder Hamburger.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eating pizza or hamburgers.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esse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 oder Hamburger.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eating pizza or hamburgers.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85613"/>
                  </a:ext>
                </a:extLst>
              </a:tr>
              <a:tr h="638936"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mache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doing sport.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mache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doing sport.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19915"/>
                  </a:ext>
                </a:extLst>
              </a:tr>
              <a:tr h="402695"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chille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chilling.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chille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chilling.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83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38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710580"/>
              </p:ext>
            </p:extLst>
          </p:nvPr>
        </p:nvGraphicFramePr>
        <p:xfrm>
          <a:off x="530352" y="0"/>
          <a:ext cx="7484180" cy="67093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6436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632914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657808">
                  <a:extLst>
                    <a:ext uri="{9D8B030D-6E8A-4147-A177-3AD203B41FA5}">
                      <a16:colId xmlns:a16="http://schemas.microsoft.com/office/drawing/2014/main" val="856177467"/>
                    </a:ext>
                  </a:extLst>
                </a:gridCol>
                <a:gridCol w="1522700">
                  <a:extLst>
                    <a:ext uri="{9D8B030D-6E8A-4147-A177-3AD203B41FA5}">
                      <a16:colId xmlns:a16="http://schemas.microsoft.com/office/drawing/2014/main" val="4178251152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1250332">
                  <a:extLst>
                    <a:ext uri="{9D8B030D-6E8A-4147-A177-3AD203B41FA5}">
                      <a16:colId xmlns:a16="http://schemas.microsoft.com/office/drawing/2014/main" val="3714429919"/>
                    </a:ext>
                  </a:extLst>
                </a:gridCol>
              </a:tblGrid>
              <a:tr h="554089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2c.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machst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in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deiner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Freizeit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</a:p>
                    <a:p>
                      <a:pPr algn="l"/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 in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free time? NEGATIVE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65411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545840">
                <a:tc>
                  <a:txBody>
                    <a:bodyPr/>
                    <a:lstStyle/>
                    <a:p>
                      <a:pPr algn="l"/>
                      <a:r>
                        <a:rPr lang="fr-FR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gehe </a:t>
                      </a:r>
                      <a:r>
                        <a:rPr lang="fr-FR" sz="1200" b="1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don’t</a:t>
                      </a:r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go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 Kino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cinema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einkaufen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den Park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park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die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Stadt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town</a:t>
                      </a:r>
                    </a:p>
                  </a:txBody>
                  <a:tcPr marL="74295" marR="74295" marT="37148" marB="37148" anchor="ctr"/>
                </a:tc>
                <a:tc rowSpan="6">
                  <a:txBody>
                    <a:bodyPr/>
                    <a:lstStyle/>
                    <a:p>
                      <a:r>
                        <a:rPr lang="en-GB" sz="1200" dirty="0"/>
                        <a:t>REPEAT 1 (AND 2)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6" gridSpan="2">
                  <a:txBody>
                    <a:bodyPr/>
                    <a:lstStyle/>
                    <a:p>
                      <a:pPr algn="l"/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Das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finde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find</a:t>
                      </a:r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endParaRPr lang="en-GB" sz="1200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6"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stinklangweilig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deadly boring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furchtbar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terrible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langweilig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nervig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schlecht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654867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höre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nicht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Musik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music.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533568"/>
                  </a:ext>
                </a:extLst>
              </a:tr>
              <a:tr h="621792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spiele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nicht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Xbox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Wii.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Xbox or Wii.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16296"/>
                  </a:ext>
                </a:extLst>
              </a:tr>
              <a:tr h="566143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esse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nicht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Pizza 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Hamburger.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pizza or hamburgers.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85613"/>
                  </a:ext>
                </a:extLst>
              </a:tr>
              <a:tr h="638936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mache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keinen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Sport.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sport.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19915"/>
                  </a:ext>
                </a:extLst>
              </a:tr>
              <a:tr h="402695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chille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nicht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83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913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9917"/>
              </p:ext>
            </p:extLst>
          </p:nvPr>
        </p:nvGraphicFramePr>
        <p:xfrm>
          <a:off x="355107" y="-79898"/>
          <a:ext cx="8531440" cy="68538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132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488602">
                  <a:extLst>
                    <a:ext uri="{9D8B030D-6E8A-4147-A177-3AD203B41FA5}">
                      <a16:colId xmlns:a16="http://schemas.microsoft.com/office/drawing/2014/main" val="2628204018"/>
                    </a:ext>
                  </a:extLst>
                </a:gridCol>
                <a:gridCol w="656948">
                  <a:extLst>
                    <a:ext uri="{9D8B030D-6E8A-4147-A177-3AD203B41FA5}">
                      <a16:colId xmlns:a16="http://schemas.microsoft.com/office/drawing/2014/main" val="856177467"/>
                    </a:ext>
                  </a:extLst>
                </a:gridCol>
                <a:gridCol w="2423604">
                  <a:extLst>
                    <a:ext uri="{9D8B030D-6E8A-4147-A177-3AD203B41FA5}">
                      <a16:colId xmlns:a16="http://schemas.microsoft.com/office/drawing/2014/main" val="2393332066"/>
                    </a:ext>
                  </a:extLst>
                </a:gridCol>
                <a:gridCol w="1477256">
                  <a:extLst>
                    <a:ext uri="{9D8B030D-6E8A-4147-A177-3AD203B41FA5}">
                      <a16:colId xmlns:a16="http://schemas.microsoft.com/office/drawing/2014/main" val="1474439496"/>
                    </a:ext>
                  </a:extLst>
                </a:gridCol>
                <a:gridCol w="44032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1713390">
                  <a:extLst>
                    <a:ext uri="{9D8B030D-6E8A-4147-A177-3AD203B41FA5}">
                      <a16:colId xmlns:a16="http://schemas.microsoft.com/office/drawing/2014/main" val="3714429919"/>
                    </a:ext>
                  </a:extLst>
                </a:gridCol>
              </a:tblGrid>
              <a:tr h="554089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machst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am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auf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deinem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Handy? </a:t>
                      </a:r>
                    </a:p>
                    <a:p>
                      <a:pPr algn="l"/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i="0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s-ES" sz="1600" b="1" i="0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Include</a:t>
                      </a:r>
                      <a:r>
                        <a:rPr lang="es-ES" sz="1600" b="1" i="0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0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  <a:r>
                        <a:rPr lang="es-ES" sz="1600" b="1" i="0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!)</a:t>
                      </a: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1-2-3, 4 OR 5 &amp; 6 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Don’t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repeat</a:t>
                      </a: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activities</a:t>
                      </a: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!!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65411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200" dirty="0"/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4302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mache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Fotos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Filme.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take photos or make films.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lade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Musik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herunter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download music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sehe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watch videos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</a:t>
                      </a: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Internet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surf the internet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spiele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Computerspiele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 computer games</a:t>
                      </a: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telefoniere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mit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Freunden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/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über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Whatsapp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phone friends/ I call on 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Whatspp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REPEAT 1 </a:t>
                      </a:r>
                      <a:r>
                        <a:rPr lang="en-GB" sz="1200" b="1" dirty="0"/>
                        <a:t>or</a:t>
                      </a:r>
                      <a:r>
                        <a:rPr lang="en-GB" sz="1200" dirty="0"/>
                        <a:t> ADD 4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mache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Fotos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Filme.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taking photos or make films.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lade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Musik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herunter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downloading music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sehe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watching videos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gern</a:t>
                      </a: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</a:t>
                      </a: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Internet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surfing the internet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spiele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Computerspiele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playing computer games</a:t>
                      </a: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telefoniere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gern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mit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Freunden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/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über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Whatsapp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phoning friends/ 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Iike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calling on 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Whatspp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suche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und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Infos fur die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Ausaufgaben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look for and read information for my homework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mache ziemlich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viel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auf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meinem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Handy.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quite a lot on my mobile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simse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text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mache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Fotos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Filme.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always take photos or make films.</a:t>
                      </a:r>
                    </a:p>
                    <a:p>
                      <a:pPr algn="l"/>
                      <a:endParaRPr lang="fr-FR" sz="12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2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lade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manchmal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Musik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herunter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sometimes download music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jeden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Morgen</a:t>
                      </a: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</a:t>
                      </a:r>
                      <a: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Internet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surf the internet every morning.</a:t>
                      </a: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Das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finde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find</a:t>
                      </a:r>
                      <a:r>
                        <a:rPr lang="fr-FR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baseline="0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sehe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nie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never watch videos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spiele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jeden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Tag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Computerspiele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 computer games every day.</a:t>
                      </a: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Ich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telefoniere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mit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Freunden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(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über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Whatsapp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phone friends (on 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Whatspp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406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739878"/>
              </p:ext>
            </p:extLst>
          </p:nvPr>
        </p:nvGraphicFramePr>
        <p:xfrm>
          <a:off x="530352" y="0"/>
          <a:ext cx="9179694" cy="6920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587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322956">
                  <a:extLst>
                    <a:ext uri="{9D8B030D-6E8A-4147-A177-3AD203B41FA5}">
                      <a16:colId xmlns:a16="http://schemas.microsoft.com/office/drawing/2014/main" val="874405154"/>
                    </a:ext>
                  </a:extLst>
                </a:gridCol>
                <a:gridCol w="332363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2611189">
                  <a:extLst>
                    <a:ext uri="{9D8B030D-6E8A-4147-A177-3AD203B41FA5}">
                      <a16:colId xmlns:a16="http://schemas.microsoft.com/office/drawing/2014/main" val="784647573"/>
                    </a:ext>
                  </a:extLst>
                </a:gridCol>
                <a:gridCol w="701336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745724">
                  <a:extLst>
                    <a:ext uri="{9D8B030D-6E8A-4147-A177-3AD203B41FA5}">
                      <a16:colId xmlns:a16="http://schemas.microsoft.com/office/drawing/2014/main" val="856177467"/>
                    </a:ext>
                  </a:extLst>
                </a:gridCol>
                <a:gridCol w="1085934">
                  <a:extLst>
                    <a:ext uri="{9D8B030D-6E8A-4147-A177-3AD203B41FA5}">
                      <a16:colId xmlns:a16="http://schemas.microsoft.com/office/drawing/2014/main" val="4178251152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1250332">
                  <a:extLst>
                    <a:ext uri="{9D8B030D-6E8A-4147-A177-3AD203B41FA5}">
                      <a16:colId xmlns:a16="http://schemas.microsoft.com/office/drawing/2014/main" val="3714429919"/>
                    </a:ext>
                  </a:extLst>
                </a:gridCol>
              </a:tblGrid>
              <a:tr h="554089">
                <a:tc gridSpan="7">
                  <a:txBody>
                    <a:bodyPr/>
                    <a:lstStyle/>
                    <a:p>
                      <a:pPr algn="l"/>
                      <a:r>
                        <a:rPr lang="de-DE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Extra for Qs 2-4, </a:t>
                      </a:r>
                      <a:r>
                        <a:rPr lang="de-DE" sz="1600" b="1" u="sng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using the wir form</a:t>
                      </a:r>
                      <a:r>
                        <a:rPr lang="de-DE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+ OPINIONS</a:t>
                      </a:r>
                      <a:endParaRPr lang="de-DE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de-DE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de-DE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152501">
                <a:tc gridSpan="2">
                  <a:txBody>
                    <a:bodyPr/>
                    <a:lstStyle/>
                    <a:p>
                      <a:pPr algn="ctr"/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1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de-DE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1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de-DE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308868">
                <a:tc gridSpan="2">
                  <a:txBody>
                    <a:bodyPr/>
                    <a:lstStyle/>
                    <a:p>
                      <a:pPr algn="l"/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Wir gehen ziemlich gern/ sehr gern</a:t>
                      </a:r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We quite/ really like going</a:t>
                      </a:r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 Kino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cinema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einkaufen</a:t>
                      </a: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den Park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park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die Stadt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town</a:t>
                      </a:r>
                    </a:p>
                  </a:txBody>
                  <a:tcPr marL="74295" marR="74295" marT="37148" marB="37148" anchor="ctr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rowSpan="7">
                  <a:txBody>
                    <a:bodyPr/>
                    <a:lstStyle/>
                    <a:p>
                      <a:r>
                        <a:rPr lang="de-DE" sz="1200" dirty="0"/>
                        <a:t>REPEAT </a:t>
                      </a:r>
                      <a:r>
                        <a:rPr lang="de-DE" sz="1200"/>
                        <a:t>1 AND 2</a:t>
                      </a:r>
                      <a:endParaRPr lang="de-DE" sz="1200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7" gridSpan="2">
                  <a:txBody>
                    <a:bodyPr/>
                    <a:lstStyle/>
                    <a:p>
                      <a:pPr algn="l"/>
                      <a:r>
                        <a:rPr lang="de-DE" sz="1200" b="1" baseline="0" noProof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Das finde ich</a:t>
                      </a:r>
                    </a:p>
                    <a:p>
                      <a:pPr algn="l"/>
                      <a:r>
                        <a:rPr lang="de-DE" sz="1200" b="0" baseline="0" noProof="0">
                          <a:solidFill>
                            <a:srgbClr val="00B0F0"/>
                          </a:solidFill>
                          <a:latin typeface="+mn-lt"/>
                        </a:rPr>
                        <a:t>I find it</a:t>
                      </a:r>
                      <a:endParaRPr lang="de-DE" sz="1200" b="1" baseline="0" noProof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endParaRPr lang="de-DE" sz="1200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7"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amazing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super.</a:t>
                      </a: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toll.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nicht schlecht.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bad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okay.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stinklangweilig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deadly boring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furchtbar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terrible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langweilig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nervig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schlecht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lang="de-DE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919581">
                <a:tc gridSpan="2">
                  <a:txBody>
                    <a:bodyPr/>
                    <a:lstStyle/>
                    <a:p>
                      <a:pPr algn="l"/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Wir gehen nicht gern</a:t>
                      </a:r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Wir don‘t like going</a:t>
                      </a:r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29342"/>
                  </a:ext>
                </a:extLst>
              </a:tr>
              <a:tr h="654867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hören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Musik.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listening to music.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hören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Musik.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listening to music.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533568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spielen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Xbox oder Wii.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playing Xbox or Wii.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spielen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Xbox oder Wii.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playing Xbox or Wii.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16296"/>
                  </a:ext>
                </a:extLst>
              </a:tr>
              <a:tr h="566143"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essen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 oder Hamburger.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eating pizza or hamburgers.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essen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 oder Hamburger.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eating pizza or hamburgers.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85613"/>
                  </a:ext>
                </a:extLst>
              </a:tr>
              <a:tr h="638936"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machen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doing sport.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mache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 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doing sport.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19915"/>
                  </a:ext>
                </a:extLst>
              </a:tr>
              <a:tr h="402695"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chillen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ziemlich gern/ sehr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quite/ really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chilling.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chillen </a:t>
                      </a:r>
                      <a:r>
                        <a:rPr lang="de-DE" sz="1200" b="1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nicht gern</a:t>
                      </a:r>
                      <a:r>
                        <a:rPr kumimoji="0" lang="de-D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de-DE" sz="1200" b="0" baseline="0" noProof="0" dirty="0">
                          <a:solidFill>
                            <a:srgbClr val="00B0F0"/>
                          </a:solidFill>
                          <a:latin typeface="+mn-lt"/>
                        </a:rPr>
                        <a:t>don‘t like </a:t>
                      </a:r>
                      <a:r>
                        <a:rPr kumimoji="0" lang="de-D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chilling.</a:t>
                      </a:r>
                      <a:endParaRPr kumimoji="0" lang="de-D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e-DE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83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2122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C2CFD095C8244C84D10A03FA9F199F" ma:contentTypeVersion="18" ma:contentTypeDescription="Create a new document." ma:contentTypeScope="" ma:versionID="924dc7020df92d111e6b6cb98dc1f32e">
  <xsd:schema xmlns:xsd="http://www.w3.org/2001/XMLSchema" xmlns:xs="http://www.w3.org/2001/XMLSchema" xmlns:p="http://schemas.microsoft.com/office/2006/metadata/properties" xmlns:ns2="513d7059-fc8d-4fa8-8cd9-de143a212f10" xmlns:ns3="e4f4cec5-40d4-4fc0-9100-30dd037d83ca" targetNamespace="http://schemas.microsoft.com/office/2006/metadata/properties" ma:root="true" ma:fieldsID="761ebecc7b8e5271f1394fa688e3d65b" ns2:_="" ns3:_="">
    <xsd:import namespace="513d7059-fc8d-4fa8-8cd9-de143a212f10"/>
    <xsd:import namespace="e4f4cec5-40d4-4fc0-9100-30dd037d83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d7059-fc8d-4fa8-8cd9-de143a212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c759e9e-bede-4528-92cc-6ba15c182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4cec5-40d4-4fc0-9100-30dd037d83c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47f1b14-bbb7-4fe9-892a-13a34a885d31}" ma:internalName="TaxCatchAll" ma:showField="CatchAllData" ma:web="e4f4cec5-40d4-4fc0-9100-30dd037d83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3d7059-fc8d-4fa8-8cd9-de143a212f10">
      <Terms xmlns="http://schemas.microsoft.com/office/infopath/2007/PartnerControls"/>
    </lcf76f155ced4ddcb4097134ff3c332f>
    <TaxCatchAll xmlns="e4f4cec5-40d4-4fc0-9100-30dd037d83ca" xsi:nil="true"/>
  </documentManagement>
</p:properties>
</file>

<file path=customXml/itemProps1.xml><?xml version="1.0" encoding="utf-8"?>
<ds:datastoreItem xmlns:ds="http://schemas.openxmlformats.org/officeDocument/2006/customXml" ds:itemID="{633B4036-735A-4AC6-AA9A-CEA869B0F217}"/>
</file>

<file path=customXml/itemProps2.xml><?xml version="1.0" encoding="utf-8"?>
<ds:datastoreItem xmlns:ds="http://schemas.openxmlformats.org/officeDocument/2006/customXml" ds:itemID="{3B8050EC-6034-497E-8A75-394C0E372103}"/>
</file>

<file path=customXml/itemProps3.xml><?xml version="1.0" encoding="utf-8"?>
<ds:datastoreItem xmlns:ds="http://schemas.openxmlformats.org/officeDocument/2006/customXml" ds:itemID="{474C35F7-72A6-4C8D-B2C9-EB0C19B9147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9669</TotalTime>
  <Words>1311</Words>
  <Application>Microsoft Office PowerPoint</Application>
  <PresentationFormat>A4 Paper (210x297 mm)</PresentationFormat>
  <Paragraphs>461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110</cp:revision>
  <dcterms:created xsi:type="dcterms:W3CDTF">2021-01-03T16:13:13Z</dcterms:created>
  <dcterms:modified xsi:type="dcterms:W3CDTF">2023-07-19T09:01:10Z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0x01010009C2CFD095C8244C84D10A03FA9F199F</vt:lpwstr>
  </property>
</Properties>
</file>