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1301" r:id="rId5"/>
    <p:sldId id="1290" r:id="rId6"/>
    <p:sldId id="1284" r:id="rId7"/>
    <p:sldId id="1288" r:id="rId8"/>
    <p:sldId id="1286" r:id="rId9"/>
    <p:sldId id="129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FF00"/>
    <a:srgbClr val="FF7C8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09" autoAdjust="0"/>
    <p:restoredTop sz="92336" autoAdjust="0"/>
  </p:normalViewPr>
  <p:slideViewPr>
    <p:cSldViewPr snapToGrid="0">
      <p:cViewPr varScale="1">
        <p:scale>
          <a:sx n="61" d="100"/>
          <a:sy n="61" d="100"/>
        </p:scale>
        <p:origin x="6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4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4401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04421" y="2092124"/>
            <a:ext cx="569579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5</a:t>
            </a:r>
            <a:endParaRPr lang="en-US" sz="9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246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818505"/>
              </p:ext>
            </p:extLst>
          </p:nvPr>
        </p:nvGraphicFramePr>
        <p:xfrm>
          <a:off x="0" y="1"/>
          <a:ext cx="12192001" cy="69688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1695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589112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01729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2180492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1842868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364566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2780715">
                  <a:extLst>
                    <a:ext uri="{9D8B030D-6E8A-4147-A177-3AD203B41FA5}">
                      <a16:colId xmlns:a16="http://schemas.microsoft.com/office/drawing/2014/main" val="1377328351"/>
                    </a:ext>
                  </a:extLst>
                </a:gridCol>
              </a:tblGrid>
              <a:tr h="492368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   Quel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est ton talent?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talent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Qu’est-ce que tu veux faire plus tard?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want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be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later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76903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65956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talent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Notre talent, c’est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 talent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danser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dancing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pom-pom girl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being a cheerleader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de 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doing magic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piano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playing the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piano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du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violon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playing the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violin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 de 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électrique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playing the (electric) guitar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quelque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chose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d’important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dans la vie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do something important in life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jour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day</a:t>
                      </a:r>
                    </a:p>
                    <a:p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tard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veux être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chanteur.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singer.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chanteuse. 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singer.</a:t>
                      </a: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danseur.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danseuse.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dancer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guitariste.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guitar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player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musicien.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musician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musicienne.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musician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magicien.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magician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magicienne.	</a:t>
                      </a:r>
                    </a:p>
                    <a:p>
                      <a:pPr algn="l"/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magician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L’été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dernier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summer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L’année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dernière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year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déjà</a:t>
                      </a:r>
                      <a:r>
                        <a:rPr lang="en-GB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gagné</a:t>
                      </a:r>
                      <a:r>
                        <a:rPr lang="en-GB" sz="1200" b="1" i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</a:t>
                      </a:r>
                      <a:r>
                        <a:rPr lang="en-GB" sz="1200" b="1" i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concours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I’ve already won a competition.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 déjà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participé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un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concours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I’ve already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taken part in a competition.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34000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veux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participer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au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concours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want to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take part in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competition.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veux gagner le concours.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want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 the competition.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28328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030793" y="2043577"/>
            <a:ext cx="1488393" cy="32008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tu veux être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you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</a:t>
            </a:r>
            <a:r>
              <a:rPr lang="fr-FR" sz="1200" i="1" dirty="0">
                <a:solidFill>
                  <a:srgbClr val="00B0F0"/>
                </a:solidFill>
              </a:rPr>
              <a:t> to </a:t>
            </a:r>
            <a:r>
              <a:rPr lang="fr-FR" sz="1200" i="1" dirty="0" err="1">
                <a:solidFill>
                  <a:srgbClr val="00B0F0"/>
                </a:solidFill>
              </a:rPr>
              <a:t>be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 veut être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he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wants</a:t>
            </a:r>
            <a:r>
              <a:rPr lang="fr-FR" sz="1200" i="1" dirty="0">
                <a:solidFill>
                  <a:srgbClr val="00B0F0"/>
                </a:solidFill>
              </a:rPr>
              <a:t> to </a:t>
            </a:r>
            <a:r>
              <a:rPr lang="fr-FR" sz="1200" i="1" dirty="0" err="1">
                <a:solidFill>
                  <a:srgbClr val="00B0F0"/>
                </a:solidFill>
              </a:rPr>
              <a:t>be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 veut être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she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wants</a:t>
            </a:r>
            <a:r>
              <a:rPr lang="fr-FR" sz="1200" i="1" dirty="0">
                <a:solidFill>
                  <a:srgbClr val="00B0F0"/>
                </a:solidFill>
              </a:rPr>
              <a:t> to </a:t>
            </a:r>
            <a:r>
              <a:rPr lang="fr-FR" sz="1200" i="1" dirty="0" err="1">
                <a:solidFill>
                  <a:srgbClr val="00B0F0"/>
                </a:solidFill>
              </a:rPr>
              <a:t>be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on veut être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</a:t>
            </a:r>
            <a:r>
              <a:rPr lang="fr-FR" sz="1200" i="1" dirty="0">
                <a:solidFill>
                  <a:srgbClr val="00B0F0"/>
                </a:solidFill>
              </a:rPr>
              <a:t> to </a:t>
            </a:r>
            <a:r>
              <a:rPr lang="fr-FR" sz="1200" i="1" dirty="0" err="1">
                <a:solidFill>
                  <a:srgbClr val="00B0F0"/>
                </a:solidFill>
              </a:rPr>
              <a:t>be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nous voulons être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</a:t>
            </a:r>
            <a:r>
              <a:rPr lang="fr-FR" sz="1200" i="1" dirty="0">
                <a:solidFill>
                  <a:srgbClr val="00B0F0"/>
                </a:solidFill>
              </a:rPr>
              <a:t> to </a:t>
            </a:r>
            <a:r>
              <a:rPr lang="fr-FR" sz="1200" i="1" dirty="0" err="1">
                <a:solidFill>
                  <a:srgbClr val="00B0F0"/>
                </a:solidFill>
              </a:rPr>
              <a:t>be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vous voulez être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you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</a:t>
            </a:r>
            <a:r>
              <a:rPr lang="fr-FR" sz="1200" i="1" dirty="0">
                <a:solidFill>
                  <a:srgbClr val="00B0F0"/>
                </a:solidFill>
              </a:rPr>
              <a:t> to </a:t>
            </a:r>
            <a:r>
              <a:rPr lang="fr-FR" sz="1200" i="1" dirty="0" err="1">
                <a:solidFill>
                  <a:srgbClr val="00B0F0"/>
                </a:solidFill>
              </a:rPr>
              <a:t>be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ils veulent être 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they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</a:t>
            </a:r>
            <a:r>
              <a:rPr lang="fr-FR" sz="1200" i="1" dirty="0">
                <a:solidFill>
                  <a:srgbClr val="00B0F0"/>
                </a:solidFill>
              </a:rPr>
              <a:t> to </a:t>
            </a:r>
            <a:r>
              <a:rPr lang="fr-FR" sz="1200" i="1" dirty="0" err="1">
                <a:solidFill>
                  <a:srgbClr val="00B0F0"/>
                </a:solidFill>
              </a:rPr>
              <a:t>be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elles veulent être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they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want</a:t>
            </a:r>
            <a:r>
              <a:rPr lang="fr-FR" sz="1200" i="1" dirty="0">
                <a:solidFill>
                  <a:srgbClr val="00B0F0"/>
                </a:solidFill>
              </a:rPr>
              <a:t> to </a:t>
            </a:r>
            <a:r>
              <a:rPr lang="fr-FR" sz="1200" i="1" dirty="0" err="1">
                <a:solidFill>
                  <a:srgbClr val="00B0F0"/>
                </a:solidFill>
              </a:rPr>
              <a:t>be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8733"/>
          <a:stretch/>
        </p:blipFill>
        <p:spPr>
          <a:xfrm>
            <a:off x="42204" y="5008098"/>
            <a:ext cx="1334384" cy="184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207107"/>
              </p:ext>
            </p:extLst>
          </p:nvPr>
        </p:nvGraphicFramePr>
        <p:xfrm>
          <a:off x="-379828" y="8053760"/>
          <a:ext cx="11925415" cy="3342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1429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260274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48880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768121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070715">
                  <a:extLst>
                    <a:ext uri="{9D8B030D-6E8A-4147-A177-3AD203B41FA5}">
                      <a16:colId xmlns:a16="http://schemas.microsoft.com/office/drawing/2014/main" val="167592309"/>
                    </a:ext>
                  </a:extLst>
                </a:gridCol>
                <a:gridCol w="1042143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088571">
                  <a:extLst>
                    <a:ext uri="{9D8B030D-6E8A-4147-A177-3AD203B41FA5}">
                      <a16:colId xmlns:a16="http://schemas.microsoft.com/office/drawing/2014/main" val="6927219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97128737"/>
                    </a:ext>
                  </a:extLst>
                </a:gridCol>
                <a:gridCol w="187960">
                  <a:extLst>
                    <a:ext uri="{9D8B030D-6E8A-4147-A177-3AD203B41FA5}">
                      <a16:colId xmlns:a16="http://schemas.microsoft.com/office/drawing/2014/main" val="529682085"/>
                    </a:ext>
                  </a:extLst>
                </a:gridCol>
                <a:gridCol w="1012807">
                  <a:extLst>
                    <a:ext uri="{9D8B030D-6E8A-4147-A177-3AD203B41FA5}">
                      <a16:colId xmlns:a16="http://schemas.microsoft.com/office/drawing/2014/main" val="3849838225"/>
                    </a:ext>
                  </a:extLst>
                </a:gridCol>
                <a:gridCol w="1139730">
                  <a:extLst>
                    <a:ext uri="{9D8B030D-6E8A-4147-A177-3AD203B41FA5}">
                      <a16:colId xmlns:a16="http://schemas.microsoft.com/office/drawing/2014/main" val="459973917"/>
                    </a:ext>
                  </a:extLst>
                </a:gridCol>
                <a:gridCol w="1180421">
                  <a:extLst>
                    <a:ext uri="{9D8B030D-6E8A-4147-A177-3AD203B41FA5}">
                      <a16:colId xmlns:a16="http://schemas.microsoft.com/office/drawing/2014/main" val="1157475958"/>
                    </a:ext>
                  </a:extLst>
                </a:gridCol>
              </a:tblGrid>
              <a:tr h="459050">
                <a:tc gridSpan="2">
                  <a:txBody>
                    <a:bodyPr/>
                    <a:lstStyle/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Noun</a:t>
                      </a:r>
                    </a:p>
                    <a:p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Verb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chemeClr val="bg1"/>
                          </a:solidFill>
                        </a:rPr>
                        <a:t>Preposition</a:t>
                      </a:r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200" b="0" i="1" baseline="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b="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Noun</a:t>
                      </a:r>
                    </a:p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Connective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Noun </a:t>
                      </a:r>
                    </a:p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377151">
                <a:tc rowSpan="3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salon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living room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jardin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garden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cuisine	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kitchen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manger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dining 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bains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bathroom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chambre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 bedroom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bureau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desk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canapé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/sofa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lit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chair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fenêtre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table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télé-satellite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satellite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devant</a:t>
                      </a:r>
                      <a:endParaRPr lang="en-US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front of</a:t>
                      </a: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derrière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behind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under(</a:t>
                      </a:r>
                      <a:r>
                        <a:rPr lang="en-US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neath</a:t>
                      </a:r>
                      <a:r>
                        <a:rPr lang="en-US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endParaRPr lang="en-GB" sz="1200" b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bureau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desk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canapé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lit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frigo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fridge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l’armoire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wardrobe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chair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machine à laver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machine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lavabo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wash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basin</a:t>
                      </a:r>
                      <a:endParaRPr kumimoji="0" lang="en-GB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douche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fenêtre 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table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table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télé-satellite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atellite</a:t>
                      </a:r>
                      <a:r>
                        <a:rPr lang="fr-FR" sz="1200" b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TV</a:t>
                      </a: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5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5905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entre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between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6614501"/>
                  </a:ext>
                </a:extLst>
              </a:tr>
              <a:tr h="104738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côté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face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opposite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</a:t>
                      </a: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droite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right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gauche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left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bureau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desk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canapé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settee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lit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 frigo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fridge</a:t>
                      </a:r>
                      <a:endParaRPr lang="en-GB" sz="12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l’armoire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wardrobe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chaise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chair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table 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douche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douche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shower</a:t>
                      </a: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 la fenêtre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window</a:t>
                      </a:r>
                      <a:endParaRPr kumimoji="0" lang="en-GB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60165483"/>
                  </a:ext>
                </a:extLst>
              </a:tr>
            </a:tbl>
          </a:graphicData>
        </a:graphic>
      </p:graphicFrame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3016834"/>
              </p:ext>
            </p:extLst>
          </p:nvPr>
        </p:nvGraphicFramePr>
        <p:xfrm>
          <a:off x="-6176" y="4418521"/>
          <a:ext cx="12198177" cy="24343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415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710375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216296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127093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4230254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</a:tblGrid>
              <a:tr h="477036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5</a:t>
                      </a:r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1957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 peux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aller à l’audition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 to the audition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participer au concours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part in the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contest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dois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must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du babysitting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babysit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faire mes devoirs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07318"/>
              </p:ext>
            </p:extLst>
          </p:nvPr>
        </p:nvGraphicFramePr>
        <p:xfrm>
          <a:off x="-1" y="3"/>
          <a:ext cx="12155973" cy="44264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75915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886264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13829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984738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675249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2180493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2815024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</a:tblGrid>
              <a:tr h="81570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Qu’est-ce que tu dois faire pour gagner?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have to do to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win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     Qu’est-ce que tu ne peux pas faire?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can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not do?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64450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462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 dois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must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remplir la fiche d’inscription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the application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participer au concours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 in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contest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faire un clip vidéo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clip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répéter tous les jours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rehearse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 à l’audition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 to the audition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 confiance en moi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confident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avoir confiance en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confident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après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finalement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fr-FR" sz="12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je peux</a:t>
                      </a:r>
                    </a:p>
                    <a:p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can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tu peux</a:t>
                      </a:r>
                    </a:p>
                    <a:p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can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répéter chez moi/toi.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rehearse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place.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75074" y="2364660"/>
            <a:ext cx="1146118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 doit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he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 doit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she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on doit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1192" y="2364659"/>
            <a:ext cx="1146118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nous devons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vous devez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you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ils doivent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they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elles doivent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they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  <a:endParaRPr lang="en-GB" sz="10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fr-FR" sz="1200" i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2509" y="2603378"/>
            <a:ext cx="1146118" cy="16927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 peut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he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 peut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she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on peut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must</a:t>
            </a:r>
          </a:p>
          <a:p>
            <a:pPr lvl="0">
              <a:defRPr/>
            </a:pP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83883" y="2601590"/>
            <a:ext cx="1146118" cy="17235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nous pouvons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we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can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vous pouvez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you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can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ils peuvent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they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can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r>
              <a:rPr lang="fr-FR" sz="1200" b="1" dirty="0">
                <a:solidFill>
                  <a:srgbClr val="002060"/>
                </a:solidFill>
              </a:rPr>
              <a:t>elles peuvent</a:t>
            </a:r>
          </a:p>
          <a:p>
            <a:pPr lvl="0">
              <a:defRPr/>
            </a:pPr>
            <a:r>
              <a:rPr lang="fr-FR" sz="1200" i="1" dirty="0" err="1">
                <a:solidFill>
                  <a:srgbClr val="00B0F0"/>
                </a:solidFill>
              </a:rPr>
              <a:t>they</a:t>
            </a:r>
            <a:r>
              <a:rPr lang="fr-FR" sz="1200" i="1" dirty="0">
                <a:solidFill>
                  <a:srgbClr val="00B0F0"/>
                </a:solidFill>
              </a:rPr>
              <a:t> </a:t>
            </a:r>
            <a:r>
              <a:rPr lang="fr-FR" sz="1200" i="1" dirty="0" err="1">
                <a:solidFill>
                  <a:srgbClr val="00B0F0"/>
                </a:solidFill>
              </a:rPr>
              <a:t>can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6951" y="3241822"/>
            <a:ext cx="1176698" cy="117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98469"/>
              </p:ext>
            </p:extLst>
          </p:nvPr>
        </p:nvGraphicFramePr>
        <p:xfrm>
          <a:off x="0" y="0"/>
          <a:ext cx="6780628" cy="52677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3877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3896751">
                  <a:extLst>
                    <a:ext uri="{9D8B030D-6E8A-4147-A177-3AD203B41FA5}">
                      <a16:colId xmlns:a16="http://schemas.microsoft.com/office/drawing/2014/main" val="4203095695"/>
                    </a:ext>
                  </a:extLst>
                </a:gridCol>
              </a:tblGrid>
              <a:tr h="620297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baseline="0" dirty="0">
                          <a:solidFill>
                            <a:schemeClr val="bg1"/>
                          </a:solidFill>
                        </a:rPr>
                        <a:t>3. Des conseils</a:t>
                      </a:r>
                      <a:r>
                        <a:rPr lang="fr-FR" sz="1800" b="0" i="0" baseline="0" dirty="0">
                          <a:solidFill>
                            <a:schemeClr val="bg1"/>
                          </a:solidFill>
                        </a:rPr>
                        <a:t>.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</a:rPr>
                        <a:t>Advice</a:t>
                      </a:r>
                      <a:endParaRPr lang="fr-FR" sz="1800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96923"/>
                  </a:ext>
                </a:extLst>
              </a:tr>
              <a:tr h="502146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41248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Chante plus fort!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louder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Enlève ton blouson!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off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jacket!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Éteins ton portable!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Switch off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mobile phone!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Fais plus d’efforts!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more of an effort!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Jette ton chewing-gum!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Throw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away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chewing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gum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 la caméra!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Look at the camera!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Souris!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Smile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Réveille-toi!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Wake up!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 fais pas ça!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do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N’oublie pas ta casquette!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forget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cap!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ton attitude!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attitude!</a:t>
                      </a:r>
                    </a:p>
                    <a:p>
                      <a:pPr algn="l"/>
                      <a:endParaRPr lang="fr-FR" sz="1400" dirty="0">
                        <a:solidFill>
                          <a:srgbClr val="00206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167" y="2767630"/>
            <a:ext cx="183832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60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351639E6-5D4A-4B99-A2DA-69CD23FBD4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991286"/>
              </p:ext>
            </p:extLst>
          </p:nvPr>
        </p:nvGraphicFramePr>
        <p:xfrm>
          <a:off x="1" y="4"/>
          <a:ext cx="12192000" cy="68579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9821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842867">
                  <a:extLst>
                    <a:ext uri="{9D8B030D-6E8A-4147-A177-3AD203B41FA5}">
                      <a16:colId xmlns:a16="http://schemas.microsoft.com/office/drawing/2014/main" val="3762142128"/>
                    </a:ext>
                  </a:extLst>
                </a:gridCol>
                <a:gridCol w="956603">
                  <a:extLst>
                    <a:ext uri="{9D8B030D-6E8A-4147-A177-3AD203B41FA5}">
                      <a16:colId xmlns:a16="http://schemas.microsoft.com/office/drawing/2014/main" val="1971870603"/>
                    </a:ext>
                  </a:extLst>
                </a:gridCol>
                <a:gridCol w="1322363">
                  <a:extLst>
                    <a:ext uri="{9D8B030D-6E8A-4147-A177-3AD203B41FA5}">
                      <a16:colId xmlns:a16="http://schemas.microsoft.com/office/drawing/2014/main" val="1970803790"/>
                    </a:ext>
                  </a:extLst>
                </a:gridCol>
                <a:gridCol w="1996934">
                  <a:extLst>
                    <a:ext uri="{9D8B030D-6E8A-4147-A177-3AD203B41FA5}">
                      <a16:colId xmlns:a16="http://schemas.microsoft.com/office/drawing/2014/main" val="2428100108"/>
                    </a:ext>
                  </a:extLst>
                </a:gridCol>
                <a:gridCol w="2431706">
                  <a:extLst>
                    <a:ext uri="{9D8B030D-6E8A-4147-A177-3AD203B41FA5}">
                      <a16:colId xmlns:a16="http://schemas.microsoft.com/office/drawing/2014/main" val="166044859"/>
                    </a:ext>
                  </a:extLst>
                </a:gridCol>
                <a:gridCol w="2431706">
                  <a:extLst>
                    <a:ext uri="{9D8B030D-6E8A-4147-A177-3AD203B41FA5}">
                      <a16:colId xmlns:a16="http://schemas.microsoft.com/office/drawing/2014/main" val="2442727064"/>
                    </a:ext>
                  </a:extLst>
                </a:gridCol>
              </a:tblGrid>
              <a:tr h="733394">
                <a:tc gridSpan="7"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4. Qui est </a:t>
                      </a:r>
                      <a:r>
                        <a:rPr lang="fr-FR" b="1" dirty="0" err="1">
                          <a:solidFill>
                            <a:schemeClr val="bg1"/>
                          </a:solidFill>
                        </a:rPr>
                        <a:t>lemeilleur</a:t>
                      </a:r>
                      <a:r>
                        <a:rPr lang="fr-FR" b="1" dirty="0">
                          <a:solidFill>
                            <a:schemeClr val="bg1"/>
                          </a:solidFill>
                        </a:rPr>
                        <a:t>? Pourquoi?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Who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is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 the best? </a:t>
                      </a:r>
                      <a:r>
                        <a:rPr lang="fr-FR" b="0" i="1" dirty="0" err="1">
                          <a:solidFill>
                            <a:schemeClr val="bg1"/>
                          </a:solidFill>
                        </a:rPr>
                        <a:t>Why</a:t>
                      </a:r>
                      <a:r>
                        <a:rPr lang="fr-FR" b="0" i="1" dirty="0">
                          <a:solidFill>
                            <a:schemeClr val="bg1"/>
                          </a:solidFill>
                        </a:rPr>
                        <a:t>? </a:t>
                      </a:r>
                      <a:endParaRPr lang="fr-FR" b="0" i="1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976672"/>
                  </a:ext>
                </a:extLst>
              </a:tr>
              <a:tr h="464440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i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1972568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Pour moi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mon avis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pense que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think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 a chanté le mieux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 sang the best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 va gagner le concours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the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competition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r>
                        <a:rPr lang="fr-FR" sz="1200" b="1" baseline="0" noProof="0" dirty="0">
                          <a:solidFill>
                            <a:srgbClr val="002060"/>
                          </a:solidFill>
                        </a:rPr>
                        <a:t>parce 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puisqu’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 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est </a:t>
                      </a:r>
                    </a:p>
                    <a:p>
                      <a:r>
                        <a:rPr lang="fr-FR" sz="12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0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0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 i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plus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moins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least </a:t>
                      </a: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plus 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moins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least 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ambitieux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ambitieuse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ambitious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arrogant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good-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looking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modeste	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modest</a:t>
                      </a:r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passionné</a:t>
                      </a:r>
                      <a:r>
                        <a:rPr lang="fr-FR" sz="1200" b="1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passionate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professionnel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sûr de lui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sûre d’elle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confident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travailleur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travailleuse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hard-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working</a:t>
                      </a:r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90513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meilleur chanteur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singer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meilleure chanteuse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singer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798101"/>
                  </a:ext>
                </a:extLst>
              </a:tr>
              <a:tr h="103449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 a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has</a:t>
                      </a:r>
                      <a:endParaRPr lang="en-GB" sz="1200" b="0" i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plus de talent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talent</a:t>
                      </a:r>
                      <a:br>
                        <a:rPr lang="fr-FR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plus belle voix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nicest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voice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336873"/>
                  </a:ext>
                </a:extLst>
              </a:tr>
              <a:tr h="9037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 fait le plus d’efforts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made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efforts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fait le plus d’efforts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made 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efforts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49713"/>
                  </a:ext>
                </a:extLst>
              </a:tr>
              <a:tr h="8442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 chanté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sung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chanté</a:t>
                      </a:r>
                    </a:p>
                    <a:p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has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sung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plus juste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tune</a:t>
                      </a:r>
                    </a:p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plus fort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loudest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 faux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off key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16073490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C619DA52-B76B-46B2-A621-BD09226C425E}"/>
              </a:ext>
            </a:extLst>
          </p:cNvPr>
          <p:cNvGrpSpPr/>
          <p:nvPr/>
        </p:nvGrpSpPr>
        <p:grpSpPr>
          <a:xfrm>
            <a:off x="10001906" y="5236395"/>
            <a:ext cx="2598057" cy="611562"/>
            <a:chOff x="1741727" y="6941520"/>
            <a:chExt cx="6184329" cy="90641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A6786BE-18B9-4FEE-9DF4-CD9E115162F5}"/>
                </a:ext>
              </a:extLst>
            </p:cNvPr>
            <p:cNvSpPr txBox="1"/>
            <p:nvPr/>
          </p:nvSpPr>
          <p:spPr>
            <a:xfrm>
              <a:off x="1741727" y="6941520"/>
              <a:ext cx="6184329" cy="906412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8100000" scaled="1"/>
              <a:tileRect/>
            </a:gra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rtlCol="0">
              <a:spAutoFit/>
            </a:bodyPr>
            <a:lstStyle/>
            <a:p>
              <a:pPr lvl="0" fontAlgn="base">
                <a:defRPr/>
              </a:pPr>
              <a:r>
                <a:rPr lang="fr-FR" sz="1200" dirty="0">
                  <a:solidFill>
                    <a:srgbClr val="002060"/>
                  </a:solidFill>
                </a:rPr>
                <a:t>mon plat préféré, c’ est</a:t>
              </a:r>
            </a:p>
            <a:p>
              <a:pPr lvl="0" fontAlgn="base">
                <a:defRPr/>
              </a:pPr>
              <a:r>
                <a:rPr lang="fr-FR" sz="1200" i="1" dirty="0" err="1">
                  <a:solidFill>
                    <a:srgbClr val="00B0F0"/>
                  </a:solidFill>
                </a:rPr>
                <a:t>my</a:t>
              </a:r>
              <a:r>
                <a:rPr lang="fr-FR" sz="1200" i="1" dirty="0">
                  <a:solidFill>
                    <a:srgbClr val="00B0F0"/>
                  </a:solidFill>
                </a:rPr>
                <a:t> </a:t>
              </a:r>
              <a:r>
                <a:rPr lang="fr-FR" sz="1200" i="1" dirty="0" err="1">
                  <a:solidFill>
                    <a:srgbClr val="00B0F0"/>
                  </a:solidFill>
                </a:rPr>
                <a:t>favourite</a:t>
              </a:r>
              <a:r>
                <a:rPr lang="fr-FR" sz="1200" i="1" dirty="0">
                  <a:solidFill>
                    <a:srgbClr val="00B0F0"/>
                  </a:solidFill>
                </a:rPr>
                <a:t> </a:t>
              </a:r>
              <a:r>
                <a:rPr lang="fr-FR" sz="1200" i="1" dirty="0" err="1">
                  <a:solidFill>
                    <a:srgbClr val="00B0F0"/>
                  </a:solidFill>
                </a:rPr>
                <a:t>dish</a:t>
              </a:r>
              <a:r>
                <a:rPr lang="fr-FR" sz="1200" i="1" dirty="0">
                  <a:solidFill>
                    <a:srgbClr val="00B0F0"/>
                  </a:solidFill>
                </a:rPr>
                <a:t>, </a:t>
              </a:r>
              <a:r>
                <a:rPr lang="fr-FR" sz="1200" i="1" dirty="0" err="1">
                  <a:solidFill>
                    <a:srgbClr val="00B0F0"/>
                  </a:solidFill>
                </a:rPr>
                <a:t>it</a:t>
              </a:r>
              <a:r>
                <a:rPr lang="fr-FR" sz="1200" i="1" dirty="0">
                  <a:solidFill>
                    <a:srgbClr val="00B0F0"/>
                  </a:solidFill>
                </a:rPr>
                <a:t>  </a:t>
              </a:r>
              <a:r>
                <a:rPr lang="fr-FR" sz="1200" i="1" dirty="0" err="1">
                  <a:solidFill>
                    <a:srgbClr val="00B0F0"/>
                  </a:solidFill>
                </a:rPr>
                <a:t>is</a:t>
              </a:r>
              <a:endParaRPr lang="fr-FR" i="1" dirty="0">
                <a:solidFill>
                  <a:srgbClr val="00B0F0"/>
                </a:solidFill>
              </a:endParaRPr>
            </a:p>
          </p:txBody>
        </p:sp>
        <p:sp>
          <p:nvSpPr>
            <p:cNvPr id="7" name="Star: 5 Points 10">
              <a:extLst>
                <a:ext uri="{FF2B5EF4-FFF2-40B4-BE49-F238E27FC236}">
                  <a16:creationId xmlns:a16="http://schemas.microsoft.com/office/drawing/2014/main" id="{6859BABC-DE25-466F-975C-9DE3972EE134}"/>
                </a:ext>
              </a:extLst>
            </p:cNvPr>
            <p:cNvSpPr/>
            <p:nvPr/>
          </p:nvSpPr>
          <p:spPr>
            <a:xfrm rot="1258140">
              <a:off x="6763081" y="6993577"/>
              <a:ext cx="573672" cy="720033"/>
            </a:xfrm>
            <a:prstGeom prst="star5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82" y="471280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838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650469"/>
              </p:ext>
            </p:extLst>
          </p:nvPr>
        </p:nvGraphicFramePr>
        <p:xfrm>
          <a:off x="0" y="3"/>
          <a:ext cx="12192001" cy="6857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648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02228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285017">
                  <a:extLst>
                    <a:ext uri="{9D8B030D-6E8A-4147-A177-3AD203B41FA5}">
                      <a16:colId xmlns:a16="http://schemas.microsoft.com/office/drawing/2014/main" val="540672579"/>
                    </a:ext>
                  </a:extLst>
                </a:gridCol>
                <a:gridCol w="1445468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607274">
                  <a:extLst>
                    <a:ext uri="{9D8B030D-6E8A-4147-A177-3AD203B41FA5}">
                      <a16:colId xmlns:a16="http://schemas.microsoft.com/office/drawing/2014/main" val="3512278933"/>
                    </a:ext>
                  </a:extLst>
                </a:gridCol>
                <a:gridCol w="3057016">
                  <a:extLst>
                    <a:ext uri="{9D8B030D-6E8A-4147-A177-3AD203B41FA5}">
                      <a16:colId xmlns:a16="http://schemas.microsoft.com/office/drawing/2014/main" val="2682667079"/>
                    </a:ext>
                  </a:extLst>
                </a:gridCol>
                <a:gridCol w="3664290">
                  <a:extLst>
                    <a:ext uri="{9D8B030D-6E8A-4147-A177-3AD203B41FA5}">
                      <a16:colId xmlns:a16="http://schemas.microsoft.com/office/drawing/2014/main" val="3262341153"/>
                    </a:ext>
                  </a:extLst>
                </a:gridCol>
              </a:tblGrid>
              <a:tr h="373245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5.a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as fait avant? Quelle est ton expérience?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 have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done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before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experience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 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30175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240185">
                <a:tc rowSpan="2"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Le week-end dernier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weekend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La semaine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L’année dernière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Hier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est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(masculine)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</a:t>
                      </a:r>
                      <a:r>
                        <a:rPr lang="en-GB" sz="12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went (feminine)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21304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</a:p>
                    <a:p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</a:p>
                    <a:p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</a:p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reçu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invitation.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received an invitation.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participé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un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concours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took part in a competition.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beaucoup travaillé.</a:t>
                      </a:r>
                      <a:endParaRPr lang="fr-FR" sz="1200" b="1" baseline="0" noProof="0" dirty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worked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 lot.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41116"/>
                  </a:ext>
                </a:extLst>
              </a:tr>
              <a:tr h="545512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5.b   Qu’est-ce tu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vas faire après?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going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to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after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487094"/>
                  </a:ext>
                </a:extLst>
              </a:tr>
              <a:tr h="3421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600" i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fr-FR" sz="1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33724"/>
                  </a:ext>
                </a:extLst>
              </a:tr>
              <a:tr h="839802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L’année prochaine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 jour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5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going  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vas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going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rowSpan="5">
                  <a:txBody>
                    <a:bodyPr/>
                    <a:lstStyle/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endParaRPr lang="en-GB" sz="1200" b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is going 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is going</a:t>
                      </a:r>
                    </a:p>
                    <a:p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are going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chanteur professionnel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singer.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chanteuse </a:t>
                      </a:r>
                      <a:r>
                        <a:rPr kumimoji="0" lang="fr-FR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preofessionnelle</a:t>
                      </a: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singer.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danseur professionnel.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danseuse professionnelle.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professional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dancer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2208465"/>
                  </a:ext>
                </a:extLst>
              </a:tr>
              <a:tr h="46655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continuer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continue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études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jouer de la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guitare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play the guitar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9380027"/>
                  </a:ext>
                </a:extLst>
              </a:tr>
              <a:tr h="46655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étudier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study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médecine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medecine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droit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law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0958414"/>
                  </a:ext>
                </a:extLst>
              </a:tr>
              <a:tr h="57422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aller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Afrique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Africa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France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 France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03545158"/>
                  </a:ext>
                </a:extLst>
              </a:tr>
              <a:tr h="46655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chanter</a:t>
                      </a:r>
                    </a:p>
                    <a:p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émission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musicale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a music TV show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93455831"/>
                  </a:ext>
                </a:extLst>
              </a:tr>
            </a:tbl>
          </a:graphicData>
        </a:graphic>
      </p:graphicFrame>
      <p:pic>
        <p:nvPicPr>
          <p:cNvPr id="5" name="Picture 2" descr="Image result for le futur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113" y="6087362"/>
            <a:ext cx="1690306" cy="72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6884" y="1070716"/>
            <a:ext cx="2158171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405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FE4BD8-BD29-408F-9C40-A94B4A4CBD12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b5792e2-7a20-434d-b2c8-f6c424745da8"/>
    <ds:schemaRef ds:uri="39f316ac-aaf5-4e2e-a738-5959585ebd5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2252</TotalTime>
  <Words>1363</Words>
  <Application>Microsoft Office PowerPoint</Application>
  <PresentationFormat>Widescreen</PresentationFormat>
  <Paragraphs>526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119</cp:revision>
  <dcterms:created xsi:type="dcterms:W3CDTF">2021-01-08T13:31:16Z</dcterms:created>
  <dcterms:modified xsi:type="dcterms:W3CDTF">2025-01-21T15:28:52Z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