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299" r:id="rId5"/>
    <p:sldId id="1290" r:id="rId6"/>
    <p:sldId id="1297" r:id="rId7"/>
    <p:sldId id="1298" r:id="rId8"/>
    <p:sldId id="1284" r:id="rId9"/>
    <p:sldId id="1293" r:id="rId10"/>
    <p:sldId id="1304" r:id="rId11"/>
    <p:sldId id="1305" r:id="rId12"/>
    <p:sldId id="1307" r:id="rId13"/>
    <p:sldId id="130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5B7"/>
    <a:srgbClr val="FF7C80"/>
    <a:srgbClr val="FFFF00"/>
    <a:srgbClr val="FF00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7" d="100"/>
          <a:sy n="67" d="100"/>
        </p:scale>
        <p:origin x="4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11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997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40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C266-66FC-45C9-B45D-97C7C4DEF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775" y="2927350"/>
            <a:ext cx="7143750" cy="1325563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3F45B7"/>
                </a:solidFill>
                <a:latin typeface="Arial Rounded MT Bold" panose="020F0704030504030204" pitchFamily="34" charset="0"/>
              </a:rPr>
              <a:t>Module 1</a:t>
            </a:r>
          </a:p>
        </p:txBody>
      </p:sp>
    </p:spTree>
    <p:extLst>
      <p:ext uri="{BB962C8B-B14F-4D97-AF65-F5344CB8AC3E}">
        <p14:creationId xmlns:p14="http://schemas.microsoft.com/office/powerpoint/2010/main" val="259258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013948"/>
              </p:ext>
            </p:extLst>
          </p:nvPr>
        </p:nvGraphicFramePr>
        <p:xfrm>
          <a:off x="0" y="8"/>
          <a:ext cx="12192000" cy="40879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158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6233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865338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865338">
                  <a:extLst>
                    <a:ext uri="{9D8B030D-6E8A-4147-A177-3AD203B41FA5}">
                      <a16:colId xmlns:a16="http://schemas.microsoft.com/office/drawing/2014/main" val="1913430316"/>
                    </a:ext>
                  </a:extLst>
                </a:gridCol>
                <a:gridCol w="1214846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953589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1793489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319825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386590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  Qu’est-ce que tu regardes à la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télé?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watch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on TV?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9145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309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télé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watch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watch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watches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watches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watches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regardons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watch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regardez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watch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regardent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watch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dessins animés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cartoons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documentaires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documentaries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sport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sports programmes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télé-réalité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reality TV shows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musicales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music shows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news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jeux télévisés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météo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weather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policières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police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américaines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American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 bien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quite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 beaucoup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 lot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j’adore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love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n’aime pas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déteste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n’aime pas trop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don;t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much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 3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55533"/>
              </p:ext>
            </p:extLst>
          </p:nvPr>
        </p:nvGraphicFramePr>
        <p:xfrm>
          <a:off x="0" y="4087952"/>
          <a:ext cx="12192000" cy="277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478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51404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088973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183710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383957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215662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840502">
                  <a:extLst>
                    <a:ext uri="{9D8B030D-6E8A-4147-A177-3AD203B41FA5}">
                      <a16:colId xmlns:a16="http://schemas.microsoft.com/office/drawing/2014/main" val="698477154"/>
                    </a:ext>
                  </a:extLst>
                </a:gridCol>
                <a:gridCol w="1568484">
                  <a:extLst>
                    <a:ext uri="{9D8B030D-6E8A-4147-A177-3AD203B41FA5}">
                      <a16:colId xmlns:a16="http://schemas.microsoft.com/office/drawing/2014/main" val="479621240"/>
                    </a:ext>
                  </a:extLst>
                </a:gridCol>
                <a:gridCol w="1568484">
                  <a:extLst>
                    <a:ext uri="{9D8B030D-6E8A-4147-A177-3AD203B41FA5}">
                      <a16:colId xmlns:a16="http://schemas.microsoft.com/office/drawing/2014/main" val="3352814429"/>
                    </a:ext>
                  </a:extLst>
                </a:gridCol>
              </a:tblGrid>
              <a:tr h="40386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16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FFFF00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366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émission préférée, c’est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programme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ne rate jamais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never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miss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intéressant 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interesting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great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funny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c’est ma passion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is my passion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jamais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watch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ennuyeux.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</a:t>
                      </a:r>
                      <a:r>
                        <a:rPr kumimoji="0" lang="en-GB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intboring</a:t>
                      </a: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rubbish.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idiot.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stupid.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258" y="2802605"/>
            <a:ext cx="1308463" cy="126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66505"/>
              </p:ext>
            </p:extLst>
          </p:nvPr>
        </p:nvGraphicFramePr>
        <p:xfrm>
          <a:off x="0" y="0"/>
          <a:ext cx="12192000" cy="4741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042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80267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2653363851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718457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254034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2037806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</a:tblGrid>
              <a:tr h="463927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Qu’est-ce que tu aimes comme film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films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5348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986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’ai une passion pour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have a passion for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comédies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comedies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films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d’amour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romantic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d’arts martiaux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martial-arts films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d’aventure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adventure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fantastiques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d’horreur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de science-fiction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science-fiction films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n’aime pas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déteste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n’aime pas trop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very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much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 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986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suis fan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 fan of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comédies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comedies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d’action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d’amour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romantic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d’arts martiaux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martial-arts films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d’aventure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adventure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fantastiques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d’horreur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films de science-fiction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science-fiction films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ne suis pas fan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not a fan of 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 horreur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dislike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263739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049302"/>
              </p:ext>
            </p:extLst>
          </p:nvPr>
        </p:nvGraphicFramePr>
        <p:xfrm>
          <a:off x="0" y="4427820"/>
          <a:ext cx="12192000" cy="2457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827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80055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524632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218149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360023">
                  <a:extLst>
                    <a:ext uri="{9D8B030D-6E8A-4147-A177-3AD203B41FA5}">
                      <a16:colId xmlns:a16="http://schemas.microsoft.com/office/drawing/2014/main" val="698477154"/>
                    </a:ext>
                  </a:extLst>
                </a:gridCol>
                <a:gridCol w="2360023">
                  <a:extLst>
                    <a:ext uri="{9D8B030D-6E8A-4147-A177-3AD203B41FA5}">
                      <a16:colId xmlns:a16="http://schemas.microsoft.com/office/drawing/2014/main" val="3109843807"/>
                    </a:ext>
                  </a:extLst>
                </a:gridCol>
              </a:tblGrid>
              <a:tr h="35430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70104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ennuyeux.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rubbish.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idiot.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stupid.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 du tout intéressant.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is not interesting at all.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 pour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is not for me.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acteur préféré, c’est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actor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 est amusant.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funny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 joue bien.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plays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well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701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actrice préférée, c’est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actor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elle est amusante.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funny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elle joue bien.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she plays well.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8183597"/>
                  </a:ext>
                </a:extLst>
              </a:tr>
              <a:tr h="701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film préféré, c’est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intéressant.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interesting.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great.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151854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077" y="3264176"/>
            <a:ext cx="1585368" cy="11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1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387271"/>
              </p:ext>
            </p:extLst>
          </p:nvPr>
        </p:nvGraphicFramePr>
        <p:xfrm>
          <a:off x="0" y="8"/>
          <a:ext cx="12192002" cy="4665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158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1739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4139638434"/>
                    </a:ext>
                  </a:extLst>
                </a:gridCol>
                <a:gridCol w="1214847">
                  <a:extLst>
                    <a:ext uri="{9D8B030D-6E8A-4147-A177-3AD203B41FA5}">
                      <a16:colId xmlns:a16="http://schemas.microsoft.com/office/drawing/2014/main" val="3427730728"/>
                    </a:ext>
                  </a:extLst>
                </a:gridCol>
                <a:gridCol w="1180012">
                  <a:extLst>
                    <a:ext uri="{9D8B030D-6E8A-4147-A177-3AD203B41FA5}">
                      <a16:colId xmlns:a16="http://schemas.microsoft.com/office/drawing/2014/main" val="2517883777"/>
                    </a:ext>
                  </a:extLst>
                </a:gridCol>
              </a:tblGrid>
              <a:tr h="363129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   Qu’est-ce que tu lis en ce moment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reading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at the moment?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6769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893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ce moment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moment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lit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reads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reads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lit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lisons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lisez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lisent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read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BD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livre sur les animaux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book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livre d’épouvante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magazine sur les célébrités 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magazine about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celebrities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manga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manga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roman fantastique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fantasy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roman policier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thriller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roman d’amour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love story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blog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blog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trouve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pense que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 good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chouette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excellent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émouvant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moving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formidable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don’t read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jamais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read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BD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livre sur les animaux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livre d’épouvante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storyde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magazine sur les célébrités 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magazine about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celebrities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manga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manga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roman fantastique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fantasy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roman policier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thriller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roman d’amour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love story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blog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blog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trouve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pense que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ennuyeux.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boring.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rubbish.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idiot.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stupid.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 stupide.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stupid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 effrayant.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frightening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151075"/>
              </p:ext>
            </p:extLst>
          </p:nvPr>
        </p:nvGraphicFramePr>
        <p:xfrm>
          <a:off x="1" y="4665384"/>
          <a:ext cx="12192000" cy="21926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078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207622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1606732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418011">
                  <a:extLst>
                    <a:ext uri="{9D8B030D-6E8A-4147-A177-3AD203B41FA5}">
                      <a16:colId xmlns:a16="http://schemas.microsoft.com/office/drawing/2014/main" val="1283079598"/>
                    </a:ext>
                  </a:extLst>
                </a:gridCol>
                <a:gridCol w="2233749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2394858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</a:tblGrid>
              <a:tr h="434728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757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suis plutôt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fan </a:t>
                      </a: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rather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 fan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BD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livre sur les animaux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book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livre d’épouvante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storyde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magazine sur les célébrités 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magazine about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celebrities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manga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manga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roman fantastique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fantasy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roman policier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thriller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roman d’amour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love story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blog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blog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auteur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s’appelle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favourite author is called…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9066" y="4775446"/>
            <a:ext cx="2181825" cy="183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96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396631"/>
              </p:ext>
            </p:extLst>
          </p:nvPr>
        </p:nvGraphicFramePr>
        <p:xfrm>
          <a:off x="0" y="4"/>
          <a:ext cx="12192000" cy="3982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846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6182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621519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898979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967783">
                  <a:extLst>
                    <a:ext uri="{9D8B030D-6E8A-4147-A177-3AD203B41FA5}">
                      <a16:colId xmlns:a16="http://schemas.microsoft.com/office/drawing/2014/main" val="1493222607"/>
                    </a:ext>
                  </a:extLst>
                </a:gridCol>
                <a:gridCol w="908208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830176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665048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434546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  Que fais-tu quand tu es connecté?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online?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763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88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suis connecté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am online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beaucoup de choses.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a lot of things.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 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Quelquefois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semaine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 week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mois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Twice a month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deux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 jour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Once or twice a 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temps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time to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Everyday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j’envoie des e-mails.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send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emails.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beaucoup de choses.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lots of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things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des recherches pour mes devoirs.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research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homework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des achats.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buy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things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des quiz.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quizzes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joue à des jeux en ligne.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online.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mets à jour ma page perso.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update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homepage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vais sur mes sites préférés.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go onto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favourite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sites.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vais sur des blogs.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go onto blogs.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vais sur des forums.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go onto forums.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trouve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pense que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 good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chouette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excellent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formidable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pratique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pratical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322443"/>
              </p:ext>
            </p:extLst>
          </p:nvPr>
        </p:nvGraphicFramePr>
        <p:xfrm>
          <a:off x="0" y="3971109"/>
          <a:ext cx="12192000" cy="2886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75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956459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186609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250466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242108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971006">
                  <a:extLst>
                    <a:ext uri="{9D8B030D-6E8A-4147-A177-3AD203B41FA5}">
                      <a16:colId xmlns:a16="http://schemas.microsoft.com/office/drawing/2014/main" val="3983494882"/>
                    </a:ext>
                  </a:extLst>
                </a:gridCol>
              </a:tblGrid>
              <a:tr h="33964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547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n’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envoie  pas d’e-mails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send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emails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fais pas beaucoup de choses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lots of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things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fais pas de recherches pour mes devoirs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research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homework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fais pas d’achats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buy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things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n’envoie  jamais d’e-mails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emails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fais jamais beaucoup de choses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lots 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fais jamais de recherches pour mes devoirs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fais jamais d’achats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fais pas de quiz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quizzes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joue pas à des jeux en ligne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online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mets pas à jour ma page perso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 update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homepage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vais pas sur mes sites préférés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onto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favourite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sites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vais pas sur des blogs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don’t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onto blogs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fais jamais de quiz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never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quizzes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joue jamais à des jeux en ligne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never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online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mets jamais à jour ma page perso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never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update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homepage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 vais jamais sur mes sites préférés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never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onto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favourite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sites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ne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vais jamais sur des blogs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never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onto blogs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 5 and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idiot.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stupid.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stupide.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stupid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55" y="2602994"/>
            <a:ext cx="1828799" cy="134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839273"/>
              </p:ext>
            </p:extLst>
          </p:nvPr>
        </p:nvGraphicFramePr>
        <p:xfrm>
          <a:off x="0" y="2"/>
          <a:ext cx="12213772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770709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94052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789612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240971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836023">
                  <a:extLst>
                    <a:ext uri="{9D8B030D-6E8A-4147-A177-3AD203B41FA5}">
                      <a16:colId xmlns:a16="http://schemas.microsoft.com/office/drawing/2014/main" val="3909318309"/>
                    </a:ext>
                  </a:extLst>
                </a:gridCol>
                <a:gridCol w="679269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  <a:gridCol w="1933302">
                  <a:extLst>
                    <a:ext uri="{9D8B030D-6E8A-4147-A177-3AD203B41FA5}">
                      <a16:colId xmlns:a16="http://schemas.microsoft.com/office/drawing/2014/main" val="391875375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06849043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2102118293"/>
                    </a:ext>
                  </a:extLst>
                </a:gridCol>
                <a:gridCol w="1214846">
                  <a:extLst>
                    <a:ext uri="{9D8B030D-6E8A-4147-A177-3AD203B41FA5}">
                      <a16:colId xmlns:a16="http://schemas.microsoft.com/office/drawing/2014/main" val="3913614131"/>
                    </a:ext>
                  </a:extLst>
                </a:gridCol>
              </a:tblGrid>
              <a:tr h="386603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hier soir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last night?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38277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133117"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Hier soir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night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have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has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has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have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avons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have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avez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have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have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discuté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discussed/chatted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écouté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radio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listened to the radio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envoyé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SMS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sent text messages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ligne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played games online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photos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photos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/des clips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watched TV/video clips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Internet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surfed the 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tchatté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MSN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chatted on MSN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téléchargé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chansons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downloaded some songs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diné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had dinner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après le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dîner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 me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coucher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going to bed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plus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tard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bit later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and 4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discuter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discuss/ to chat.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écouter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radio.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listen to the radio.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envoyer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SMS.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sent text messages.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ligne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play games online.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poster des photos.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post photos.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/des clips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watch TV/video clips.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surfer sur Internet.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surf the net.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tchatter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MSN.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chat on MSN.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télécharger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 chansons.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download some songs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have dinner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trouve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pense que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 good.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exciting.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chouette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excellent.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émouvant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moving.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formidable.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052" name="Picture 4" descr="user uploaded imag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752"/>
            <a:ext cx="1514817" cy="113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40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B800A1-813C-4EC5-8041-6FEF36399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131" y="0"/>
            <a:ext cx="6391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2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224">
            <a:extLst>
              <a:ext uri="{FF2B5EF4-FFF2-40B4-BE49-F238E27FC236}">
                <a16:creationId xmlns:a16="http://schemas.microsoft.com/office/drawing/2014/main" id="{909CB757-A0BE-45F7-B138-6EFF148D697D}"/>
              </a:ext>
            </a:extLst>
          </p:cNvPr>
          <p:cNvSpPr txBox="1"/>
          <p:nvPr/>
        </p:nvSpPr>
        <p:spPr>
          <a:xfrm>
            <a:off x="620396" y="245946"/>
            <a:ext cx="6427380" cy="6610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02055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VOCABULARY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la télé	On TV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regarde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dessins animés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cartoons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documentaires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documentaries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émissions de sport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sports programmes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émissions de télé-réalité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reality TV shows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émissions musicales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music shows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infos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news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jeux télévisés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shows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météo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weather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séries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series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séries policières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police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series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séries américaines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American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series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émission préférée, c’est …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favourite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programme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j’adore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love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j’aime bien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like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n’aime pas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like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ne regarde jamais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never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ne rate jamais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never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miss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92CE8C12-498F-4075-8531-B603F2214ECF}"/>
              </a:ext>
            </a:extLst>
          </p:cNvPr>
          <p:cNvSpPr txBox="1"/>
          <p:nvPr/>
        </p:nvSpPr>
        <p:spPr>
          <a:xfrm>
            <a:off x="6610069" y="551432"/>
            <a:ext cx="6427380" cy="5219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	Films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j’aime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like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fan de …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fan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ne suis pas fan de …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not a fan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une passion pour les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have a passion for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horreur des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really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dislike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déteste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hate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comédies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comedies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d’action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d’amour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romantic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d’arts martiaux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martial-arts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d’aventure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adventure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fantastiques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fantasy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d’horreur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horror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films de science-fiction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science-fiction films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acteur préféré, c’est …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favourite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actor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 film préféré, c’est …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favourite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film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86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224">
            <a:extLst>
              <a:ext uri="{FF2B5EF4-FFF2-40B4-BE49-F238E27FC236}">
                <a16:creationId xmlns:a16="http://schemas.microsoft.com/office/drawing/2014/main" id="{909CB757-A0BE-45F7-B138-6EFF148D697D}"/>
              </a:ext>
            </a:extLst>
          </p:cNvPr>
          <p:cNvSpPr txBox="1"/>
          <p:nvPr/>
        </p:nvSpPr>
        <p:spPr>
          <a:xfrm>
            <a:off x="216359" y="583329"/>
            <a:ext cx="6427380" cy="3544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700655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tu lis?	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you reading?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reading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BD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comic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book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livre sur les animaux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book on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animals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livre d’épouvante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horror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story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magazine sur les célébrités 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magazine about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celebrities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manga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manga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roman fantastique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fantasy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novel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roman policier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thriller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roman d’amour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love story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00655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92CE8C12-498F-4075-8531-B603F2214ECF}"/>
              </a:ext>
            </a:extLst>
          </p:cNvPr>
          <p:cNvSpPr txBox="1"/>
          <p:nvPr/>
        </p:nvSpPr>
        <p:spPr>
          <a:xfrm>
            <a:off x="6514377" y="140305"/>
            <a:ext cx="6427380" cy="6610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opinions	Opinions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mon avis, c’est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opinion,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pense que c’est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think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trouve ça … 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find it …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amusant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funny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assez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bien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quite good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barbant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boring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chouette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excellent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effrayant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frightening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émouvant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moving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ennuyeux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boring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génial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great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intéressant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interesting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rubbish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passionnant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exciting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pratique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practical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stupide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stupid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formidable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great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idiot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stupid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13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224">
            <a:extLst>
              <a:ext uri="{FF2B5EF4-FFF2-40B4-BE49-F238E27FC236}">
                <a16:creationId xmlns:a16="http://schemas.microsoft.com/office/drawing/2014/main" id="{909CB757-A0BE-45F7-B138-6EFF148D697D}"/>
              </a:ext>
            </a:extLst>
          </p:cNvPr>
          <p:cNvSpPr txBox="1"/>
          <p:nvPr/>
        </p:nvSpPr>
        <p:spPr>
          <a:xfrm>
            <a:off x="0" y="519534"/>
            <a:ext cx="6427380" cy="4137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 Internet	On the internet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14300" algn="l"/>
                <a:tab pos="34290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J’envoie des e-mails.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emails.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fais beaucoup de choses.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 lots of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things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fais des recherches pour mes devoirs.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 research for my homework.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achats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things.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quiz.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 quizzes.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joue à des jeux en ligne.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online.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mets à jour ma page perso.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update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homepage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vais sur mes sites préférés.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onto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favourite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sites.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vais sur des blogs.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 onto blogs.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vais sur des forums.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onto forums.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00655" algn="l"/>
              </a:tabLs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39512F-C450-42C8-8E1A-03A126184DB4}"/>
              </a:ext>
            </a:extLst>
          </p:cNvPr>
          <p:cNvSpPr txBox="1"/>
          <p:nvPr/>
        </p:nvSpPr>
        <p:spPr>
          <a:xfrm>
            <a:off x="6291094" y="0"/>
            <a:ext cx="6427380" cy="69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2700655" algn="l"/>
              </a:tabLs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GB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Hier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soir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Last night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discuté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discussed/chatted.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écouté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radio.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listened to the radio.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envoyé des SMS.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sent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messages.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joué à des jeux en ligne.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played games online.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photos.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posted photos.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regardé la télé/des clips vidéo.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watched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TV/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video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clips.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surfé sur Internet.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surfed the net.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tchatté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 MSN.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chatted on MSN.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téléchargé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chansons.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downloaded some songs.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mots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essentiels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High-frequency words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0" algn="l"/>
              </a:tabLst>
            </a:pP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assez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quite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aussi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also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because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très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very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bit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parce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because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surtout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above all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4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E4BD8-BD29-408F-9C40-A94B4A4CBD1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b5792e2-7a20-434d-b2c8-f6c424745da8"/>
    <ds:schemaRef ds:uri="39f316ac-aaf5-4e2e-a738-5959585ebd5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2648</Words>
  <Application>Microsoft Office PowerPoint</Application>
  <PresentationFormat>Widescreen</PresentationFormat>
  <Paragraphs>677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Rounded MT Bold</vt:lpstr>
      <vt:lpstr>Calibri</vt:lpstr>
      <vt:lpstr>Calibri Light</vt:lpstr>
      <vt:lpstr>Office Theme</vt:lpstr>
      <vt:lpstr>Module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128</cp:revision>
  <dcterms:created xsi:type="dcterms:W3CDTF">2021-01-08T13:31:16Z</dcterms:created>
  <dcterms:modified xsi:type="dcterms:W3CDTF">2023-06-26T19:52:49Z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