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292" r:id="rId5"/>
    <p:sldId id="1290" r:id="rId6"/>
    <p:sldId id="1284" r:id="rId7"/>
    <p:sldId id="1288" r:id="rId8"/>
    <p:sldId id="1298" r:id="rId9"/>
    <p:sldId id="1299" r:id="rId10"/>
    <p:sldId id="1300" r:id="rId11"/>
    <p:sldId id="1301" r:id="rId12"/>
    <p:sldId id="1302" r:id="rId13"/>
    <p:sldId id="130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00"/>
    <a:srgbClr val="FF7C8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2336" autoAdjust="0"/>
  </p:normalViewPr>
  <p:slideViewPr>
    <p:cSldViewPr snapToGrid="0">
      <p:cViewPr varScale="1">
        <p:scale>
          <a:sx n="55" d="100"/>
          <a:sy n="55" d="100"/>
        </p:scale>
        <p:origin x="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885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6676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04905" y="3004487"/>
            <a:ext cx="2932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5</a:t>
            </a:r>
          </a:p>
        </p:txBody>
      </p:sp>
    </p:spTree>
    <p:extLst>
      <p:ext uri="{BB962C8B-B14F-4D97-AF65-F5344CB8AC3E}">
        <p14:creationId xmlns:p14="http://schemas.microsoft.com/office/powerpoint/2010/main" val="651987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772689"/>
              </p:ext>
            </p:extLst>
          </p:nvPr>
        </p:nvGraphicFramePr>
        <p:xfrm>
          <a:off x="0" y="1"/>
          <a:ext cx="12192002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695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339116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82999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617784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5988150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</a:tblGrid>
              <a:tr h="48453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   Quel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est ton talent?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talent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Qu’est-ce que tu veux faire plus tard?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be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later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6931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0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danser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de 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doing magic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piano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playing the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piano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violon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playing the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de 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électrique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playing the (electric) guitar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jour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day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tard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veux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chanteur professionnel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singer.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chanteuse professionnelle. 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singer.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danseur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professionnel.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danseuse professionnelle.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guitariste.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musicien.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musicienne.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magicien professionnel.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magicienne professionnelle.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dans un groupe de rock.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rock band.</a:t>
                      </a:r>
                    </a:p>
                    <a:p>
                      <a:pPr algn="l"/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dans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grand orchestre.</a:t>
                      </a:r>
                    </a:p>
                    <a:p>
                      <a:pPr algn="l"/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big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orchestra.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49810" y="3640015"/>
            <a:ext cx="1488393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tu veux 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you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 veut 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he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wants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 veut 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she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wants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on veut 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endParaRPr lang="en-GB" sz="1000" i="1" dirty="0">
              <a:solidFill>
                <a:srgbClr val="00B0F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8733"/>
          <a:stretch/>
        </p:blipFill>
        <p:spPr>
          <a:xfrm>
            <a:off x="9366688" y="1772529"/>
            <a:ext cx="2673841" cy="370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207107"/>
              </p:ext>
            </p:extLst>
          </p:nvPr>
        </p:nvGraphicFramePr>
        <p:xfrm>
          <a:off x="-379828" y="8053760"/>
          <a:ext cx="11925415" cy="3342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1429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260274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48880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768121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070715">
                  <a:extLst>
                    <a:ext uri="{9D8B030D-6E8A-4147-A177-3AD203B41FA5}">
                      <a16:colId xmlns:a16="http://schemas.microsoft.com/office/drawing/2014/main" val="167592309"/>
                    </a:ext>
                  </a:extLst>
                </a:gridCol>
                <a:gridCol w="104214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6927219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7128737"/>
                    </a:ext>
                  </a:extLst>
                </a:gridCol>
                <a:gridCol w="187960">
                  <a:extLst>
                    <a:ext uri="{9D8B030D-6E8A-4147-A177-3AD203B41FA5}">
                      <a16:colId xmlns:a16="http://schemas.microsoft.com/office/drawing/2014/main" val="529682085"/>
                    </a:ext>
                  </a:extLst>
                </a:gridCol>
                <a:gridCol w="1012807">
                  <a:extLst>
                    <a:ext uri="{9D8B030D-6E8A-4147-A177-3AD203B41FA5}">
                      <a16:colId xmlns:a16="http://schemas.microsoft.com/office/drawing/2014/main" val="3849838225"/>
                    </a:ext>
                  </a:extLst>
                </a:gridCol>
                <a:gridCol w="1139730">
                  <a:extLst>
                    <a:ext uri="{9D8B030D-6E8A-4147-A177-3AD203B41FA5}">
                      <a16:colId xmlns:a16="http://schemas.microsoft.com/office/drawing/2014/main" val="459973917"/>
                    </a:ext>
                  </a:extLst>
                </a:gridCol>
                <a:gridCol w="1180421">
                  <a:extLst>
                    <a:ext uri="{9D8B030D-6E8A-4147-A177-3AD203B41FA5}">
                      <a16:colId xmlns:a16="http://schemas.microsoft.com/office/drawing/2014/main" val="1157475958"/>
                    </a:ext>
                  </a:extLst>
                </a:gridCol>
              </a:tblGrid>
              <a:tr h="459050">
                <a:tc gridSpan="2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Preposition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377151">
                <a:tc rowSpan="3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kitchen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dining 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bathroom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bedroom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bureau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desk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canapé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/sofa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lit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chair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fenêtre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table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télé-satellite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satellite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devant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front of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derrière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behind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under(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neath</a:t>
                      </a: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en-GB" sz="1200" b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bureau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desk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canapé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lit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frigo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fridge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l’armoire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wardrobe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chair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machine à laver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machine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lavabo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basin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douche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fenêtre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table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table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télé-satellite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atellite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590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between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6614501"/>
                  </a:ext>
                </a:extLst>
              </a:tr>
              <a:tr h="10473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côté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face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opposite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droite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right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gauche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left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bureau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desk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canapé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lit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frigo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fridge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l’armoire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wardrobe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chair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table 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douche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douche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fenêtre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0165483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7265032"/>
              </p:ext>
            </p:extLst>
          </p:nvPr>
        </p:nvGraphicFramePr>
        <p:xfrm>
          <a:off x="-6176" y="4418521"/>
          <a:ext cx="12198177" cy="24343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15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710375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216296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127093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4230254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</a:tblGrid>
              <a:tr h="47703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5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1957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 peux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aller à l’audition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 to the audition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participer au concours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 in 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contest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du babysitting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babysit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mes devoirs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659724"/>
              </p:ext>
            </p:extLst>
          </p:nvPr>
        </p:nvGraphicFramePr>
        <p:xfrm>
          <a:off x="-1" y="3"/>
          <a:ext cx="12155973" cy="4426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829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800665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942535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2433711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659988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2815024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</a:tblGrid>
              <a:tr h="8157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Qu’est-ce que tu dois faire pour gagner?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have to do to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win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  Qu’est-ce que tu ne peux pas faire?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can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not do?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64450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462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dois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participer au concours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 in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contest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un clip vidéo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clip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répéter tous les jours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rehearse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à l’audition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audition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confiance en moi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confiance 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après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finalement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participer au concours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 in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contest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un clip vidéo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clip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répéter tous les jours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rehearse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à l’audition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audition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confiance en moi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confiance 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je peux</a:t>
                      </a:r>
                    </a:p>
                    <a:p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can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tu peux</a:t>
                      </a:r>
                    </a:p>
                    <a:p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can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répéter chez moi/toi.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rehearse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mes devoirs demain.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tomorrow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tes devoirs demain.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tomorrow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32871" y="2371283"/>
            <a:ext cx="922206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 doit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 doit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she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on doit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27081" y="2548516"/>
            <a:ext cx="1146118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 peut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 peut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she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on peut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145" y="5071387"/>
            <a:ext cx="1485421" cy="148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775749"/>
              </p:ext>
            </p:extLst>
          </p:nvPr>
        </p:nvGraphicFramePr>
        <p:xfrm>
          <a:off x="0" y="0"/>
          <a:ext cx="6780628" cy="52472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387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3896751">
                  <a:extLst>
                    <a:ext uri="{9D8B030D-6E8A-4147-A177-3AD203B41FA5}">
                      <a16:colId xmlns:a16="http://schemas.microsoft.com/office/drawing/2014/main" val="4203095695"/>
                    </a:ext>
                  </a:extLst>
                </a:gridCol>
              </a:tblGrid>
              <a:tr h="6202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3. Des conseils</a:t>
                      </a:r>
                      <a:r>
                        <a:rPr lang="fr-FR" sz="1800" b="0" i="0" baseline="0" dirty="0">
                          <a:solidFill>
                            <a:schemeClr val="bg1"/>
                          </a:solidFill>
                        </a:rPr>
                        <a:t>.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Advice</a:t>
                      </a:r>
                      <a:endParaRPr lang="fr-FR" sz="1800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96923"/>
                  </a:ext>
                </a:extLst>
              </a:tr>
              <a:tr h="50214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1248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Chante plus fort!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louder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Enlève ton blouson!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jacket!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Éteins ton portable!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Switch off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mobile phone!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 plus d’efforts!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more of an effort!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Jette ton chewing-gum!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Throw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chewing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 la caméra!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Look at the camera!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 fais pas ça!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N’oublie pas ta casquette!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forget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cap!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ton attitude!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attitude!</a:t>
                      </a:r>
                    </a:p>
                    <a:p>
                      <a:pPr algn="l"/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167" y="2767630"/>
            <a:ext cx="18383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437556"/>
              </p:ext>
            </p:extLst>
          </p:nvPr>
        </p:nvGraphicFramePr>
        <p:xfrm>
          <a:off x="0" y="1"/>
          <a:ext cx="12192002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287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56603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801858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069145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1800665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2226255619"/>
                    </a:ext>
                  </a:extLst>
                </a:gridCol>
                <a:gridCol w="1308295">
                  <a:extLst>
                    <a:ext uri="{9D8B030D-6E8A-4147-A177-3AD203B41FA5}">
                      <a16:colId xmlns:a16="http://schemas.microsoft.com/office/drawing/2014/main" val="3364817381"/>
                    </a:ext>
                  </a:extLst>
                </a:gridCol>
                <a:gridCol w="1181687">
                  <a:extLst>
                    <a:ext uri="{9D8B030D-6E8A-4147-A177-3AD203B41FA5}">
                      <a16:colId xmlns:a16="http://schemas.microsoft.com/office/drawing/2014/main" val="3706378731"/>
                    </a:ext>
                  </a:extLst>
                </a:gridCol>
                <a:gridCol w="2935460">
                  <a:extLst>
                    <a:ext uri="{9D8B030D-6E8A-4147-A177-3AD203B41FA5}">
                      <a16:colId xmlns:a16="http://schemas.microsoft.com/office/drawing/2014/main" val="2318842368"/>
                    </a:ext>
                  </a:extLst>
                </a:gridCol>
              </a:tblGrid>
              <a:tr h="484536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4.   Il / Elle est comment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s/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6931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0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endParaRPr lang="en-GB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endParaRPr lang="en-GB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peu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little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 /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cruel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impoli</a:t>
                      </a:r>
                      <a:r>
                        <a:rPr lang="de-DE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rude</a:t>
                      </a: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  <a:r>
                        <a:rPr lang="de-DE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	</a:t>
                      </a: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</a:t>
                      </a: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vaniteux /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vaniteuse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vain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sévère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harsh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sincère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sincere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stupide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algn="l"/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n’est pas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isn’t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n’est pas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isn’t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l"/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 /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belle.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ruel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le.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nasty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entil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le.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mpatient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impatient.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mpoli</a:t>
                      </a:r>
                      <a:r>
                        <a:rPr lang="de-DE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rude.</a:t>
                      </a: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ntelligent</a:t>
                      </a:r>
                      <a:r>
                        <a:rPr lang="de-DE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	</a:t>
                      </a: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intelligent.</a:t>
                      </a:r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arrant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vaniteux /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vaniteuse.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vain.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évère.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harsh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incère.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sincere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tupide.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stupid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sympa.	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942" y="4951827"/>
            <a:ext cx="1337795" cy="19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46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893633"/>
              </p:ext>
            </p:extLst>
          </p:nvPr>
        </p:nvGraphicFramePr>
        <p:xfrm>
          <a:off x="0" y="1"/>
          <a:ext cx="12192003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524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65879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661182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2644726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26255619"/>
                    </a:ext>
                  </a:extLst>
                </a:gridCol>
                <a:gridCol w="773724">
                  <a:extLst>
                    <a:ext uri="{9D8B030D-6E8A-4147-A177-3AD203B41FA5}">
                      <a16:colId xmlns:a16="http://schemas.microsoft.com/office/drawing/2014/main" val="1156364177"/>
                    </a:ext>
                  </a:extLst>
                </a:gridCol>
                <a:gridCol w="2879190">
                  <a:extLst>
                    <a:ext uri="{9D8B030D-6E8A-4147-A177-3AD203B41FA5}">
                      <a16:colId xmlns:a16="http://schemas.microsoft.com/office/drawing/2014/main" val="3364817381"/>
                    </a:ext>
                  </a:extLst>
                </a:gridCol>
              </a:tblGrid>
              <a:tr h="484536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   Que veux-tu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faire un jour?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do one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6931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041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violon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violin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piano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piano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dans un orchestre professionnel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orchestra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comme professeur de musique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music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continuer mes études au collège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secondary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de-DE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piano à la télé</a:t>
                      </a:r>
                      <a:endParaRPr lang="de-DE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the piano on TV</a:t>
                      </a:r>
                    </a:p>
                    <a:p>
                      <a:pPr algn="l"/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à l‘Académie des Jeunes Talents</a:t>
                      </a:r>
                      <a:endParaRPr lang="de-DE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Young</a:t>
                      </a:r>
                      <a:r>
                        <a:rPr lang="de-DE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Talents Academy</a:t>
                      </a:r>
                    </a:p>
                    <a:p>
                      <a:pPr algn="l"/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partir en vacances en Italie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jour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voudrais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violon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violin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piano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piano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dans un orchestre professionnel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orchestra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comme professeur de musique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music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continuer mes études au collège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secondary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de-DE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piano à la télé</a:t>
                      </a:r>
                      <a:endParaRPr lang="de-DE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the piano on TV</a:t>
                      </a:r>
                    </a:p>
                    <a:p>
                      <a:pPr algn="l"/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à l‘Académie des Jeunes Talents</a:t>
                      </a:r>
                      <a:endParaRPr lang="de-DE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Young</a:t>
                      </a:r>
                      <a:r>
                        <a:rPr lang="de-DE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Talents Academy</a:t>
                      </a:r>
                    </a:p>
                    <a:p>
                      <a:pPr algn="l"/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partir en vacances en Italie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 d’abord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first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semaine prochaine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dois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must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voudrais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</a:p>
                    <a:p>
                      <a:pPr algn="l"/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violon.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violin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piano.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piano.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dans un orchestre professionnel.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orchestra.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comme professeur de musique.</a:t>
                      </a:r>
                    </a:p>
                    <a:p>
                      <a:pPr algn="l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music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continuer mes études au collège.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continue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secondary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de-DE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piano à la télé.</a:t>
                      </a:r>
                      <a:endParaRPr lang="de-DE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 the piano on TV.</a:t>
                      </a:r>
                    </a:p>
                    <a:p>
                      <a:pPr algn="l"/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de-DE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à l‘Académie des Jeunes Talents.</a:t>
                      </a:r>
                      <a:endParaRPr lang="de-DE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de-DE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Young</a:t>
                      </a:r>
                      <a:r>
                        <a:rPr lang="de-DE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Talents Academy.</a:t>
                      </a:r>
                    </a:p>
                    <a:p>
                      <a:pPr algn="l"/>
                      <a:br>
                        <a:rPr lang="de-DE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partir en vacances en Italie.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815" y="1041009"/>
            <a:ext cx="1497802" cy="1589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60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4208E1-71B0-10EF-0FDB-90F43C303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812" y="252412"/>
            <a:ext cx="757237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C8B31-17A8-5365-276B-0F840A545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33BB77-BDA7-D20D-BD40-DA5E26913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88" y="230951"/>
            <a:ext cx="5467350" cy="54006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51C67E-76E3-4E8F-70FC-94386D2DD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724525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76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AEA98-CE19-9CB2-EE45-ABA0CC3DB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FF80D0-8137-4D37-3E41-3365576EC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07" y="138112"/>
            <a:ext cx="5143500" cy="6581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C1DF89-1CFF-AA7C-91B1-5C4CF17DB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8112"/>
            <a:ext cx="54483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09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15B2F-849F-4AE0-AA1B-EEFE2C647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0997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FE4BD8-BD29-408F-9C40-A94B4A4CBD12}">
  <ds:schemaRefs>
    <ds:schemaRef ds:uri="ab5792e2-7a20-434d-b2c8-f6c424745da8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39f316ac-aaf5-4e2e-a738-5959585ebd5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2421</TotalTime>
  <Words>1377</Words>
  <Application>Microsoft Office PowerPoint</Application>
  <PresentationFormat>Widescreen</PresentationFormat>
  <Paragraphs>477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133</cp:revision>
  <dcterms:created xsi:type="dcterms:W3CDTF">2021-01-08T13:31:16Z</dcterms:created>
  <dcterms:modified xsi:type="dcterms:W3CDTF">2025-06-20T14:06:30Z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