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1292" r:id="rId5"/>
    <p:sldId id="257" r:id="rId6"/>
    <p:sldId id="1284" r:id="rId7"/>
    <p:sldId id="1286" r:id="rId8"/>
    <p:sldId id="1288" r:id="rId9"/>
    <p:sldId id="1287" r:id="rId10"/>
    <p:sldId id="1289" r:id="rId11"/>
    <p:sldId id="1293" r:id="rId12"/>
    <p:sldId id="1294" r:id="rId13"/>
    <p:sldId id="1295" r:id="rId14"/>
    <p:sldId id="129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66"/>
    <a:srgbClr val="FF6600"/>
    <a:srgbClr val="3F4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09" autoAdjust="0"/>
    <p:restoredTop sz="80657" autoAdjust="0"/>
  </p:normalViewPr>
  <p:slideViewPr>
    <p:cSldViewPr snapToGrid="0">
      <p:cViewPr varScale="1">
        <p:scale>
          <a:sx n="55" d="100"/>
          <a:sy n="55" d="100"/>
        </p:scale>
        <p:origin x="56" y="2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Jones" userId="cc34aa30-be8e-493b-abaa-39f3d88714a0" providerId="ADAL" clId="{9916DA37-BE36-471C-8D85-7B75524687A9}"/>
    <pc:docChg chg="delSld">
      <pc:chgData name="Rebecca Jones" userId="cc34aa30-be8e-493b-abaa-39f3d88714a0" providerId="ADAL" clId="{9916DA37-BE36-471C-8D85-7B75524687A9}" dt="2021-01-09T01:16:38.990" v="1" actId="2696"/>
      <pc:docMkLst>
        <pc:docMk/>
      </pc:docMkLst>
      <pc:sldChg chg="del">
        <pc:chgData name="Rebecca Jones" userId="cc34aa30-be8e-493b-abaa-39f3d88714a0" providerId="ADAL" clId="{9916DA37-BE36-471C-8D85-7B75524687A9}" dt="2021-01-09T01:16:36.728" v="0" actId="2696"/>
        <pc:sldMkLst>
          <pc:docMk/>
          <pc:sldMk cId="2180509535" sldId="264"/>
        </pc:sldMkLst>
      </pc:sldChg>
      <pc:sldChg chg="del">
        <pc:chgData name="Rebecca Jones" userId="cc34aa30-be8e-493b-abaa-39f3d88714a0" providerId="ADAL" clId="{9916DA37-BE36-471C-8D85-7B75524687A9}" dt="2021-01-09T01:16:38.990" v="1" actId="2696"/>
        <pc:sldMkLst>
          <pc:docMk/>
          <pc:sldMk cId="938867914" sldId="1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7B55D-2D0E-4CAC-97A9-D9A3405A5772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0AE5E-5171-4E3E-8976-34735CFA97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73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6957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147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053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5793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19DB-5179-4F2E-8551-9ADF094CE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D5FB-9107-493E-8225-346CAB0F5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3C656-000E-47DE-88A2-D4D16DCA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2AC1-204C-4375-946E-F78E06EF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806A-658E-452D-9D05-049D2670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85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052C-A3F1-4BF1-A324-787719C3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0FB8A-DEFC-4456-970C-34020C9E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8A16-D327-46FA-B123-7EC86A3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3F2C-DAC1-492F-8D0B-530F4759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60176-710C-44F6-9AE1-5510F5EF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36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31DB-804A-4893-BA1B-9FA21D3B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1EF32-41C6-4FD4-9BFA-1AEDD92F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F92C-7AC8-4986-87D8-7EE36E33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2A1A-21F1-441A-B8B0-B3B13286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9AE-C6B8-4647-BA3A-B372A72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6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D780-EDF1-4D68-A3AE-EBC04068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E917C-242A-4BEB-A530-752AAD819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8964D-75D9-45FC-8EB9-EF3B44B52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7B7A8-3A3C-45ED-B20E-02080B70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DDBF5-26C3-4B51-A5D5-B6EC2598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00714-E090-421D-A7E5-C9F91428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5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8760-1AF3-4BF5-BE40-3E2316A4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8DB4E-3F43-47B1-9D5C-B1F51BD1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F5F20-37D4-4615-AAC7-73B2A9448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F1081-1CF9-4A8E-B0B0-3B7D1E0B2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2C535-4410-4310-B523-0BB1BF278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66A8E-399A-4E48-8205-3BACA5BF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6AA52-680C-401D-8026-FC9CCEDA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78578-8F75-4829-932C-9B06E52E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A438-F7B1-4136-95E6-5FB5E768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711B6-BAFB-42FD-A74F-CBC9EC0B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9A251-9260-4060-BF0B-47A842EA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A63EA-E87D-4AAE-986B-37977B7B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0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3A892-134B-4439-ABB3-7C816E38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0EB0D-02F1-4AD5-A76E-E43675F8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D0A68-4EA8-4E50-B36D-FD3B6AF3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85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FE6A-3D90-4B5B-A13A-18EE6BFC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F442-767B-446C-8BF1-B26E376DE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2E5D-0869-46E2-A75F-CCC0A42A0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FD9F8-19B9-4FB7-9F7D-265CE7FF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9217A-94F2-40BB-BBE9-55B996CE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ABCEF-91DF-4DF1-978F-2DBA3158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3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9D34-B1C2-45AF-B4DB-A3AEF158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668B3-8282-4B0D-97B3-D365B64A0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914DF-46C3-43C5-93BA-558CDCBE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0E45A-CE99-4AAB-8A0C-833DDA98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34290-24D3-4577-A157-0D83950C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26C75-5276-488B-98E5-852A1756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1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F6C6-FC3B-4B0D-8C4B-003E9548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3D924-DD4D-4653-923E-C69052675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77D03-A18D-441C-90AA-C4D50E85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16215-B49C-4A99-BCB0-46E1D511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D201C-F3F7-4A76-9008-F9A9F118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96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7A4FD-7956-4FF7-AAD8-510FC66E5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B3B57-2179-4D22-9D1E-AA91C5D69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07519-5240-47DC-A078-FD4D7447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13554-AAB5-485B-88C4-101D5762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3150D-9E3A-4AE7-835F-1B3C7654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20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A559B-5572-4D18-A309-9DCAC68D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6382-1BCE-44EB-B2FD-18C1407D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2389E-2F44-4259-8B7F-3540661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9E84E-716D-4398-ADA9-D7A8DB5E7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35583-454E-4BD1-9245-1896ABA06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30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4905" y="3004487"/>
            <a:ext cx="29322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Module 4</a:t>
            </a:r>
          </a:p>
        </p:txBody>
      </p:sp>
    </p:spTree>
    <p:extLst>
      <p:ext uri="{BB962C8B-B14F-4D97-AF65-F5344CB8AC3E}">
        <p14:creationId xmlns:p14="http://schemas.microsoft.com/office/powerpoint/2010/main" val="651987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336719"/>
              </p:ext>
            </p:extLst>
          </p:nvPr>
        </p:nvGraphicFramePr>
        <p:xfrm>
          <a:off x="0" y="0"/>
          <a:ext cx="12191999" cy="68634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3771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1045029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1933303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2068416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1118921">
                  <a:extLst>
                    <a:ext uri="{9D8B030D-6E8A-4147-A177-3AD203B41FA5}">
                      <a16:colId xmlns:a16="http://schemas.microsoft.com/office/drawing/2014/main" val="953321249"/>
                    </a:ext>
                  </a:extLst>
                </a:gridCol>
                <a:gridCol w="1071154">
                  <a:extLst>
                    <a:ext uri="{9D8B030D-6E8A-4147-A177-3AD203B41FA5}">
                      <a16:colId xmlns:a16="http://schemas.microsoft.com/office/drawing/2014/main" val="2423002328"/>
                    </a:ext>
                  </a:extLst>
                </a:gridCol>
                <a:gridCol w="1192404">
                  <a:extLst>
                    <a:ext uri="{9D8B030D-6E8A-4147-A177-3AD203B41FA5}">
                      <a16:colId xmlns:a16="http://schemas.microsoft.com/office/drawing/2014/main" val="3667154424"/>
                    </a:ext>
                  </a:extLst>
                </a:gridCol>
                <a:gridCol w="1032635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642921">
                <a:tc gridSpan="9"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Où - habites tu? 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Where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live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581691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Preposition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Article</a:t>
                      </a: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Intensifier</a:t>
                      </a: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Adjective</a:t>
                      </a:r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+ Noun</a:t>
                      </a:r>
                    </a:p>
                    <a:p>
                      <a:pPr algn="ctr"/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Connective</a:t>
                      </a: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Modal</a:t>
                      </a: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633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J’habite</a:t>
                      </a: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live</a:t>
                      </a: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fr-FR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</a:p>
                    <a:p>
                      <a:pPr algn="l"/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fr-FR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/>
                      <a:endParaRPr lang="fr-FR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e</a:t>
                      </a:r>
                    </a:p>
                    <a:p>
                      <a:pPr algn="l"/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fr-FR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très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</a:p>
                    <a:p>
                      <a:pPr algn="l"/>
                      <a:endParaRPr lang="fr-FR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assez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 appartement</a:t>
                      </a:r>
                      <a:endParaRPr lang="fr-FR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big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flat</a:t>
                      </a:r>
                    </a:p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petit appartement</a:t>
                      </a:r>
                    </a:p>
                    <a:p>
                      <a:pPr algn="l"/>
                      <a:r>
                        <a:rPr lang="fr-FR" sz="1400" b="1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small</a:t>
                      </a:r>
                      <a:r>
                        <a:rPr lang="fr-FR" sz="14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flat</a:t>
                      </a:r>
                    </a:p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 village</a:t>
                      </a:r>
                    </a:p>
                    <a:p>
                      <a:pPr algn="l"/>
                      <a:r>
                        <a:rPr lang="fr-FR" sz="1400" b="1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big</a:t>
                      </a:r>
                      <a:r>
                        <a:rPr lang="fr-FR" sz="14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village</a:t>
                      </a:r>
                    </a:p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petit village</a:t>
                      </a:r>
                    </a:p>
                    <a:p>
                      <a:pPr algn="l"/>
                      <a:r>
                        <a:rPr lang="fr-FR" sz="1400" b="1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small</a:t>
                      </a:r>
                      <a:r>
                        <a:rPr lang="fr-FR" sz="14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village</a:t>
                      </a:r>
                    </a:p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vieux château</a:t>
                      </a:r>
                    </a:p>
                    <a:p>
                      <a:pPr algn="l"/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old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castle</a:t>
                      </a:r>
                      <a:endParaRPr lang="fr-FR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</a:t>
                      </a:r>
                      <a:r>
                        <a:rPr lang="fr-FR" sz="1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maison</a:t>
                      </a:r>
                    </a:p>
                    <a:p>
                      <a:pPr algn="l"/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big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house</a:t>
                      </a:r>
                    </a:p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petit</a:t>
                      </a:r>
                      <a:r>
                        <a:rPr lang="fr-FR" sz="1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maison</a:t>
                      </a:r>
                    </a:p>
                    <a:p>
                      <a:pPr algn="l"/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small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house</a:t>
                      </a:r>
                    </a:p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</a:t>
                      </a:r>
                      <a:r>
                        <a:rPr lang="fr-FR" sz="1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ville</a:t>
                      </a:r>
                    </a:p>
                    <a:p>
                      <a:pPr algn="l"/>
                      <a:r>
                        <a:rPr lang="fr-FR" sz="1400" b="1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big</a:t>
                      </a:r>
                      <a:r>
                        <a:rPr lang="fr-FR" sz="14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1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town</a:t>
                      </a:r>
                      <a:endParaRPr lang="fr-FR" sz="14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petit</a:t>
                      </a:r>
                      <a:r>
                        <a:rPr lang="fr-FR" sz="1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ville	</a:t>
                      </a:r>
                    </a:p>
                    <a:p>
                      <a:pPr algn="l"/>
                      <a:r>
                        <a:rPr lang="fr-FR" sz="14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400" b="1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small</a:t>
                      </a:r>
                      <a:r>
                        <a:rPr lang="fr-FR" sz="14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1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town</a:t>
                      </a:r>
                    </a:p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vieil</a:t>
                      </a:r>
                      <a:r>
                        <a:rPr lang="fr-FR" sz="1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chaumière</a:t>
                      </a:r>
                    </a:p>
                    <a:p>
                      <a:pPr algn="l"/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  <a:r>
                        <a:rPr lang="fr-FR" sz="14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</a:t>
                      </a: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old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cottage</a:t>
                      </a:r>
                    </a:p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</a:t>
                      </a:r>
                      <a:r>
                        <a:rPr lang="fr-FR" sz="1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ferme</a:t>
                      </a:r>
                    </a:p>
                    <a:p>
                      <a:pPr algn="l"/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a </a:t>
                      </a: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farm</a:t>
                      </a:r>
                      <a:endParaRPr lang="fr-FR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la campagne</a:t>
                      </a:r>
                    </a:p>
                    <a:p>
                      <a:pPr algn="l"/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country</a:t>
                      </a:r>
                    </a:p>
                    <a:p>
                      <a:pPr algn="l"/>
                      <a:br>
                        <a:rPr lang="fr-FR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la montagne</a:t>
                      </a:r>
                    </a:p>
                    <a:p>
                      <a:pPr algn="l"/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</a:t>
                      </a: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mountains</a:t>
                      </a:r>
                      <a:endParaRPr lang="fr-FR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br>
                        <a:rPr lang="fr-FR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bord de la mer</a:t>
                      </a:r>
                    </a:p>
                    <a:p>
                      <a:pPr algn="l"/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the </a:t>
                      </a: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seaside</a:t>
                      </a:r>
                      <a:endParaRPr lang="fr-FR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ville</a:t>
                      </a:r>
                    </a:p>
                    <a:p>
                      <a:pPr algn="l"/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town</a:t>
                      </a:r>
                      <a:endParaRPr lang="fr-FR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mais</a:t>
                      </a:r>
                    </a:p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je voudrais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habiter dans 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live 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4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2+3+4+5</a:t>
                      </a:r>
                      <a:endParaRPr lang="fr-FR" sz="1400" b="1" i="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265" y="5238206"/>
            <a:ext cx="3263672" cy="160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34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504583"/>
              </p:ext>
            </p:extLst>
          </p:nvPr>
        </p:nvGraphicFramePr>
        <p:xfrm>
          <a:off x="0" y="4"/>
          <a:ext cx="11914094" cy="3291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0336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907518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503875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613647">
                  <a:extLst>
                    <a:ext uri="{9D8B030D-6E8A-4147-A177-3AD203B41FA5}">
                      <a16:colId xmlns:a16="http://schemas.microsoft.com/office/drawing/2014/main" val="1766210720"/>
                    </a:ext>
                  </a:extLst>
                </a:gridCol>
                <a:gridCol w="1048871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1089212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1586753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1559859">
                  <a:extLst>
                    <a:ext uri="{9D8B030D-6E8A-4147-A177-3AD203B41FA5}">
                      <a16:colId xmlns:a16="http://schemas.microsoft.com/office/drawing/2014/main" val="159135605"/>
                    </a:ext>
                  </a:extLst>
                </a:gridCol>
                <a:gridCol w="1264023">
                  <a:extLst>
                    <a:ext uri="{9D8B030D-6E8A-4147-A177-3AD203B41FA5}">
                      <a16:colId xmlns:a16="http://schemas.microsoft.com/office/drawing/2014/main" val="1377328351"/>
                    </a:ext>
                  </a:extLst>
                </a:gridCol>
              </a:tblGrid>
              <a:tr h="354105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2.   Décris ta maison / ton appartement? 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Describe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house /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flat?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42632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Location</a:t>
                      </a:r>
                    </a:p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Nouns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Connectives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Connectives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</a:rPr>
                        <a:t>Verb</a:t>
                      </a:r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in </a:t>
                      </a:r>
                      <a:r>
                        <a:rPr lang="fr-FR" sz="1200" b="0" i="1" dirty="0" err="1">
                          <a:solidFill>
                            <a:schemeClr val="bg1"/>
                          </a:solidFill>
                        </a:rPr>
                        <a:t>negative</a:t>
                      </a:r>
                      <a:r>
                        <a:rPr lang="fr-FR" sz="1200" b="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chemeClr val="bg1"/>
                          </a:solidFill>
                        </a:rPr>
                        <a:t>form</a:t>
                      </a:r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</a:rPr>
                        <a:t>Nouns</a:t>
                      </a:r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3902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Chez moi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my home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en-GB" sz="12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 </a:t>
                      </a:r>
                      <a:r>
                        <a:rPr lang="en-GB" sz="1200" b="1" i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maison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my house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…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is /t here are …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six pieces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six rooms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salon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living room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jardin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garden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cuisine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kitchen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manger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dining room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bains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bathroom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bedroom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parents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parents’ bedroom</a:t>
                      </a: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ma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sœur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sister’s bedroom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mon</a:t>
                      </a:r>
                      <a:r>
                        <a:rPr lang="en-GB" sz="12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frère</a:t>
                      </a:r>
                    </a:p>
                    <a:p>
                      <a:r>
                        <a:rPr lang="en-GB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en-GB" sz="1200" b="0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brother’s </a:t>
                      </a:r>
                      <a:r>
                        <a:rPr lang="en-GB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bedroom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et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</a:t>
                      </a: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puis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et aussi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also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finalement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2+3</a:t>
                      </a:r>
                      <a:endParaRPr lang="fr-FR" sz="1200" b="1" i="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mais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cependant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n’y a pas de 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is/there are</a:t>
                      </a: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salon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 room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jardin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garden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cuisine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kitchen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manger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dining room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bains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Bathroom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bedroom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53577"/>
              </p:ext>
            </p:extLst>
          </p:nvPr>
        </p:nvGraphicFramePr>
        <p:xfrm>
          <a:off x="-13447" y="3294529"/>
          <a:ext cx="11914093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815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775012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2245658">
                  <a:extLst>
                    <a:ext uri="{9D8B030D-6E8A-4147-A177-3AD203B41FA5}">
                      <a16:colId xmlns:a16="http://schemas.microsoft.com/office/drawing/2014/main" val="3053547740"/>
                    </a:ext>
                  </a:extLst>
                </a:gridCol>
                <a:gridCol w="793377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344706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1586753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1305324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1505110">
                  <a:extLst>
                    <a:ext uri="{9D8B030D-6E8A-4147-A177-3AD203B41FA5}">
                      <a16:colId xmlns:a16="http://schemas.microsoft.com/office/drawing/2014/main" val="692721994"/>
                    </a:ext>
                  </a:extLst>
                </a:gridCol>
              </a:tblGrid>
              <a:tr h="252070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Preposition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Noun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chemeClr val="bg1"/>
                          </a:solidFill>
                        </a:rPr>
                        <a:t>Preposition</a:t>
                      </a:r>
                      <a:r>
                        <a:rPr lang="fr-FR" sz="1200" b="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200" b="0" i="1" baseline="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b="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Noun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9998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salon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living room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jardin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garden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cuisine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kitchen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manger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dining room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bains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bathroom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bedroom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parents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parents’ bedroom</a:t>
                      </a: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ma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sœur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sister’s bedroom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mon</a:t>
                      </a:r>
                      <a:r>
                        <a:rPr lang="en-GB" sz="12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frère</a:t>
                      </a:r>
                    </a:p>
                    <a:p>
                      <a:r>
                        <a:rPr lang="en-GB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en-GB" sz="1200" b="0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brother’s </a:t>
                      </a:r>
                      <a:r>
                        <a:rPr lang="en-GB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bedroom</a:t>
                      </a: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is /t here are …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mon tee-shirt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T-shirt</a:t>
                      </a: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mon jean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jeans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mon pantalon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trousers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ma veste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jacket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ma</a:t>
                      </a: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 chemise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shirt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ma jupe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skirt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mes</a:t>
                      </a: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 chaussures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mes</a:t>
                      </a: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 chaussures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endParaRPr lang="en-US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devant</a:t>
                      </a:r>
                      <a:endParaRPr lang="en-US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front of</a:t>
                      </a: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derrière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behind</a:t>
                      </a: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under(</a:t>
                      </a:r>
                      <a:r>
                        <a:rPr lang="en-US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neath</a:t>
                      </a:r>
                      <a:r>
                        <a:rPr lang="en-US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endParaRPr lang="en-GB" sz="1200" b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bureau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desk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canapé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settee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/sofa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lit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frigo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fridge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l’armoire 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wardrobe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chaise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chair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machine à laver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washing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machine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lavabo	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basin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douche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r>
                        <a:rPr lang="fr-FR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b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fenêtre 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window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table 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table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télé-satellite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satellite</a:t>
                      </a:r>
                      <a:r>
                        <a:rPr lang="fr-FR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TV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63735"/>
            <a:ext cx="1328941" cy="8281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81357" y="6063855"/>
            <a:ext cx="1389691" cy="79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6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351639E6-5D4A-4B99-A2DA-69CD23FBD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997108"/>
              </p:ext>
            </p:extLst>
          </p:nvPr>
        </p:nvGraphicFramePr>
        <p:xfrm>
          <a:off x="0" y="4"/>
          <a:ext cx="12198048" cy="68579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834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519480">
                  <a:extLst>
                    <a:ext uri="{9D8B030D-6E8A-4147-A177-3AD203B41FA5}">
                      <a16:colId xmlns:a16="http://schemas.microsoft.com/office/drawing/2014/main" val="3762142128"/>
                    </a:ext>
                  </a:extLst>
                </a:gridCol>
                <a:gridCol w="1584834">
                  <a:extLst>
                    <a:ext uri="{9D8B030D-6E8A-4147-A177-3AD203B41FA5}">
                      <a16:colId xmlns:a16="http://schemas.microsoft.com/office/drawing/2014/main" val="3501625389"/>
                    </a:ext>
                  </a:extLst>
                </a:gridCol>
                <a:gridCol w="401504">
                  <a:extLst>
                    <a:ext uri="{9D8B030D-6E8A-4147-A177-3AD203B41FA5}">
                      <a16:colId xmlns:a16="http://schemas.microsoft.com/office/drawing/2014/main" val="1970803790"/>
                    </a:ext>
                  </a:extLst>
                </a:gridCol>
                <a:gridCol w="1421600">
                  <a:extLst>
                    <a:ext uri="{9D8B030D-6E8A-4147-A177-3AD203B41FA5}">
                      <a16:colId xmlns:a16="http://schemas.microsoft.com/office/drawing/2014/main" val="3019077073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1700326513"/>
                    </a:ext>
                  </a:extLst>
                </a:gridCol>
                <a:gridCol w="1750943">
                  <a:extLst>
                    <a:ext uri="{9D8B030D-6E8A-4147-A177-3AD203B41FA5}">
                      <a16:colId xmlns:a16="http://schemas.microsoft.com/office/drawing/2014/main" val="446080623"/>
                    </a:ext>
                  </a:extLst>
                </a:gridCol>
                <a:gridCol w="193338">
                  <a:extLst>
                    <a:ext uri="{9D8B030D-6E8A-4147-A177-3AD203B41FA5}">
                      <a16:colId xmlns:a16="http://schemas.microsoft.com/office/drawing/2014/main" val="2376126170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3101658779"/>
                    </a:ext>
                  </a:extLst>
                </a:gridCol>
                <a:gridCol w="1604652">
                  <a:extLst>
                    <a:ext uri="{9D8B030D-6E8A-4147-A177-3AD203B41FA5}">
                      <a16:colId xmlns:a16="http://schemas.microsoft.com/office/drawing/2014/main" val="204026288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482219117"/>
                    </a:ext>
                  </a:extLst>
                </a:gridCol>
                <a:gridCol w="1786343">
                  <a:extLst>
                    <a:ext uri="{9D8B030D-6E8A-4147-A177-3AD203B41FA5}">
                      <a16:colId xmlns:a16="http://schemas.microsoft.com/office/drawing/2014/main" val="3266800904"/>
                    </a:ext>
                  </a:extLst>
                </a:gridCol>
              </a:tblGrid>
              <a:tr h="369745">
                <a:tc gridSpan="12"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3. Qu’est-ce que tu prends</a:t>
                      </a:r>
                      <a:r>
                        <a:rPr lang="fr-FR" b="1" baseline="0" dirty="0">
                          <a:solidFill>
                            <a:schemeClr val="bg1"/>
                          </a:solidFill>
                        </a:rPr>
                        <a:t> pour le petit déjeuner? Et pour le dîner? </a:t>
                      </a:r>
                      <a:r>
                        <a:rPr lang="fr-FR" b="0" i="1" dirty="0" err="1">
                          <a:solidFill>
                            <a:schemeClr val="bg1"/>
                          </a:solidFill>
                        </a:rPr>
                        <a:t>What</a:t>
                      </a:r>
                      <a:r>
                        <a:rPr lang="fr-FR" b="0" i="1" dirty="0">
                          <a:solidFill>
                            <a:schemeClr val="bg1"/>
                          </a:solidFill>
                        </a:rPr>
                        <a:t> do </a:t>
                      </a:r>
                      <a:r>
                        <a:rPr lang="fr-FR" b="0" i="1" dirty="0" err="1">
                          <a:solidFill>
                            <a:schemeClr val="bg1"/>
                          </a:solidFill>
                        </a:rPr>
                        <a:t>you</a:t>
                      </a:r>
                      <a:r>
                        <a:rPr lang="fr-FR" b="0" i="1" dirty="0">
                          <a:solidFill>
                            <a:schemeClr val="bg1"/>
                          </a:solidFill>
                        </a:rPr>
                        <a:t> have for breakfast?</a:t>
                      </a:r>
                      <a:r>
                        <a:rPr lang="fr-FR" b="0" i="1" baseline="0" dirty="0">
                          <a:solidFill>
                            <a:schemeClr val="bg1"/>
                          </a:solidFill>
                        </a:rPr>
                        <a:t> And for </a:t>
                      </a:r>
                      <a:r>
                        <a:rPr lang="fr-FR" b="0" i="1" baseline="0" dirty="0" err="1">
                          <a:solidFill>
                            <a:schemeClr val="bg1"/>
                          </a:solidFill>
                        </a:rPr>
                        <a:t>dinner</a:t>
                      </a:r>
                      <a:r>
                        <a:rPr lang="fr-FR" b="0" i="1" baseline="0" dirty="0">
                          <a:solidFill>
                            <a:schemeClr val="bg1"/>
                          </a:solidFill>
                        </a:rPr>
                        <a:t>? 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976672"/>
                  </a:ext>
                </a:extLst>
              </a:tr>
              <a:tr h="585430">
                <a:tc>
                  <a:txBody>
                    <a:bodyPr/>
                    <a:lstStyle/>
                    <a:p>
                      <a:pPr algn="ctr"/>
                      <a:r>
                        <a:rPr lang="fr-FR" sz="1600" b="0" i="1" dirty="0">
                          <a:solidFill>
                            <a:schemeClr val="bg1"/>
                          </a:solidFill>
                          <a:latin typeface="+mn-lt"/>
                        </a:rPr>
                        <a:t>Temporal </a:t>
                      </a:r>
                      <a:r>
                        <a:rPr lang="fr-FR" sz="16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adverb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6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Noun</a:t>
                      </a:r>
                    </a:p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 err="1">
                          <a:solidFill>
                            <a:schemeClr val="bg1"/>
                          </a:solidFill>
                        </a:rPr>
                        <a:t>Verb</a:t>
                      </a:r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Noun</a:t>
                      </a:r>
                    </a:p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32968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Normalement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Normally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Souvent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  <a:endParaRPr lang="fr-FR" sz="16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Quelquefois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pour le petit déjeuner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breakfast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pour le déjeuner</a:t>
                      </a: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lunch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pour le dîner</a:t>
                      </a: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dinner</a:t>
                      </a:r>
                      <a:endParaRPr kumimoji="0" lang="fr-F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prends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have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mange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bois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drink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prend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mange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boit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drink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beurre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butter</a:t>
                      </a:r>
                      <a:b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café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coffee</a:t>
                      </a:r>
                      <a:b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chocolat chaud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hot </a:t>
                      </a: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chocolate</a:t>
                      </a:r>
                      <a:b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jus d’orange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orange </a:t>
                      </a: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juice</a:t>
                      </a:r>
                      <a:b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lait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milk</a:t>
                      </a:r>
                      <a:endParaRPr kumimoji="0" lang="fr-FR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pain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bread</a:t>
                      </a:r>
                      <a:endParaRPr lang="fr-FR" sz="16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thé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</a:t>
                      </a:r>
                      <a:b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confiture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céréales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cereal</a:t>
                      </a:r>
                      <a:b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tartine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fr-FR" sz="16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slice of </a:t>
                      </a: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bread</a:t>
                      </a: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butter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poisson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fish</a:t>
                      </a:r>
                      <a:endParaRPr kumimoji="0" lang="fr-FR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poulet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chicken</a:t>
                      </a:r>
                      <a:b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pizza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pizza</a:t>
                      </a:r>
                      <a:b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viande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meat</a:t>
                      </a:r>
                      <a:b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fruits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fruit</a:t>
                      </a:r>
                      <a:b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pâtes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Pasta</a:t>
                      </a:r>
                      <a:endParaRPr lang="fr-FR" sz="16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plats à emporter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takeaway</a:t>
                      </a: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food</a:t>
                      </a:r>
                      <a:b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yaourt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yoghurt</a:t>
                      </a:r>
                      <a:b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mousse au chocolat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chocolate</a:t>
                      </a: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mousse</a:t>
                      </a:r>
                      <a:b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glace à la fraise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strawberry</a:t>
                      </a:r>
                      <a:r>
                        <a:rPr lang="fr-FR" sz="16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ice-cream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585430"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Connective </a:t>
                      </a:r>
                    </a:p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  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i="1" dirty="0" err="1">
                          <a:solidFill>
                            <a:schemeClr val="bg1"/>
                          </a:solidFill>
                        </a:rPr>
                        <a:t>Verb</a:t>
                      </a:r>
                      <a:r>
                        <a:rPr lang="fr-FR" sz="160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600" i="1" baseline="0" dirty="0" err="1">
                          <a:solidFill>
                            <a:schemeClr val="bg1"/>
                          </a:solidFill>
                        </a:rPr>
                        <a:t>negative</a:t>
                      </a:r>
                      <a:r>
                        <a:rPr lang="fr-FR" sz="160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600" i="1" baseline="0" dirty="0" err="1">
                          <a:solidFill>
                            <a:schemeClr val="bg1"/>
                          </a:solidFill>
                        </a:rPr>
                        <a:t>form</a:t>
                      </a:r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  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Noun </a:t>
                      </a:r>
                    </a:p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  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272714"/>
                  </a:ext>
                </a:extLst>
              </a:tr>
              <a:tr h="1199094">
                <a:tc rowSpan="2">
                  <a:txBody>
                    <a:bodyPr/>
                    <a:lstStyle/>
                    <a:p>
                      <a:endParaRPr lang="fr-FR" sz="16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600" b="1" dirty="0">
                          <a:solidFill>
                            <a:srgbClr val="002060"/>
                          </a:solidFill>
                        </a:rPr>
                        <a:t>mais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r>
                        <a:rPr lang="fr-FR" sz="1600" b="1" dirty="0">
                          <a:solidFill>
                            <a:srgbClr val="002060"/>
                          </a:solidFill>
                        </a:rPr>
                        <a:t>par contre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mange pas 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ANY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prends pas DE</a:t>
                      </a: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 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don;t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have ANY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beurre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pain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bread</a:t>
                      </a:r>
                      <a:endParaRPr lang="fr-FR" sz="16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confiture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Jam</a:t>
                      </a:r>
                      <a:endParaRPr kumimoji="0" lang="fr-FR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poisson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fish</a:t>
                      </a:r>
                      <a:endParaRPr kumimoji="0" lang="fr-FR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poulet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chicken</a:t>
                      </a:r>
                      <a:endParaRPr lang="fr-FR" sz="16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pizza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pizza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viande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meat</a:t>
                      </a:r>
                      <a:endParaRPr lang="fr-FR" sz="16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fruit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fruit</a:t>
                      </a:r>
                      <a:endParaRPr kumimoji="0" lang="fr-FR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794800"/>
                  </a:ext>
                </a:extLst>
              </a:tr>
              <a:tr h="8214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mange rien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nothing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suis végétarien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vegetarian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(masculine)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suis végétarienne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vegetarian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feminine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19877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279" y="3091644"/>
            <a:ext cx="675325" cy="115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838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351639E6-5D4A-4B99-A2DA-69CD23FBD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43052"/>
              </p:ext>
            </p:extLst>
          </p:nvPr>
        </p:nvGraphicFramePr>
        <p:xfrm>
          <a:off x="0" y="1"/>
          <a:ext cx="12357602" cy="68853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4533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237067">
                  <a:extLst>
                    <a:ext uri="{9D8B030D-6E8A-4147-A177-3AD203B41FA5}">
                      <a16:colId xmlns:a16="http://schemas.microsoft.com/office/drawing/2014/main" val="3762142128"/>
                    </a:ext>
                  </a:extLst>
                </a:gridCol>
                <a:gridCol w="1710267">
                  <a:extLst>
                    <a:ext uri="{9D8B030D-6E8A-4147-A177-3AD203B41FA5}">
                      <a16:colId xmlns:a16="http://schemas.microsoft.com/office/drawing/2014/main" val="2845828280"/>
                    </a:ext>
                  </a:extLst>
                </a:gridCol>
                <a:gridCol w="817780">
                  <a:extLst>
                    <a:ext uri="{9D8B030D-6E8A-4147-A177-3AD203B41FA5}">
                      <a16:colId xmlns:a16="http://schemas.microsoft.com/office/drawing/2014/main" val="4135478563"/>
                    </a:ext>
                  </a:extLst>
                </a:gridCol>
                <a:gridCol w="2027020">
                  <a:extLst>
                    <a:ext uri="{9D8B030D-6E8A-4147-A177-3AD203B41FA5}">
                      <a16:colId xmlns:a16="http://schemas.microsoft.com/office/drawing/2014/main" val="3036354955"/>
                    </a:ext>
                  </a:extLst>
                </a:gridCol>
                <a:gridCol w="124509">
                  <a:extLst>
                    <a:ext uri="{9D8B030D-6E8A-4147-A177-3AD203B41FA5}">
                      <a16:colId xmlns:a16="http://schemas.microsoft.com/office/drawing/2014/main" val="1035112570"/>
                    </a:ext>
                  </a:extLst>
                </a:gridCol>
                <a:gridCol w="2124636">
                  <a:extLst>
                    <a:ext uri="{9D8B030D-6E8A-4147-A177-3AD203B41FA5}">
                      <a16:colId xmlns:a16="http://schemas.microsoft.com/office/drawing/2014/main" val="997428996"/>
                    </a:ext>
                  </a:extLst>
                </a:gridCol>
                <a:gridCol w="869872">
                  <a:extLst>
                    <a:ext uri="{9D8B030D-6E8A-4147-A177-3AD203B41FA5}">
                      <a16:colId xmlns:a16="http://schemas.microsoft.com/office/drawing/2014/main" val="2408743264"/>
                    </a:ext>
                  </a:extLst>
                </a:gridCol>
                <a:gridCol w="3311918">
                  <a:extLst>
                    <a:ext uri="{9D8B030D-6E8A-4147-A177-3AD203B41FA5}">
                      <a16:colId xmlns:a16="http://schemas.microsoft.com/office/drawing/2014/main" val="1301857743"/>
                    </a:ext>
                  </a:extLst>
                </a:gridCol>
              </a:tblGrid>
              <a:tr h="360110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</a:rPr>
                        <a:t>4. Tu</a:t>
                      </a:r>
                      <a:r>
                        <a:rPr lang="fr-FR" sz="1800" b="1" baseline="0" dirty="0">
                          <a:solidFill>
                            <a:schemeClr val="bg1"/>
                          </a:solidFill>
                        </a:rPr>
                        <a:t> aimes quelle sorte de crêpes?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</a:rPr>
                        <a:t> type of pancake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</a:rPr>
                        <a:t>like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?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996923"/>
                  </a:ext>
                </a:extLst>
              </a:tr>
              <a:tr h="510156"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Noun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Connective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 err="1">
                          <a:solidFill>
                            <a:schemeClr val="bg1"/>
                          </a:solidFill>
                        </a:rPr>
                        <a:t>Verb</a:t>
                      </a:r>
                      <a:endParaRPr lang="fr-FR" sz="1400" i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Noun 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345105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J’aime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J’adore</a:t>
                      </a: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love</a:t>
                      </a:r>
                    </a:p>
                    <a:p>
                      <a:pPr algn="l"/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Je préfère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prefer</a:t>
                      </a:r>
                      <a:endParaRPr lang="fr-FR" sz="16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endParaRPr lang="fr-FR" sz="16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 jambon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pancakes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 fromage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pancakes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 chocolat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pancake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aux bananes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banana pancakes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aux fraises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strawberry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pancake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aux pommes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pancakes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  <a:b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</a:t>
                      </a:r>
                      <a:r>
                        <a:rPr lang="fr-FR" sz="16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contre</a:t>
                      </a:r>
                      <a:endParaRPr lang="fr-FR" sz="16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endParaRPr lang="fr-FR" sz="16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n’aime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ldon’t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ike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déteste</a:t>
                      </a: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hate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 jambon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pancakes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 fromage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pancakes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 chocolat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pancake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aux bananes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banana pancakes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aux fraises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strawberry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pancake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aux pommes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pancakes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360110">
                <a:tc gridSpan="9">
                  <a:txBody>
                    <a:bodyPr/>
                    <a:lstStyle/>
                    <a:p>
                      <a:pPr algn="l"/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   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</a:rPr>
                        <a:t>Qu’est-ce qu’il faut acheter? 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 do I/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</a:rPr>
                        <a:t>we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 /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</a:rPr>
                        <a:t>need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 to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</a:rPr>
                        <a:t>buy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? </a:t>
                      </a:r>
                      <a:endParaRPr lang="fr-FR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111930"/>
                  </a:ext>
                </a:extLst>
              </a:tr>
              <a:tr h="510156"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Modal</a:t>
                      </a:r>
                      <a:r>
                        <a:rPr lang="fr-FR" sz="140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400" i="1" baseline="0" dirty="0" err="1">
                          <a:solidFill>
                            <a:schemeClr val="bg1"/>
                          </a:solidFill>
                        </a:rPr>
                        <a:t>verb</a:t>
                      </a:r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  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i="1" dirty="0" err="1">
                          <a:solidFill>
                            <a:schemeClr val="bg1"/>
                          </a:solidFill>
                        </a:rPr>
                        <a:t>Verb</a:t>
                      </a:r>
                      <a:r>
                        <a:rPr lang="fr-FR" sz="1400" i="1" baseline="0" dirty="0">
                          <a:solidFill>
                            <a:schemeClr val="bg1"/>
                          </a:solidFill>
                        </a:rPr>
                        <a:t> in infinitive </a:t>
                      </a:r>
                      <a:r>
                        <a:rPr lang="fr-FR" sz="1400" i="1" baseline="0" dirty="0" err="1">
                          <a:solidFill>
                            <a:schemeClr val="bg1"/>
                          </a:solidFill>
                        </a:rPr>
                        <a:t>form</a:t>
                      </a:r>
                      <a:endParaRPr lang="fr-FR" sz="1400" i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Noun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272714"/>
                  </a:ext>
                </a:extLst>
              </a:tr>
              <a:tr h="16664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faut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/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must</a:t>
                      </a:r>
                    </a:p>
                    <a:p>
                      <a:endParaRPr lang="en-GB" sz="1600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acheter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apporter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bring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600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lang="en-US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litre</a:t>
                      </a:r>
                      <a:r>
                        <a:rPr lang="en-US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lait</a:t>
                      </a:r>
                      <a:endParaRPr lang="en-US" sz="16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en-US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litre</a:t>
                      </a:r>
                      <a:r>
                        <a:rPr lang="en-US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milk</a:t>
                      </a:r>
                      <a:br>
                        <a:rPr lang="en-US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lang="en-US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paquet</a:t>
                      </a:r>
                      <a:r>
                        <a:rPr lang="en-US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farine</a:t>
                      </a:r>
                      <a:endParaRPr lang="en-US" sz="16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packet of flour </a:t>
                      </a:r>
                      <a:br>
                        <a:rPr lang="en-US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quatre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tranches de </a:t>
                      </a:r>
                      <a:r>
                        <a:rPr lang="en-GB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jambon</a:t>
                      </a:r>
                      <a:endParaRPr lang="en-GB" sz="16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four slices of ham</a:t>
                      </a:r>
                      <a:endParaRPr lang="en-GB" sz="1600" b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600" b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kilo de </a:t>
                      </a:r>
                      <a:r>
                        <a:rPr lang="en-GB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bananes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kilo of bananas</a:t>
                      </a:r>
                      <a:br>
                        <a:rPr lang="en-GB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 </a:t>
                      </a:r>
                      <a:r>
                        <a:rPr lang="en-GB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grammes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pommes	</a:t>
                      </a:r>
                    </a:p>
                    <a:p>
                      <a:r>
                        <a:rPr lang="en-GB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 grams of apples</a:t>
                      </a:r>
                      <a:br>
                        <a:rPr lang="en-GB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 </a:t>
                      </a:r>
                      <a:r>
                        <a:rPr lang="en-GB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grammes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fraises	</a:t>
                      </a:r>
                    </a:p>
                    <a:p>
                      <a:r>
                        <a:rPr lang="en-GB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 grams of strawberries</a:t>
                      </a:r>
                      <a:endParaRPr lang="en-GB" sz="1600" b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</a:t>
                      </a:r>
                      <a:r>
                        <a:rPr lang="en-GB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tablette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chocolat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bar of chocolate</a:t>
                      </a:r>
                      <a:br>
                        <a:rPr lang="en-GB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bombe de crème Chantilly	</a:t>
                      </a:r>
                    </a:p>
                    <a:p>
                      <a:r>
                        <a:rPr lang="en-GB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spray can of whipped cream</a:t>
                      </a:r>
                      <a:br>
                        <a:rPr lang="en-GB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six </a:t>
                      </a:r>
                      <a:r>
                        <a:rPr lang="en-GB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œufs</a:t>
                      </a:r>
                      <a:endParaRPr lang="en-GB" sz="16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six eggs</a:t>
                      </a:r>
                      <a:endParaRPr lang="en-GB" sz="1600" b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4794800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057" y="963523"/>
            <a:ext cx="1374931" cy="108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60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364620"/>
              </p:ext>
            </p:extLst>
          </p:nvPr>
        </p:nvGraphicFramePr>
        <p:xfrm>
          <a:off x="0" y="1"/>
          <a:ext cx="12192001" cy="66379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2147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836201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2198567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4340108">
                  <a:extLst>
                    <a:ext uri="{9D8B030D-6E8A-4147-A177-3AD203B41FA5}">
                      <a16:colId xmlns:a16="http://schemas.microsoft.com/office/drawing/2014/main" val="2682667079"/>
                    </a:ext>
                  </a:extLst>
                </a:gridCol>
                <a:gridCol w="1958168">
                  <a:extLst>
                    <a:ext uri="{9D8B030D-6E8A-4147-A177-3AD203B41FA5}">
                      <a16:colId xmlns:a16="http://schemas.microsoft.com/office/drawing/2014/main" val="4197684131"/>
                    </a:ext>
                  </a:extLst>
                </a:gridCol>
                <a:gridCol w="1676810">
                  <a:extLst>
                    <a:ext uri="{9D8B030D-6E8A-4147-A177-3AD203B41FA5}">
                      <a16:colId xmlns:a16="http://schemas.microsoft.com/office/drawing/2014/main" val="370463609"/>
                    </a:ext>
                  </a:extLst>
                </a:gridCol>
              </a:tblGrid>
              <a:tr h="431696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5.a   Que vas-tu faire? 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are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going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to do?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574143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Time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locator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 in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infinitve</a:t>
                      </a: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form</a:t>
                      </a: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 +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object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Adjective</a:t>
                      </a:r>
                    </a:p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632118">
                <a:tc>
                  <a:txBody>
                    <a:bodyPr/>
                    <a:lstStyle/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Ce week-end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 weekend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La semaine prochaine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L’année prochaine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Demain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tomorrow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vais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am going  </a:t>
                      </a: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vas 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going </a:t>
                      </a: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is going </a:t>
                      </a:r>
                    </a:p>
                    <a:p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 is going</a:t>
                      </a:r>
                    </a:p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are going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 </a:t>
                      </a:r>
                      <a:endParaRPr lang="en-GB" sz="14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</a:t>
                      </a:r>
                    </a:p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porter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wear</a:t>
                      </a: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prendre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take</a:t>
                      </a: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manger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boire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drink</a:t>
                      </a: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regarder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chanter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danser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</a:t>
                      </a: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participer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part </a:t>
                      </a:r>
                    </a:p>
                    <a:p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m’amuser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enjoy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myself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t’amuser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enjoy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yourself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s’amuser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enjoy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himself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ousrselves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carnival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À une fête chez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une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copine</a:t>
                      </a:r>
                      <a:endParaRPr lang="en-GB" sz="14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the carnival / to a party at my friends’ house</a:t>
                      </a:r>
                    </a:p>
                    <a:p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costume de pirate / une chemise blanche 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pirate outfit / a white shirt</a:t>
                      </a:r>
                    </a:p>
                    <a:p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photos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  <a:p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hamburger-frites / du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poulet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une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salade</a:t>
                      </a:r>
                      <a:endParaRPr lang="en-GB" sz="14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burger and chips / chicken / a salad</a:t>
                      </a:r>
                    </a:p>
                    <a:p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coca / une lemonade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cola / a </a:t>
                      </a:r>
                      <a:r>
                        <a:rPr lang="en-GB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limonade</a:t>
                      </a:r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film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d’horreur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le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défilé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le feu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d’artifice</a:t>
                      </a:r>
                      <a:endParaRPr lang="en-GB" sz="14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horror movie / the parade / the fireworks </a:t>
                      </a:r>
                    </a:p>
                    <a:p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chanson 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song</a:t>
                      </a:r>
                    </a:p>
                    <a:p>
                      <a:endParaRPr lang="en-GB" sz="14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défilé</a:t>
                      </a:r>
                      <a:endParaRPr lang="en-GB" sz="14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parade</a:t>
                      </a: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</a:t>
                      </a:r>
                      <a:endParaRPr lang="en-GB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 going to be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r>
                        <a:rPr lang="en-GB" sz="14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marrant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baseline="0" noProof="0" dirty="0" err="1">
                          <a:solidFill>
                            <a:srgbClr val="002060"/>
                          </a:solidFill>
                        </a:rPr>
                        <a:t>intéresant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ennuyeux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nul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bizarre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strange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Pas mal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alright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not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1026" name="Picture 2" descr="Image result for carnaval cartoon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234" y="1382652"/>
            <a:ext cx="1856937" cy="185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le futur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285" y="5398044"/>
            <a:ext cx="2824567" cy="120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772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703173"/>
              </p:ext>
            </p:extLst>
          </p:nvPr>
        </p:nvGraphicFramePr>
        <p:xfrm>
          <a:off x="0" y="3"/>
          <a:ext cx="12213771" cy="67789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322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878485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063493">
                  <a:extLst>
                    <a:ext uri="{9D8B030D-6E8A-4147-A177-3AD203B41FA5}">
                      <a16:colId xmlns:a16="http://schemas.microsoft.com/office/drawing/2014/main" val="540672579"/>
                    </a:ext>
                  </a:extLst>
                </a:gridCol>
                <a:gridCol w="1889753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4193926">
                  <a:extLst>
                    <a:ext uri="{9D8B030D-6E8A-4147-A177-3AD203B41FA5}">
                      <a16:colId xmlns:a16="http://schemas.microsoft.com/office/drawing/2014/main" val="2682667079"/>
                    </a:ext>
                  </a:extLst>
                </a:gridCol>
                <a:gridCol w="762532">
                  <a:extLst>
                    <a:ext uri="{9D8B030D-6E8A-4147-A177-3AD203B41FA5}">
                      <a16:colId xmlns:a16="http://schemas.microsoft.com/office/drawing/2014/main" val="4197684131"/>
                    </a:ext>
                  </a:extLst>
                </a:gridCol>
                <a:gridCol w="2132359">
                  <a:extLst>
                    <a:ext uri="{9D8B030D-6E8A-4147-A177-3AD203B41FA5}">
                      <a16:colId xmlns:a16="http://schemas.microsoft.com/office/drawing/2014/main" val="370463609"/>
                    </a:ext>
                  </a:extLst>
                </a:gridCol>
              </a:tblGrid>
              <a:tr h="337769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5.b   Qu’est-ce tu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as fait ce week-end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? 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did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this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weekend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531704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Time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locator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Auxilary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 in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infinitve</a:t>
                      </a: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form</a:t>
                      </a: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 +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object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Adjective</a:t>
                      </a:r>
                    </a:p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215314">
                <a:tc rowSpan="3"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Ce week-end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 weekend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La semaine dernière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L’année dernière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Hier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Yesterday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</a:p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 (masculine)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 (feminine)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carnival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À une fête chez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une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copine</a:t>
                      </a:r>
                      <a:endParaRPr lang="en-GB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the carnival / to a party at my friends’ house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parade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c’était 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was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r>
                        <a:rPr lang="en-GB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marrant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 err="1">
                          <a:solidFill>
                            <a:srgbClr val="002060"/>
                          </a:solidFill>
                        </a:rPr>
                        <a:t>intéresant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ennuyeux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nul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bizarre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strange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Pas mal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alright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not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95548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</a:p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a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</a:p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a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porté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pris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took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mangé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bu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drink</a:t>
                      </a:r>
                    </a:p>
                    <a:p>
                      <a:r>
                        <a:rPr lang="fr-FR" sz="1200" b="1" noProof="0" dirty="0" err="1">
                          <a:solidFill>
                            <a:srgbClr val="002060"/>
                          </a:solidFill>
                        </a:rPr>
                        <a:t>watched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sang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dansé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participé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took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part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costume de pirate / une chemise blanche 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pirate outfit / a white shirt</a:t>
                      </a:r>
                    </a:p>
                    <a:p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photos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  <a:p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hamburger-frites / du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poulet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une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salade</a:t>
                      </a:r>
                      <a:endParaRPr lang="en-GB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burger and chips / chicken / a salad</a:t>
                      </a:r>
                    </a:p>
                    <a:p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coca / une lemonade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cola / a </a:t>
                      </a:r>
                      <a:r>
                        <a:rPr lang="en-GB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limonade</a:t>
                      </a: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film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d’horreur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le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défilé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le feu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d’artifice</a:t>
                      </a:r>
                      <a:endParaRPr lang="en-GB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horror movie / the parade / the fireworks </a:t>
                      </a:r>
                    </a:p>
                    <a:p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chanson 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song</a:t>
                      </a:r>
                    </a:p>
                    <a:p>
                      <a:endParaRPr lang="en-GB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défilé</a:t>
                      </a:r>
                      <a:endParaRPr lang="en-GB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341116"/>
                  </a:ext>
                </a:extLst>
              </a:tr>
              <a:tr h="163167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amusé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enjoyed myself (m)</a:t>
                      </a: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amusé</a:t>
                      </a:r>
                      <a:r>
                        <a:rPr lang="en-GB" sz="1200" b="1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i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enjoyed myself (f)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t’es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amusé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enjoyed yourself (m)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t’es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amsusé</a:t>
                      </a:r>
                      <a:r>
                        <a:rPr lang="en-GB" sz="1200" b="1" i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en-GB" sz="1200" b="0" i="1" kern="1200" baseline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 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enjoyed yourself (f)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s’est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amusé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enjoyed himself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elle s’est amusé</a:t>
                      </a:r>
                      <a:r>
                        <a:rPr lang="fr-FR" sz="1200" b="1" baseline="0" noProof="0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enjoyed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herself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on s’est amusés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enjoyed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ourselves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2208465"/>
                  </a:ext>
                </a:extLst>
              </a:tr>
            </a:tbl>
          </a:graphicData>
        </a:graphic>
      </p:graphicFrame>
      <p:pic>
        <p:nvPicPr>
          <p:cNvPr id="2052" name="Picture 4" descr="user uploaded image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8812"/>
            <a:ext cx="1112899" cy="83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carnaval cartoon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037" y="5179790"/>
            <a:ext cx="2407168" cy="149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711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9FC6CF-4262-53C7-AE67-16DF94091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676" y="0"/>
            <a:ext cx="74706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026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806D1-8DB6-5AC2-02A0-39DE17955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53DCE-9EAB-CD47-E2AD-CC1530BAC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44" y="0"/>
            <a:ext cx="618780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4BB380-1D53-9673-E2C6-C0222C5E1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2012" y="0"/>
            <a:ext cx="455295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285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33CC1-E1C8-5590-0779-FD223E1F9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6B145C-6101-48DB-2114-5555E5CC8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47" y="195262"/>
            <a:ext cx="5534025" cy="6467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67E1DA-121F-4C4C-CE0C-CDB60D2DB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5262"/>
            <a:ext cx="6048375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001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140422-93F6-D96C-CD01-470CBD48C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04" y="250905"/>
            <a:ext cx="5962650" cy="5962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6D877D-43E8-63C5-A961-F38CADD5B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3654" y="250905"/>
            <a:ext cx="500062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155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0D2AB42E77A4D84BE2DD6D05212EE" ma:contentTypeVersion="12" ma:contentTypeDescription="Create a new document." ma:contentTypeScope="" ma:versionID="6ce3580611a98063e1b982c10a8d4899">
  <xsd:schema xmlns:xsd="http://www.w3.org/2001/XMLSchema" xmlns:xs="http://www.w3.org/2001/XMLSchema" xmlns:p="http://schemas.microsoft.com/office/2006/metadata/properties" xmlns:ns3="39f316ac-aaf5-4e2e-a738-5959585ebd54" xmlns:ns4="ab5792e2-7a20-434d-b2c8-f6c424745da8" targetNamespace="http://schemas.microsoft.com/office/2006/metadata/properties" ma:root="true" ma:fieldsID="0fb2ca46268dcf17957317634adb8574" ns3:_="" ns4:_="">
    <xsd:import namespace="39f316ac-aaf5-4e2e-a738-5959585ebd54"/>
    <xsd:import namespace="ab5792e2-7a20-434d-b2c8-f6c424745d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316ac-aaf5-4e2e-a738-5959585ebd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792e2-7a20-434d-b2c8-f6c424745da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EF83E8E-D027-4036-AB87-3F54124BDE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f316ac-aaf5-4e2e-a738-5959585ebd54"/>
    <ds:schemaRef ds:uri="ab5792e2-7a20-434d-b2c8-f6c424745d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3D65B18-9B4F-44F8-B9DD-8F119AB720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FE4BD8-BD29-408F-9C40-A94B4A4CBD12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ab5792e2-7a20-434d-b2c8-f6c424745da8"/>
    <ds:schemaRef ds:uri="39f316ac-aaf5-4e2e-a738-5959585ebd5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1380</TotalTime>
  <Words>1550</Words>
  <Application>Microsoft Office PowerPoint</Application>
  <PresentationFormat>Widescreen</PresentationFormat>
  <Paragraphs>633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Jones</dc:creator>
  <cp:lastModifiedBy>Caroline Heaney</cp:lastModifiedBy>
  <cp:revision>60</cp:revision>
  <dcterms:created xsi:type="dcterms:W3CDTF">2021-01-08T13:31:16Z</dcterms:created>
  <dcterms:modified xsi:type="dcterms:W3CDTF">2025-06-20T14:01:57Z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0x010100E1E0D2AB42E77A4D84BE2DD6D05212EE</vt:lpwstr>
  </property>
</Properties>
</file>