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1" r:id="rId5"/>
    <p:sldId id="1293" r:id="rId6"/>
    <p:sldId id="1294" r:id="rId7"/>
    <p:sldId id="1295" r:id="rId8"/>
    <p:sldId id="1296" r:id="rId9"/>
    <p:sldId id="1297" r:id="rId10"/>
    <p:sldId id="1298" r:id="rId11"/>
    <p:sldId id="1299" r:id="rId12"/>
    <p:sldId id="1300" r:id="rId13"/>
    <p:sldId id="130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55" d="100"/>
          <a:sy n="55" d="100"/>
        </p:scale>
        <p:origin x="5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633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987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ifeinlivingchaos.blogspot.com/2013_11_01_archive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note-music-sound-colored-184108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4905" y="3004487"/>
            <a:ext cx="2932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3</a:t>
            </a:r>
          </a:p>
        </p:txBody>
      </p:sp>
    </p:spTree>
    <p:extLst>
      <p:ext uri="{BB962C8B-B14F-4D97-AF65-F5344CB8AC3E}">
        <p14:creationId xmlns:p14="http://schemas.microsoft.com/office/powerpoint/2010/main" val="203208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/>
        </p:nvGraphicFramePr>
        <p:xfrm>
          <a:off x="0" y="3198"/>
          <a:ext cx="12149136" cy="6854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072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791524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141375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690389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228061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228060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141375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1677628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</a:tblGrid>
              <a:tr h="716551">
                <a:tc gridSpan="8">
                  <a:txBody>
                    <a:bodyPr/>
                    <a:lstStyle/>
                    <a:p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1- 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Décris ton caractère.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Describe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your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personnality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en-GB" b="0" i="1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     Parle-moi d’une personne de ta famille. </a:t>
                      </a:r>
                      <a:r>
                        <a:rPr lang="fr-FR" b="0" i="1" u="none" dirty="0">
                          <a:solidFill>
                            <a:schemeClr val="bg1"/>
                          </a:solidFill>
                        </a:rPr>
                        <a:t>Tell me about a </a:t>
                      </a:r>
                      <a:r>
                        <a:rPr lang="fr-FR" b="0" i="1" u="none" dirty="0" err="1">
                          <a:solidFill>
                            <a:schemeClr val="bg1"/>
                          </a:solidFill>
                        </a:rPr>
                        <a:t>family</a:t>
                      </a:r>
                      <a:r>
                        <a:rPr lang="fr-FR" b="0" i="1" u="none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u="none" dirty="0" err="1">
                          <a:solidFill>
                            <a:schemeClr val="bg1"/>
                          </a:solidFill>
                        </a:rPr>
                        <a:t>member</a:t>
                      </a:r>
                      <a:r>
                        <a:rPr lang="fr-FR" b="0" i="1" u="none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fr-FR" b="0" i="1" u="none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GB" b="0" i="1" u="non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63075"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14155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mon avis </a:t>
                      </a: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 my 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 think 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je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 suis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am</a:t>
                      </a:r>
                    </a:p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je ne suis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not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très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un peu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little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trop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intelligent</a:t>
                      </a:r>
                      <a:r>
                        <a:rPr lang="fr-FR" sz="1600" b="1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fr-FR" sz="1600" b="0" i="1" noProof="0" dirty="0">
                          <a:solidFill>
                            <a:srgbClr val="00B0F0"/>
                          </a:solidFill>
                        </a:rPr>
                        <a:t>intelligent</a:t>
                      </a:r>
                    </a:p>
                    <a:p>
                      <a:endParaRPr lang="fr-FR" sz="16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patient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fr-FR" sz="1600" b="0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patient</a:t>
                      </a:r>
                    </a:p>
                    <a:p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sportif / </a:t>
                      </a:r>
                      <a:r>
                        <a:rPr lang="fr-FR" sz="1600" b="1" noProof="0" dirty="0">
                          <a:solidFill>
                            <a:srgbClr val="FF0000"/>
                          </a:solidFill>
                        </a:rPr>
                        <a:t>sportive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600" b="1" dirty="0" err="1">
                          <a:solidFill>
                            <a:srgbClr val="002060"/>
                          </a:solidFill>
                        </a:rPr>
                        <a:t>gentil</a:t>
                      </a:r>
                      <a:r>
                        <a:rPr lang="en-GB" sz="1600" b="1" dirty="0" err="1">
                          <a:solidFill>
                            <a:srgbClr val="FF0000"/>
                          </a:solidFill>
                        </a:rPr>
                        <a:t>le</a:t>
                      </a:r>
                      <a:endParaRPr lang="en-GB" sz="16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</a:p>
                    <a:p>
                      <a:endParaRPr lang="en-GB" sz="16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rgbClr val="002060"/>
                          </a:solidFill>
                        </a:rPr>
                        <a:t>sympa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00" b="1" dirty="0" err="1">
                          <a:solidFill>
                            <a:srgbClr val="002060"/>
                          </a:solidFill>
                        </a:rPr>
                        <a:t>drôle</a:t>
                      </a:r>
                      <a:endParaRPr lang="en-GB" sz="16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6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algn="ctr"/>
                      <a:endParaRPr lang="fr-FR" sz="1600" noProof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rarement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rarely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vraiment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très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assez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noProof="0" dirty="0"/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un peu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little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trop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2060"/>
                          </a:solidFill>
                        </a:rPr>
                        <a:t>égoïste.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selfish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pénible.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baseline="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annoying</a:t>
                      </a:r>
                      <a:r>
                        <a:rPr lang="fr-FR" sz="1600" b="0" i="1" kern="1200" baseline="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bavard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chatty</a:t>
                      </a:r>
                      <a:r>
                        <a:rPr lang="fr-FR" sz="16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strict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b="0" baseline="0" noProof="0" dirty="0">
                          <a:solidFill>
                            <a:srgbClr val="FF0000"/>
                          </a:solidFill>
                        </a:rPr>
                        <a:t>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strict.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paresseux/</a:t>
                      </a:r>
                      <a:r>
                        <a:rPr lang="fr-FR" sz="1600" b="1" baseline="0" noProof="0" dirty="0" err="1">
                          <a:solidFill>
                            <a:srgbClr val="FF0000"/>
                          </a:solidFill>
                        </a:rPr>
                        <a:t>euse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 .</a:t>
                      </a:r>
                      <a:endParaRPr lang="fr-FR" sz="1600" b="0" baseline="0" noProof="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lazy</a:t>
                      </a:r>
                      <a:r>
                        <a:rPr lang="fr-FR" sz="16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45336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il/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 est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he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/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she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mon père est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dad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mon frère est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brother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mon ami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 est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friend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ma mère 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mother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ma sœur 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est </a:t>
                      </a:r>
                    </a:p>
                    <a:p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sister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FF0000"/>
                          </a:solidFill>
                        </a:rPr>
                        <a:t>ma famille </a:t>
                      </a: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est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family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baseline="0" noProof="0" dirty="0">
                          <a:solidFill>
                            <a:srgbClr val="002060"/>
                          </a:solidFill>
                        </a:rPr>
                        <a:t>mes parents sont</a:t>
                      </a:r>
                      <a:r>
                        <a:rPr lang="fr-FR" sz="1600" b="1" baseline="0" noProof="0" dirty="0">
                          <a:solidFill>
                            <a:srgbClr val="00B050"/>
                          </a:solidFill>
                        </a:rPr>
                        <a:t>*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baseline="0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600" b="0" i="1" baseline="0" noProof="0" dirty="0">
                          <a:solidFill>
                            <a:srgbClr val="00B0F0"/>
                          </a:solidFill>
                        </a:rPr>
                        <a:t> parents are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1" baseline="0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98881"/>
                  </a:ext>
                </a:extLst>
              </a:tr>
            </a:tbl>
          </a:graphicData>
        </a:graphic>
      </p:graphicFrame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44E878A1-3A21-4AEB-A14E-66BFD6E5E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315" y="4939359"/>
            <a:ext cx="2117299" cy="78217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62061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/>
        </p:nvGraphicFramePr>
        <p:xfrm>
          <a:off x="0" y="3198"/>
          <a:ext cx="12149136" cy="6854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85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711235">
                  <a:extLst>
                    <a:ext uri="{9D8B030D-6E8A-4147-A177-3AD203B41FA5}">
                      <a16:colId xmlns:a16="http://schemas.microsoft.com/office/drawing/2014/main" val="1188402714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3341017000"/>
                    </a:ext>
                  </a:extLst>
                </a:gridCol>
                <a:gridCol w="2063931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600892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960107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</a:tblGrid>
              <a:tr h="716551">
                <a:tc gridSpan="8">
                  <a:txBody>
                    <a:bodyPr/>
                    <a:lstStyle/>
                    <a:p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2- Tu fais quoi avec tes copains ? Tu parles de quoi 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talk about?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463075"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675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 </a:t>
                      </a: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Tout le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avec mes copains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beaucoup de chose</a:t>
                      </a: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lots of things,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s’entend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get on very well,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kumimoji="0" lang="en-GB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exemple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example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il fait beau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weather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il pleut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rains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on peut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écoute de la musique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joue à des jeux vidéo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play video games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ville</a:t>
                      </a:r>
                      <a:endParaRPr lang="en-GB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 into town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fait du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rigole</a:t>
                      </a:r>
                      <a:endParaRPr lang="en-GB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have fun</a:t>
                      </a:r>
                      <a:endParaRPr lang="en-GB" sz="1600" b="0" i="1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endParaRPr lang="fr-FR" sz="16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de temps en temps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from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 to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parle</a:t>
                      </a:r>
                      <a:r>
                        <a:rPr lang="en-GB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sport.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talk about sport.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parle de mode.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6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talk about </a:t>
                      </a:r>
                      <a:r>
                        <a:rPr lang="fr-FR" sz="16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</a:t>
                      </a:r>
                      <a:r>
                        <a:rPr lang="fr-FR" sz="16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parle de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talk about films.</a:t>
                      </a:r>
                      <a:endParaRPr lang="en-GB" sz="1600" b="0" i="1" kern="1200" baseline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96" y="5495493"/>
            <a:ext cx="1274174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38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2192000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2781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558677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3202668">
                  <a:extLst>
                    <a:ext uri="{9D8B030D-6E8A-4147-A177-3AD203B41FA5}">
                      <a16:colId xmlns:a16="http://schemas.microsoft.com/office/drawing/2014/main" val="3501625389"/>
                    </a:ext>
                  </a:extLst>
                </a:gridCol>
                <a:gridCol w="1160566">
                  <a:extLst>
                    <a:ext uri="{9D8B030D-6E8A-4147-A177-3AD203B41FA5}">
                      <a16:colId xmlns:a16="http://schemas.microsoft.com/office/drawing/2014/main" val="1970803790"/>
                    </a:ext>
                  </a:extLst>
                </a:gridCol>
                <a:gridCol w="1160566">
                  <a:extLst>
                    <a:ext uri="{9D8B030D-6E8A-4147-A177-3AD203B41FA5}">
                      <a16:colId xmlns:a16="http://schemas.microsoft.com/office/drawing/2014/main" val="2041775846"/>
                    </a:ext>
                  </a:extLst>
                </a:gridCol>
                <a:gridCol w="2986742">
                  <a:extLst>
                    <a:ext uri="{9D8B030D-6E8A-4147-A177-3AD203B41FA5}">
                      <a16:colId xmlns:a16="http://schemas.microsoft.com/office/drawing/2014/main" val="3646284249"/>
                    </a:ext>
                  </a:extLst>
                </a:gridCol>
              </a:tblGrid>
              <a:tr h="553540">
                <a:tc gridSpan="6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3- Quelle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musique 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écoutes-tu? 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What music do you listen to?</a:t>
                      </a:r>
                      <a:endParaRPr lang="fr-FR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507412"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797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J’écoute</a:t>
                      </a: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lang="fr-FR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R’n’B</a:t>
                      </a:r>
                      <a:endParaRPr lang="fr-FR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R’n’B</a:t>
                      </a:r>
                      <a:endParaRPr lang="fr-FR" sz="16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</a:t>
                      </a:r>
                      <a: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jazz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Jazz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pop-rock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musique classique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classical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6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beaucoup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d’artistes</a:t>
                      </a:r>
                      <a:r>
                        <a:rPr lang="en-US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différents</a:t>
                      </a:r>
                      <a:endParaRPr lang="en-US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lots of different artists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la musique de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X’s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n’aime pas la musique de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X’s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groupe préféré, c’est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group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chanteur préféré, c’est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(male) singer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chanteuse préférée, c’est X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singer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parce que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600" b="1" noProof="0" dirty="0">
                          <a:solidFill>
                            <a:srgbClr val="002060"/>
                          </a:solidFill>
                        </a:rPr>
                        <a:t>car</a:t>
                      </a:r>
                      <a:endParaRPr lang="fr-FR" sz="16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rgbClr val="002060"/>
                          </a:solidFill>
                        </a:rPr>
                        <a:t>la chanson X.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>
                          <a:solidFill>
                            <a:srgbClr val="00B0F0"/>
                          </a:solidFill>
                        </a:rPr>
                        <a:t>the song X.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rgbClr val="002060"/>
                          </a:solidFill>
                        </a:rPr>
                        <a:t>les melodies.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>
                          <a:solidFill>
                            <a:srgbClr val="00B0F0"/>
                          </a:solidFill>
                        </a:rPr>
                        <a:t>the tunes.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rgbClr val="002060"/>
                          </a:solidFill>
                        </a:rPr>
                        <a:t>les paroles.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1" dirty="0">
                          <a:solidFill>
                            <a:srgbClr val="00B0F0"/>
                          </a:solidFill>
                        </a:rPr>
                        <a:t>the words.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12" name="Picture 11" descr="A picture containing blur&#10;&#10;Description automatically generated">
            <a:extLst>
              <a:ext uri="{FF2B5EF4-FFF2-40B4-BE49-F238E27FC236}">
                <a16:creationId xmlns:a16="http://schemas.microsoft.com/office/drawing/2014/main" id="{100BA053-F69D-4AFF-BAB7-E954CA55B6D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31930" y="5053642"/>
            <a:ext cx="1070109" cy="13215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163" y="2106052"/>
            <a:ext cx="1072989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39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/>
        </p:nvGraphicFramePr>
        <p:xfrm>
          <a:off x="-3862" y="4353"/>
          <a:ext cx="12190329" cy="68693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5462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769326">
                  <a:extLst>
                    <a:ext uri="{9D8B030D-6E8A-4147-A177-3AD203B41FA5}">
                      <a16:colId xmlns:a16="http://schemas.microsoft.com/office/drawing/2014/main" val="2032520066"/>
                    </a:ext>
                  </a:extLst>
                </a:gridCol>
                <a:gridCol w="1959428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86472507"/>
                    </a:ext>
                  </a:extLst>
                </a:gridCol>
                <a:gridCol w="1293223">
                  <a:extLst>
                    <a:ext uri="{9D8B030D-6E8A-4147-A177-3AD203B41FA5}">
                      <a16:colId xmlns:a16="http://schemas.microsoft.com/office/drawing/2014/main" val="1786092439"/>
                    </a:ext>
                  </a:extLst>
                </a:gridCol>
                <a:gridCol w="1554481">
                  <a:extLst>
                    <a:ext uri="{9D8B030D-6E8A-4147-A177-3AD203B41FA5}">
                      <a16:colId xmlns:a16="http://schemas.microsoft.com/office/drawing/2014/main" val="1938686259"/>
                    </a:ext>
                  </a:extLst>
                </a:gridCol>
                <a:gridCol w="1135289">
                  <a:extLst>
                    <a:ext uri="{9D8B030D-6E8A-4147-A177-3AD203B41FA5}">
                      <a16:colId xmlns:a16="http://schemas.microsoft.com/office/drawing/2014/main" val="2230642050"/>
                    </a:ext>
                  </a:extLst>
                </a:gridCol>
              </a:tblGrid>
              <a:tr h="62435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4- Qu’est-ce que tu vas faire ce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week-end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are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going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to do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this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weekend? 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beige	</a:t>
                      </a:r>
                      <a:r>
                        <a:rPr lang="fr-FR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beige</a:t>
                      </a:r>
                      <a:br>
                        <a:rPr lang="fr-FR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800" b="1" i="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 Qu’est-ce que tu vas porter?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are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going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to wear? </a:t>
                      </a: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69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8600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Ce weekend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This weekend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                           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manger au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 the restaurant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jouer au foot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football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faire du camping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camping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faire de la </a:t>
                      </a:r>
                      <a:r>
                        <a:rPr kumimoji="0" lang="fr-FR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rando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aller en ville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into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town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vais aller au cinéma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go to the cinéma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vais porter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I’m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to wear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jean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jeans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pantalon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trousers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pull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jumper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sweat (à capuche)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a sweatshirt (a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hoody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un tee-shirt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a t-shirt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une veste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 jacket/blazer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une chemise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shirt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une jupe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skirt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une robe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dress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des baskets</a:t>
                      </a:r>
                      <a:r>
                        <a:rPr lang="fr-FR" sz="1400" b="1" dirty="0">
                          <a:solidFill>
                            <a:srgbClr val="00B050"/>
                          </a:solidFill>
                        </a:rPr>
                        <a:t>*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trainers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des bottes</a:t>
                      </a:r>
                      <a:r>
                        <a:rPr lang="fr-FR" sz="1400" b="1" dirty="0">
                          <a:solidFill>
                            <a:srgbClr val="00B050"/>
                          </a:solidFill>
                        </a:rPr>
                        <a:t>*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boots</a:t>
                      </a:r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des chaussures</a:t>
                      </a:r>
                      <a:r>
                        <a:rPr lang="fr-FR" sz="1400" b="1" dirty="0">
                          <a:solidFill>
                            <a:srgbClr val="00B050"/>
                          </a:solidFill>
                        </a:rPr>
                        <a:t>*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shoes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des chaussettes</a:t>
                      </a:r>
                      <a:r>
                        <a:rPr lang="fr-FR" sz="1400" b="1" dirty="0">
                          <a:solidFill>
                            <a:srgbClr val="00B050"/>
                          </a:solidFill>
                        </a:rPr>
                        <a:t>*</a:t>
                      </a:r>
                      <a:r>
                        <a:rPr lang="fr-FR" sz="1400" b="1" dirty="0">
                          <a:solidFill>
                            <a:srgbClr val="FF000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socks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beige/</a:t>
                      </a:r>
                      <a:r>
                        <a:rPr lang="fr-FR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beige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blanc/</a:t>
                      </a:r>
                      <a:r>
                        <a:rPr lang="fr-FR" sz="14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white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bleu/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blue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marron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brown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noir/</a:t>
                      </a:r>
                      <a:r>
                        <a:rPr lang="fr-FR" sz="1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400" b="1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black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  <a:br>
                        <a:rPr lang="fr-FR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vert kaki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khaki</a:t>
                      </a:r>
                      <a:endParaRPr lang="en-GB" sz="14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fr-FR" sz="1400" b="1" i="0" baseline="0" dirty="0">
                          <a:solidFill>
                            <a:srgbClr val="002060"/>
                          </a:solidFill>
                        </a:rPr>
                        <a:t> va être</a:t>
                      </a:r>
                      <a:endParaRPr lang="fr-FR" sz="1400" b="1" i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going</a:t>
                      </a: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be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r>
                        <a:rPr lang="en-GB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pas mal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249" y="4754880"/>
            <a:ext cx="1748083" cy="1615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512" y="1127273"/>
            <a:ext cx="1976448" cy="84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/>
        </p:nvGraphicFramePr>
        <p:xfrm>
          <a:off x="-3862" y="4353"/>
          <a:ext cx="12190329" cy="68693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428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481943">
                  <a:extLst>
                    <a:ext uri="{9D8B030D-6E8A-4147-A177-3AD203B41FA5}">
                      <a16:colId xmlns:a16="http://schemas.microsoft.com/office/drawing/2014/main" val="2032520066"/>
                    </a:ext>
                  </a:extLst>
                </a:gridCol>
                <a:gridCol w="1319349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3474719">
                  <a:extLst>
                    <a:ext uri="{9D8B030D-6E8A-4147-A177-3AD203B41FA5}">
                      <a16:colId xmlns:a16="http://schemas.microsoft.com/office/drawing/2014/main" val="3501625389"/>
                    </a:ext>
                  </a:extLst>
                </a:gridCol>
                <a:gridCol w="1619795">
                  <a:extLst>
                    <a:ext uri="{9D8B030D-6E8A-4147-A177-3AD203B41FA5}">
                      <a16:colId xmlns:a16="http://schemas.microsoft.com/office/drawing/2014/main" val="1938686259"/>
                    </a:ext>
                  </a:extLst>
                </a:gridCol>
                <a:gridCol w="1540238">
                  <a:extLst>
                    <a:ext uri="{9D8B030D-6E8A-4147-A177-3AD203B41FA5}">
                      <a16:colId xmlns:a16="http://schemas.microsoft.com/office/drawing/2014/main" val="2230642050"/>
                    </a:ext>
                  </a:extLst>
                </a:gridCol>
              </a:tblGrid>
              <a:tr h="62435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5- Qu’est-ce que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as fait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 le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week-end dernier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</a:rPr>
                        <a:t>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are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going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to do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this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weekend?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   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Où es-tu allé(e)?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Where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did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i="1" baseline="0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sz="1800" i="1" baseline="0" dirty="0">
                          <a:solidFill>
                            <a:schemeClr val="bg1"/>
                          </a:solidFill>
                        </a:rPr>
                        <a:t> go? </a:t>
                      </a: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69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8600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Le weekend dernier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Last weekend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mangé des frites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ate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chips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écouté de la musique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listened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regardé un match de foot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watched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football match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dansé 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danced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rgbClr val="002060"/>
                          </a:solidFill>
                        </a:rPr>
                        <a:t>j’ai joué au tennis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played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tennis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visité le musée du Louvre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visited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the Louvre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museum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acheté un jean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bought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a pair of jeans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j’ai nagé 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swam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>
                          <a:solidFill>
                            <a:srgbClr val="00B0F0"/>
                          </a:solidFill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i="1" dirty="0" err="1">
                          <a:solidFill>
                            <a:srgbClr val="00B0F0"/>
                          </a:solidFill>
                        </a:rPr>
                        <a:t>then</a:t>
                      </a: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au stade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the stadium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au parc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park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au café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the café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en ville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into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town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à un concert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a concert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à la piscine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the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swimming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pool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à Paris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Paris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je suis allé(e) à la discothèque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to the disco</a:t>
                      </a:r>
                    </a:p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4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400" b="0" i="1" dirty="0" err="1">
                          <a:solidFill>
                            <a:srgbClr val="00B0F0"/>
                          </a:solidFill>
                        </a:rPr>
                        <a:t>was</a:t>
                      </a:r>
                      <a:endParaRPr lang="fr-FR" sz="14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r>
                        <a:rPr lang="en-GB" sz="14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marrant.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 err="1">
                          <a:solidFill>
                            <a:srgbClr val="002060"/>
                          </a:solidFill>
                        </a:rPr>
                        <a:t>intéresant</a:t>
                      </a:r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ennuyeux.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baseline="0" noProof="0" dirty="0">
                          <a:solidFill>
                            <a:srgbClr val="002060"/>
                          </a:solidFill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pas mal.</a:t>
                      </a:r>
                      <a:endParaRPr lang="fr-FR" sz="14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62" y="5087042"/>
            <a:ext cx="1731001" cy="130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72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127199-E690-3AAC-3652-27F1BD976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962" y="0"/>
            <a:ext cx="6496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1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438E-42DD-DF5D-F464-15FC6FFB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27BA6-0EBB-BB3C-FA75-36CC364FE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24" y="0"/>
            <a:ext cx="522642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ACEAE2-8AE3-47B0-E8B7-278C658F1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495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68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EA7E-C7F9-A6F0-A5CC-B66B3A1A5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98025-273E-65D7-87CA-A28D4DBA6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50" y="191585"/>
            <a:ext cx="5000625" cy="3905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243031-9CA7-3186-5DF2-3FF40435F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838" y="191585"/>
            <a:ext cx="51816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74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76A2DA-BDCF-3E39-D30C-346859C11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96" y="361950"/>
            <a:ext cx="49053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66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FE4BD8-BD29-408F-9C40-A94B4A4CBD1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5792e2-7a20-434d-b2c8-f6c424745da8"/>
    <ds:schemaRef ds:uri="39f316ac-aaf5-4e2e-a738-5959585ebd5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1026</Words>
  <Application>Microsoft Office PowerPoint</Application>
  <PresentationFormat>Widescreen</PresentationFormat>
  <Paragraphs>378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59</cp:revision>
  <dcterms:created xsi:type="dcterms:W3CDTF">2021-01-08T13:31:16Z</dcterms:created>
  <dcterms:modified xsi:type="dcterms:W3CDTF">2025-06-20T13:58:21Z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