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296" r:id="rId5"/>
    <p:sldId id="1302" r:id="rId6"/>
    <p:sldId id="1304" r:id="rId7"/>
    <p:sldId id="1306" r:id="rId8"/>
    <p:sldId id="1305" r:id="rId9"/>
    <p:sldId id="1307" r:id="rId10"/>
    <p:sldId id="1297" r:id="rId11"/>
    <p:sldId id="1308" r:id="rId12"/>
    <p:sldId id="1309" r:id="rId13"/>
    <p:sldId id="131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FF00"/>
    <a:srgbClr val="FF0066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55" d="100"/>
          <a:sy n="55" d="100"/>
        </p:scale>
        <p:origin x="56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613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875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5065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86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947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65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apfvalblog.blogspot.com/2016/03/paris-avec-zaz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condoit.wordpress.com/2010/02/01/harlem-paris-together-at-last/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://www.publicdomainpictures.net/view-image.php?image=5515&amp;picture=resturilor-de-artificii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0223" y="2429202"/>
            <a:ext cx="56957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2</a:t>
            </a:r>
          </a:p>
        </p:txBody>
      </p:sp>
    </p:spTree>
    <p:extLst>
      <p:ext uri="{BB962C8B-B14F-4D97-AF65-F5344CB8AC3E}">
        <p14:creationId xmlns:p14="http://schemas.microsoft.com/office/powerpoint/2010/main" val="415951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062677"/>
              </p:ext>
            </p:extLst>
          </p:nvPr>
        </p:nvGraphicFramePr>
        <p:xfrm>
          <a:off x="0" y="-1"/>
          <a:ext cx="12114395" cy="6891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125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47165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3092823">
                  <a:extLst>
                    <a:ext uri="{9D8B030D-6E8A-4147-A177-3AD203B41FA5}">
                      <a16:colId xmlns:a16="http://schemas.microsoft.com/office/drawing/2014/main" val="1398830977"/>
                    </a:ext>
                  </a:extLst>
                </a:gridCol>
                <a:gridCol w="1707777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935674">
                  <a:extLst>
                    <a:ext uri="{9D8B030D-6E8A-4147-A177-3AD203B41FA5}">
                      <a16:colId xmlns:a16="http://schemas.microsoft.com/office/drawing/2014/main" val="2408834744"/>
                    </a:ext>
                  </a:extLst>
                </a:gridCol>
                <a:gridCol w="1935674">
                  <a:extLst>
                    <a:ext uri="{9D8B030D-6E8A-4147-A177-3AD203B41FA5}">
                      <a16:colId xmlns:a16="http://schemas.microsoft.com/office/drawing/2014/main" val="3919849881"/>
                    </a:ext>
                  </a:extLst>
                </a:gridCol>
              </a:tblGrid>
              <a:tr h="66129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  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Qu’est-ce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qu’on peut faire dans ta ville / à Paris?  </a:t>
                      </a:r>
                      <a:endParaRPr lang="fr-FR" sz="1800" b="1" i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can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in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town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/ in Paris?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77885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852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À Paris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In Paris</a:t>
                      </a:r>
                      <a:endParaRPr lang="fr-FR" sz="1400" b="1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À Cambridge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In Cambridge</a:t>
                      </a:r>
                      <a:endParaRPr lang="fr-FR" sz="1400" b="1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Dans ma ville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town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on peut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can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/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can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à un concert	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a concert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au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théâtre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theatre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les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magasins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shopping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un tour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segway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on a tour by Segway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balade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bateau-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mouche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on a boat trip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manger au restaurant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 in a restaurant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visiter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monuments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 the monuments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visiter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musées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 the museums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à mon avis 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pour moi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view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b="1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assez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très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un peu 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bit </a:t>
                      </a: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amusant.</a:t>
                      </a:r>
                      <a:endParaRPr kumimoji="0" lang="en-GB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110" y="4731073"/>
            <a:ext cx="3946762" cy="200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11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894872"/>
              </p:ext>
            </p:extLst>
          </p:nvPr>
        </p:nvGraphicFramePr>
        <p:xfrm>
          <a:off x="0" y="-1"/>
          <a:ext cx="12192001" cy="6891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092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0145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312720">
                  <a:extLst>
                    <a:ext uri="{9D8B030D-6E8A-4147-A177-3AD203B41FA5}">
                      <a16:colId xmlns:a16="http://schemas.microsoft.com/office/drawing/2014/main" val="1398830977"/>
                    </a:ext>
                  </a:extLst>
                </a:gridCol>
                <a:gridCol w="2625442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676660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2165312">
                  <a:extLst>
                    <a:ext uri="{9D8B030D-6E8A-4147-A177-3AD203B41FA5}">
                      <a16:colId xmlns:a16="http://schemas.microsoft.com/office/drawing/2014/main" val="2408834744"/>
                    </a:ext>
                  </a:extLst>
                </a:gridCol>
                <a:gridCol w="1258587">
                  <a:extLst>
                    <a:ext uri="{9D8B030D-6E8A-4147-A177-3AD203B41FA5}">
                      <a16:colId xmlns:a16="http://schemas.microsoft.com/office/drawing/2014/main" val="3919849881"/>
                    </a:ext>
                  </a:extLst>
                </a:gridCol>
                <a:gridCol w="595461">
                  <a:extLst>
                    <a:ext uri="{9D8B030D-6E8A-4147-A177-3AD203B41FA5}">
                      <a16:colId xmlns:a16="http://schemas.microsoft.com/office/drawing/2014/main" val="1851409448"/>
                    </a:ext>
                  </a:extLst>
                </a:gridCol>
                <a:gridCol w="1365439">
                  <a:extLst>
                    <a:ext uri="{9D8B030D-6E8A-4147-A177-3AD203B41FA5}">
                      <a16:colId xmlns:a16="http://schemas.microsoft.com/office/drawing/2014/main" val="1521175481"/>
                    </a:ext>
                  </a:extLst>
                </a:gridCol>
              </a:tblGrid>
              <a:tr h="661298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Qu’est-ce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que tu aimes faire le weekend / à Paris?  </a:t>
                      </a:r>
                      <a:endParaRPr lang="fr-FR" sz="1800" b="1" i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do at the week-end/ in Paris?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77885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852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Le weekend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At the weekend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À Paris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In Paris</a:t>
                      </a:r>
                      <a:endParaRPr lang="fr-FR" sz="1400" b="1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en général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generally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d’habitude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usually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often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 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</a:t>
                      </a:r>
                    </a:p>
                    <a:p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love </a:t>
                      </a:r>
                    </a:p>
                    <a:p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n’aime pas 	</a:t>
                      </a:r>
                    </a:p>
                    <a:p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déteste </a:t>
                      </a:r>
                    </a:p>
                    <a:p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au cinéma 	</a:t>
                      </a:r>
                    </a:p>
                    <a:p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the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aux concerts (rock)	</a:t>
                      </a:r>
                    </a:p>
                    <a:p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(rock) concerts</a:t>
                      </a:r>
                    </a:p>
                    <a:p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voir des matchs (au Parc des </a:t>
                      </a:r>
                      <a:r>
                        <a:rPr lang="fr-FR" sz="14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</a:t>
                      </a:r>
                      <a: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Princes)</a:t>
                      </a:r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4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4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r>
                        <a:rPr lang="fr-FR" sz="14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matches (at the Parc Princes)</a:t>
                      </a:r>
                    </a:p>
                    <a:p>
                      <a:endParaRPr lang="fr-FR" sz="14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du roller (au Trocadéro)</a:t>
                      </a:r>
                    </a:p>
                    <a:p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roller-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blading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(at the Trocadéro)</a:t>
                      </a:r>
                    </a:p>
                    <a:p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les magasins	</a:t>
                      </a:r>
                    </a:p>
                    <a:p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shopping</a:t>
                      </a:r>
                    </a:p>
                    <a:p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 des photos	</a:t>
                      </a:r>
                    </a:p>
                    <a:p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taking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photos</a:t>
                      </a:r>
                    </a:p>
                    <a:p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retrouver mes copains	</a:t>
                      </a:r>
                    </a:p>
                    <a:p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 up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mates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avec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mon frère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brother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0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mon père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dad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0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ma sœur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400" b="0" i="1" kern="1200" baseline="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400" b="0" i="1" kern="1200" baseline="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sister</a:t>
                      </a:r>
                      <a:endParaRPr lang="fr-FR" sz="1400" b="0" i="1" kern="1200" baseline="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0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ma mère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mum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0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ma famille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family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0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mes parents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parents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0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mes grands-parents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grandparents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avec mes amis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friends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à mon avis 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pour moi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view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amusant.</a:t>
                      </a:r>
                      <a:endParaRPr kumimoji="0" lang="en-GB" sz="1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barbant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71" y="4778031"/>
            <a:ext cx="1717222" cy="207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22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85189"/>
              </p:ext>
            </p:extLst>
          </p:nvPr>
        </p:nvGraphicFramePr>
        <p:xfrm>
          <a:off x="1" y="-1"/>
          <a:ext cx="12152305" cy="6875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29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267098">
                  <a:extLst>
                    <a:ext uri="{9D8B030D-6E8A-4147-A177-3AD203B41FA5}">
                      <a16:colId xmlns:a16="http://schemas.microsoft.com/office/drawing/2014/main" val="2850165877"/>
                    </a:ext>
                  </a:extLst>
                </a:gridCol>
                <a:gridCol w="175964">
                  <a:extLst>
                    <a:ext uri="{9D8B030D-6E8A-4147-A177-3AD203B41FA5}">
                      <a16:colId xmlns:a16="http://schemas.microsoft.com/office/drawing/2014/main" val="4024477808"/>
                    </a:ext>
                  </a:extLst>
                </a:gridCol>
                <a:gridCol w="96050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801061">
                  <a:extLst>
                    <a:ext uri="{9D8B030D-6E8A-4147-A177-3AD203B41FA5}">
                      <a16:colId xmlns:a16="http://schemas.microsoft.com/office/drawing/2014/main" val="2067848840"/>
                    </a:ext>
                  </a:extLst>
                </a:gridCol>
                <a:gridCol w="413785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254034">
                  <a:extLst>
                    <a:ext uri="{9D8B030D-6E8A-4147-A177-3AD203B41FA5}">
                      <a16:colId xmlns:a16="http://schemas.microsoft.com/office/drawing/2014/main" val="3125888102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3043315421"/>
                    </a:ext>
                  </a:extLst>
                </a:gridCol>
                <a:gridCol w="219380">
                  <a:extLst>
                    <a:ext uri="{9D8B030D-6E8A-4147-A177-3AD203B41FA5}">
                      <a16:colId xmlns:a16="http://schemas.microsoft.com/office/drawing/2014/main" val="1543248412"/>
                    </a:ext>
                  </a:extLst>
                </a:gridCol>
                <a:gridCol w="1156447">
                  <a:extLst>
                    <a:ext uri="{9D8B030D-6E8A-4147-A177-3AD203B41FA5}">
                      <a16:colId xmlns:a16="http://schemas.microsoft.com/office/drawing/2014/main" val="1764920613"/>
                    </a:ext>
                  </a:extLst>
                </a:gridCol>
                <a:gridCol w="165591">
                  <a:extLst>
                    <a:ext uri="{9D8B030D-6E8A-4147-A177-3AD203B41FA5}">
                      <a16:colId xmlns:a16="http://schemas.microsoft.com/office/drawing/2014/main" val="1875172670"/>
                    </a:ext>
                  </a:extLst>
                </a:gridCol>
                <a:gridCol w="775703">
                  <a:extLst>
                    <a:ext uri="{9D8B030D-6E8A-4147-A177-3AD203B41FA5}">
                      <a16:colId xmlns:a16="http://schemas.microsoft.com/office/drawing/2014/main" val="4177365651"/>
                    </a:ext>
                  </a:extLst>
                </a:gridCol>
                <a:gridCol w="315434">
                  <a:extLst>
                    <a:ext uri="{9D8B030D-6E8A-4147-A177-3AD203B41FA5}">
                      <a16:colId xmlns:a16="http://schemas.microsoft.com/office/drawing/2014/main" val="1478261477"/>
                    </a:ext>
                  </a:extLst>
                </a:gridCol>
                <a:gridCol w="2060860">
                  <a:extLst>
                    <a:ext uri="{9D8B030D-6E8A-4147-A177-3AD203B41FA5}">
                      <a16:colId xmlns:a16="http://schemas.microsoft.com/office/drawing/2014/main" val="3166643939"/>
                    </a:ext>
                  </a:extLst>
                </a:gridCol>
              </a:tblGrid>
              <a:tr h="637752">
                <a:tc gridSpan="1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    Qu’est-ce que tu as visité (à Paris)?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C’était comment?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(in Paris)?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How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was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18876">
                <a:tc gridSpan="3"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917621">
                <a:tc gridSpan="3">
                  <a:txBody>
                    <a:bodyPr/>
                    <a:lstStyle/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lvl="0" algn="l"/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                                             D’abord</a:t>
                      </a:r>
                    </a:p>
                    <a:p>
                      <a:pPr lvl="0" algn="l"/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                                            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Firstly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visité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la tour Eiffel.</a:t>
                      </a:r>
                      <a:endParaRPr lang="fr-FR" sz="1400" b="1" baseline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Eiffel Tower.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 Centre Pompidou.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Pompidou Centre.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 musée du Louvre.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museum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of the Louvre.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Champs Elysées.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Champs Élysées.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l’Arc de Triomphe.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Arc de Triomphe.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 Sacré-Cœur.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Sacré Cœur.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la cathédrale de Notre-Dame.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Notre-Dame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cathedrale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Catacombes.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Catacombs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égouts.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sewers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lang="en-GB" sz="14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visité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la tour Eiffel.</a:t>
                      </a:r>
                      <a:endParaRPr lang="fr-FR" sz="1400" b="1" baseline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Eiffel Tower.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 Centre Pompidou.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Pompidou Centre.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 musée du Louvre.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museum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of the Louvre.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Champs Elysées.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Champs Élysées.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l’Arc de Triomphe.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Arc de Triomphe.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 Sacré-Cœur.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Sacré Cœur.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la cathédrale de Notre-Dame.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Notre-Dame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cathedrale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Catacombes.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Catacombs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égouts.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sewers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.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64430"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400" b="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265161"/>
                  </a:ext>
                </a:extLst>
              </a:tr>
              <a:tr h="946960"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À mon avis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opinion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Pour moi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view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lvl="0" algn="l"/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c’était</a:t>
                      </a:r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lvl="0" algn="l"/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assez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très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beautiful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1" i="0" baseline="0" noProof="0" dirty="0">
                          <a:solidFill>
                            <a:srgbClr val="002060"/>
                          </a:solidFill>
                        </a:rPr>
                        <a:t>mais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but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c’était</a:t>
                      </a:r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assez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très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trop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bizarre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weird</a:t>
                      </a: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ennuyeux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lang="en-US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506557"/>
                  </a:ext>
                </a:extLst>
              </a:tr>
              <a:tr h="67236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n’était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mal.</a:t>
                      </a:r>
                    </a:p>
                    <a:p>
                      <a:pPr algn="ctr"/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wasn’t bad.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57279"/>
                  </a:ext>
                </a:extLst>
              </a:tr>
            </a:tbl>
          </a:graphicData>
        </a:graphic>
      </p:graphicFrame>
      <p:sp>
        <p:nvSpPr>
          <p:cNvPr id="5" name="Scroll: Horizontal 20">
            <a:extLst>
              <a:ext uri="{FF2B5EF4-FFF2-40B4-BE49-F238E27FC236}">
                <a16:creationId xmlns:a16="http://schemas.microsoft.com/office/drawing/2014/main" id="{1285592F-00B4-423D-9D21-827CA0101706}"/>
              </a:ext>
            </a:extLst>
          </p:cNvPr>
          <p:cNvSpPr/>
          <p:nvPr/>
        </p:nvSpPr>
        <p:spPr>
          <a:xfrm>
            <a:off x="309284" y="3377127"/>
            <a:ext cx="860611" cy="717381"/>
          </a:xfrm>
          <a:prstGeom prst="horizontalScroll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fr-FR" sz="1400" b="1" dirty="0">
                <a:solidFill>
                  <a:srgbClr val="002060"/>
                </a:solidFill>
              </a:rPr>
              <a:t>À Paris, </a:t>
            </a:r>
          </a:p>
          <a:p>
            <a:r>
              <a:rPr lang="fr-FR" sz="1400" i="1" dirty="0">
                <a:solidFill>
                  <a:srgbClr val="002060"/>
                </a:solidFill>
              </a:rPr>
              <a:t>In Paris,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D5AF6BB-63A8-41A4-A708-2E4858ECF3C0}"/>
              </a:ext>
            </a:extLst>
          </p:cNvPr>
          <p:cNvGrpSpPr/>
          <p:nvPr/>
        </p:nvGrpSpPr>
        <p:grpSpPr>
          <a:xfrm>
            <a:off x="2891030" y="873586"/>
            <a:ext cx="1987603" cy="2538879"/>
            <a:chOff x="8845358" y="-389692"/>
            <a:chExt cx="2085027" cy="25388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6F238E-5C30-43D4-900F-FB536B9C590A}"/>
                </a:ext>
              </a:extLst>
            </p:cNvPr>
            <p:cNvSpPr txBox="1"/>
            <p:nvPr/>
          </p:nvSpPr>
          <p:spPr>
            <a:xfrm>
              <a:off x="8945632" y="-255029"/>
              <a:ext cx="1751143" cy="23391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      </a:t>
              </a:r>
              <a:r>
                <a:rPr lang="fr-FR" sz="1100" b="1" dirty="0">
                  <a:solidFill>
                    <a:srgbClr val="FF0000"/>
                  </a:solidFill>
                </a:rPr>
                <a:t>Talk about </a:t>
              </a:r>
              <a:r>
                <a:rPr lang="fr-FR" sz="1100" b="1" dirty="0" err="1">
                  <a:solidFill>
                    <a:srgbClr val="FF0000"/>
                  </a:solidFill>
                </a:rPr>
                <a:t>others</a:t>
              </a:r>
              <a:r>
                <a:rPr lang="fr-FR" sz="1100" b="1" dirty="0">
                  <a:solidFill>
                    <a:srgbClr val="FF0000"/>
                  </a:solidFill>
                </a:rPr>
                <a:t>:</a:t>
              </a: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Tu as </a:t>
              </a:r>
              <a:r>
                <a:rPr lang="fr-FR" sz="1100" b="1" dirty="0">
                  <a:solidFill>
                    <a:srgbClr val="FF0000"/>
                  </a:solidFill>
                </a:rPr>
                <a:t>visité</a:t>
              </a:r>
            </a:p>
            <a:p>
              <a:r>
                <a:rPr lang="fr-FR" sz="1100" i="1" dirty="0">
                  <a:solidFill>
                    <a:srgbClr val="00B0F0"/>
                  </a:solidFill>
                </a:rPr>
                <a:t>You </a:t>
              </a:r>
              <a:r>
                <a:rPr lang="fr-FR" sz="1100" i="1" dirty="0" err="1">
                  <a:solidFill>
                    <a:srgbClr val="00B0F0"/>
                  </a:solidFill>
                </a:rPr>
                <a:t>visited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Mon père / il a </a:t>
              </a:r>
              <a:r>
                <a:rPr lang="fr-FR" sz="1100" b="1" dirty="0">
                  <a:solidFill>
                    <a:srgbClr val="FF0000"/>
                  </a:solidFill>
                </a:rPr>
                <a:t>visité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My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dad</a:t>
              </a:r>
              <a:r>
                <a:rPr lang="fr-FR" sz="1100" i="1" dirty="0">
                  <a:solidFill>
                    <a:srgbClr val="00B0F0"/>
                  </a:solidFill>
                </a:rPr>
                <a:t> / </a:t>
              </a:r>
              <a:r>
                <a:rPr lang="fr-FR" sz="1100" i="1" dirty="0" err="1">
                  <a:solidFill>
                    <a:srgbClr val="00B0F0"/>
                  </a:solidFill>
                </a:rPr>
                <a:t>he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visited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Ma mère / elle a </a:t>
              </a:r>
              <a:r>
                <a:rPr lang="fr-FR" sz="1100" b="1" dirty="0">
                  <a:solidFill>
                    <a:srgbClr val="FF0000"/>
                  </a:solidFill>
                </a:rPr>
                <a:t>visité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My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mum</a:t>
              </a:r>
              <a:r>
                <a:rPr lang="fr-FR" sz="1100" i="1" dirty="0">
                  <a:solidFill>
                    <a:srgbClr val="00B0F0"/>
                  </a:solidFill>
                </a:rPr>
                <a:t> / </a:t>
              </a:r>
              <a:r>
                <a:rPr lang="fr-FR" sz="1100" i="1" dirty="0" err="1">
                  <a:solidFill>
                    <a:srgbClr val="00B0F0"/>
                  </a:solidFill>
                </a:rPr>
                <a:t>she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visited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On a </a:t>
              </a:r>
              <a:r>
                <a:rPr lang="fr-FR" sz="1100" b="1" dirty="0">
                  <a:solidFill>
                    <a:srgbClr val="FF0000"/>
                  </a:solidFill>
                </a:rPr>
                <a:t>visité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We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visited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Nous avons </a:t>
              </a:r>
              <a:r>
                <a:rPr lang="fr-FR" sz="1100" b="1" dirty="0">
                  <a:solidFill>
                    <a:srgbClr val="FF0000"/>
                  </a:solidFill>
                </a:rPr>
                <a:t>visité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We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visited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Mes amis / ils ont </a:t>
              </a:r>
              <a:r>
                <a:rPr lang="fr-FR" sz="1100" b="1" dirty="0">
                  <a:solidFill>
                    <a:srgbClr val="FF0000"/>
                  </a:solidFill>
                </a:rPr>
                <a:t>visité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My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friends</a:t>
              </a:r>
              <a:r>
                <a:rPr lang="fr-FR" sz="1100" i="1" dirty="0">
                  <a:solidFill>
                    <a:srgbClr val="00B0F0"/>
                  </a:solidFill>
                </a:rPr>
                <a:t> / </a:t>
              </a:r>
              <a:r>
                <a:rPr lang="fr-FR" sz="1100" i="1" dirty="0" err="1">
                  <a:solidFill>
                    <a:srgbClr val="00B0F0"/>
                  </a:solidFill>
                </a:rPr>
                <a:t>they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visited</a:t>
              </a:r>
              <a:endParaRPr lang="fr-FR" sz="1100" i="1" dirty="0">
                <a:solidFill>
                  <a:srgbClr val="00B0F0"/>
                </a:solidFill>
              </a:endParaRPr>
            </a:p>
          </p:txBody>
        </p:sp>
        <p:sp>
          <p:nvSpPr>
            <p:cNvPr id="8" name="Star: 5 Points 7">
              <a:extLst>
                <a:ext uri="{FF2B5EF4-FFF2-40B4-BE49-F238E27FC236}">
                  <a16:creationId xmlns:a16="http://schemas.microsoft.com/office/drawing/2014/main" id="{A3053902-33F6-4CED-97C1-79FCEBF04434}"/>
                </a:ext>
              </a:extLst>
            </p:cNvPr>
            <p:cNvSpPr/>
            <p:nvPr/>
          </p:nvSpPr>
          <p:spPr>
            <a:xfrm rot="1213842">
              <a:off x="10463166" y="1764874"/>
              <a:ext cx="467219" cy="38431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9" name="Star: 5 Points 8">
              <a:extLst>
                <a:ext uri="{FF2B5EF4-FFF2-40B4-BE49-F238E27FC236}">
                  <a16:creationId xmlns:a16="http://schemas.microsoft.com/office/drawing/2014/main" id="{B407F2A5-ABA5-484D-A4D1-9287900EA1B0}"/>
                </a:ext>
              </a:extLst>
            </p:cNvPr>
            <p:cNvSpPr/>
            <p:nvPr/>
          </p:nvSpPr>
          <p:spPr>
            <a:xfrm rot="840261">
              <a:off x="8845358" y="-389692"/>
              <a:ext cx="467221" cy="38431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5CBA17-FB04-49B3-949D-95D2596D0616}"/>
              </a:ext>
            </a:extLst>
          </p:cNvPr>
          <p:cNvGrpSpPr/>
          <p:nvPr/>
        </p:nvGrpSpPr>
        <p:grpSpPr>
          <a:xfrm>
            <a:off x="3045764" y="4182327"/>
            <a:ext cx="1590707" cy="490291"/>
            <a:chOff x="2715818" y="5127178"/>
            <a:chExt cx="1590707" cy="46692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5A942E-CBB9-49DC-A1B0-42A67B834648}"/>
                </a:ext>
              </a:extLst>
            </p:cNvPr>
            <p:cNvSpPr txBox="1"/>
            <p:nvPr/>
          </p:nvSpPr>
          <p:spPr>
            <a:xfrm>
              <a:off x="2715818" y="5127178"/>
              <a:ext cx="1420799" cy="4103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err="1">
                  <a:solidFill>
                    <a:srgbClr val="FF0000"/>
                  </a:solidFill>
                </a:rPr>
                <a:t>Include</a:t>
              </a:r>
              <a:r>
                <a:rPr lang="fr-FR" sz="1100" b="1" dirty="0">
                  <a:solidFill>
                    <a:srgbClr val="FF0000"/>
                  </a:solidFill>
                </a:rPr>
                <a:t> </a:t>
              </a:r>
              <a:r>
                <a:rPr lang="fr-FR" sz="1100" b="1" dirty="0" err="1">
                  <a:solidFill>
                    <a:srgbClr val="FF0000"/>
                  </a:solidFill>
                </a:rPr>
                <a:t>negatives</a:t>
              </a:r>
              <a:r>
                <a:rPr lang="fr-FR" sz="1100" b="1" dirty="0">
                  <a:solidFill>
                    <a:srgbClr val="FF0000"/>
                  </a:solidFill>
                </a:rPr>
                <a:t>:</a:t>
              </a:r>
            </a:p>
            <a:p>
              <a:pPr algn="ctr"/>
              <a:r>
                <a:rPr lang="fr-FR" sz="1100" b="1" dirty="0">
                  <a:solidFill>
                    <a:srgbClr val="002060"/>
                  </a:solidFill>
                </a:rPr>
                <a:t>je </a:t>
              </a:r>
              <a:r>
                <a:rPr lang="fr-FR" sz="1100" b="1" dirty="0">
                  <a:solidFill>
                    <a:srgbClr val="FF0000"/>
                  </a:solidFill>
                </a:rPr>
                <a:t>n’</a:t>
              </a:r>
              <a:r>
                <a:rPr lang="fr-FR" sz="1100" b="1" dirty="0">
                  <a:solidFill>
                    <a:srgbClr val="002060"/>
                  </a:solidFill>
                </a:rPr>
                <a:t>ai </a:t>
              </a:r>
              <a:r>
                <a:rPr lang="fr-FR" sz="1100" b="1" dirty="0">
                  <a:solidFill>
                    <a:srgbClr val="FF0000"/>
                  </a:solidFill>
                </a:rPr>
                <a:t>pas</a:t>
              </a:r>
              <a:r>
                <a:rPr lang="fr-FR" sz="1100" b="1" dirty="0">
                  <a:solidFill>
                    <a:srgbClr val="002060"/>
                  </a:solidFill>
                </a:rPr>
                <a:t> visité…</a:t>
              </a:r>
            </a:p>
          </p:txBody>
        </p:sp>
        <p:sp>
          <p:nvSpPr>
            <p:cNvPr id="13" name="Star: 5 Points 11">
              <a:extLst>
                <a:ext uri="{FF2B5EF4-FFF2-40B4-BE49-F238E27FC236}">
                  <a16:creationId xmlns:a16="http://schemas.microsoft.com/office/drawing/2014/main" id="{85DCE0FA-8FF0-4DDE-A482-7B64FC7C0B15}"/>
                </a:ext>
              </a:extLst>
            </p:cNvPr>
            <p:cNvSpPr/>
            <p:nvPr/>
          </p:nvSpPr>
          <p:spPr>
            <a:xfrm rot="840261">
              <a:off x="3887355" y="5209791"/>
              <a:ext cx="419170" cy="38431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/>
          <p:cNvSpPr/>
          <p:nvPr/>
        </p:nvSpPr>
        <p:spPr>
          <a:xfrm>
            <a:off x="151163" y="1314457"/>
            <a:ext cx="2037464" cy="10061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76C0AB2D-ADBE-4198-A108-CF97170798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92198" y="1223180"/>
            <a:ext cx="2263813" cy="11258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590" y="6219803"/>
            <a:ext cx="666205" cy="63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35051"/>
              </p:ext>
            </p:extLst>
          </p:nvPr>
        </p:nvGraphicFramePr>
        <p:xfrm>
          <a:off x="0" y="-1"/>
          <a:ext cx="12235667" cy="685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746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5042263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293223">
                  <a:extLst>
                    <a:ext uri="{9D8B030D-6E8A-4147-A177-3AD203B41FA5}">
                      <a16:colId xmlns:a16="http://schemas.microsoft.com/office/drawing/2014/main" val="1398830977"/>
                    </a:ext>
                  </a:extLst>
                </a:gridCol>
                <a:gridCol w="4972718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</a:tblGrid>
              <a:tr h="443338">
                <a:tc gridSpan="4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4"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Qu’est-ce que tu as fait (à Paris )?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(in Paris)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64815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049849">
                <a:tc>
                  <a:txBody>
                    <a:bodyPr/>
                    <a:lstStyle/>
                    <a:p>
                      <a:pPr lvl="0" algn="l"/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D’abord</a:t>
                      </a:r>
                    </a:p>
                    <a:p>
                      <a:pPr lvl="0" algn="l"/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Firstly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mangé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au restaurant.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ate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in a restaurant.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regardé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le défilé.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watched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parade.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regardé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le feu d’artifice.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watched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fireworks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envoyé</a:t>
                      </a:r>
                      <a:r>
                        <a:rPr lang="fr-FR" sz="1400" b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cartes postales.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sent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postcards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(beaucoup) </a:t>
                      </a:r>
                      <a:r>
                        <a:rPr lang="fr-FR" sz="1400" b="1" i="0" dirty="0">
                          <a:solidFill>
                            <a:srgbClr val="FF0000"/>
                          </a:solidFill>
                        </a:rPr>
                        <a:t>dansé</a:t>
                      </a: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fr-FR" sz="1400" b="1" i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danced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(a lot).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rencontré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un beau garçon/une jolie fille</a:t>
                      </a:r>
                    </a:p>
                    <a:p>
                      <a:pPr algn="l"/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I met a good-</a:t>
                      </a:r>
                      <a:r>
                        <a:rPr lang="fr-FR" sz="1400" i="0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 boy/girl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visité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la tour Eiffel</a:t>
                      </a: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/le centre Pompidou/le Louvre/les Champs Elysées.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the Eiffel Tower/the Pompidou centre/the Louvre /the Champs Élysées.</a:t>
                      </a:r>
                    </a:p>
                    <a:p>
                      <a:r>
                        <a:rPr lang="fr-FR" sz="1400" b="1" i="0" baseline="0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i="0" baseline="0" dirty="0">
                          <a:solidFill>
                            <a:srgbClr val="FF0000"/>
                          </a:solidFill>
                        </a:rPr>
                        <a:t>passé</a:t>
                      </a:r>
                      <a:r>
                        <a:rPr lang="fr-FR" sz="1400" b="1" i="0" baseline="0" dirty="0">
                          <a:solidFill>
                            <a:srgbClr val="002060"/>
                          </a:solidFill>
                        </a:rPr>
                        <a:t> le 14 juillet à Paris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spent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the 14th July in Paris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lang="en-GB" sz="14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mangé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au restaurant.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ate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in a restaurant.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regardé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le défilé.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watched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parade.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regardé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le feu d’artifice.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watched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fireworks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envoyé</a:t>
                      </a:r>
                      <a:r>
                        <a:rPr lang="fr-FR" sz="1400" b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cartes postales.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sent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postcards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(beaucoup) </a:t>
                      </a:r>
                      <a:r>
                        <a:rPr lang="fr-FR" sz="1400" b="1" i="0" dirty="0">
                          <a:solidFill>
                            <a:srgbClr val="FF0000"/>
                          </a:solidFill>
                        </a:rPr>
                        <a:t>dansé</a:t>
                      </a: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.</a:t>
                      </a:r>
                      <a:endParaRPr lang="fr-FR" sz="1400" b="1" i="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danced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(a lot).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rencontré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un beau garçon/une jolie fille</a:t>
                      </a:r>
                    </a:p>
                    <a:p>
                      <a:pPr algn="l"/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I met a good-</a:t>
                      </a:r>
                      <a:r>
                        <a:rPr lang="fr-FR" sz="1400" i="0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 boy/girl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visité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la tour Eiffel</a:t>
                      </a: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/le centre Pompidou/le Louvre/les Champs Elysées.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the Eiffel Tower/the Pompidou centre/the Louvre /the Champs Élysées.</a:t>
                      </a:r>
                    </a:p>
                    <a:p>
                      <a:r>
                        <a:rPr lang="fr-FR" sz="1400" b="1" i="0" baseline="0" dirty="0">
                          <a:solidFill>
                            <a:srgbClr val="002060"/>
                          </a:solidFill>
                        </a:rPr>
                        <a:t>J’ai passé le 14 juillet à Paris</a:t>
                      </a:r>
                    </a:p>
                    <a:p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spent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the 14th July in Paris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5" name="Scroll: Horizontal 20">
            <a:extLst>
              <a:ext uri="{FF2B5EF4-FFF2-40B4-BE49-F238E27FC236}">
                <a16:creationId xmlns:a16="http://schemas.microsoft.com/office/drawing/2014/main" id="{1285592F-00B4-423D-9D21-827CA0101706}"/>
              </a:ext>
            </a:extLst>
          </p:cNvPr>
          <p:cNvSpPr/>
          <p:nvPr/>
        </p:nvSpPr>
        <p:spPr>
          <a:xfrm>
            <a:off x="154254" y="732091"/>
            <a:ext cx="4600731" cy="1129697"/>
          </a:xfrm>
          <a:prstGeom prst="horizontalScroll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2000" rIns="0" rtlCol="0" anchor="ctr"/>
          <a:lstStyle/>
          <a:p>
            <a:r>
              <a:rPr lang="fr-FR" sz="1600" b="1" dirty="0">
                <a:solidFill>
                  <a:srgbClr val="002060"/>
                </a:solidFill>
              </a:rPr>
              <a:t>L’année dernière j’ai passé une semaine à Paris, </a:t>
            </a:r>
          </a:p>
          <a:p>
            <a:r>
              <a:rPr lang="fr-FR" sz="1600" i="1" dirty="0">
                <a:solidFill>
                  <a:srgbClr val="002060"/>
                </a:solidFill>
              </a:rPr>
              <a:t>Last </a:t>
            </a:r>
            <a:r>
              <a:rPr lang="fr-FR" sz="1600" i="1" dirty="0" err="1">
                <a:solidFill>
                  <a:srgbClr val="002060"/>
                </a:solidFill>
              </a:rPr>
              <a:t>year</a:t>
            </a:r>
            <a:r>
              <a:rPr lang="fr-FR" sz="1600" i="1" dirty="0">
                <a:solidFill>
                  <a:srgbClr val="002060"/>
                </a:solidFill>
              </a:rPr>
              <a:t> I </a:t>
            </a:r>
            <a:r>
              <a:rPr lang="fr-FR" sz="1600" i="1" dirty="0" err="1">
                <a:solidFill>
                  <a:srgbClr val="002060"/>
                </a:solidFill>
              </a:rPr>
              <a:t>spent</a:t>
            </a:r>
            <a:r>
              <a:rPr lang="fr-FR" sz="1600" i="1" dirty="0">
                <a:solidFill>
                  <a:srgbClr val="002060"/>
                </a:solidFill>
              </a:rPr>
              <a:t> a </a:t>
            </a:r>
            <a:r>
              <a:rPr lang="fr-FR" sz="1600" i="1" dirty="0" err="1">
                <a:solidFill>
                  <a:srgbClr val="002060"/>
                </a:solidFill>
              </a:rPr>
              <a:t>week</a:t>
            </a:r>
            <a:r>
              <a:rPr lang="fr-FR" sz="1600" i="1" dirty="0">
                <a:solidFill>
                  <a:srgbClr val="002060"/>
                </a:solidFill>
              </a:rPr>
              <a:t> in Paris, </a:t>
            </a:r>
          </a:p>
        </p:txBody>
      </p:sp>
      <p:pic>
        <p:nvPicPr>
          <p:cNvPr id="15" name="Picture 14" descr="A picture containing food, coffee&#10;&#10;Description automatically generated">
            <a:extLst>
              <a:ext uri="{FF2B5EF4-FFF2-40B4-BE49-F238E27FC236}">
                <a16:creationId xmlns:a16="http://schemas.microsoft.com/office/drawing/2014/main" id="{5A32B6F4-35DF-458F-93E2-B6F1A76D7AF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37132" y="2337113"/>
            <a:ext cx="707394" cy="71918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D5AF6BB-63A8-41A4-A708-2E4858ECF3C0}"/>
              </a:ext>
            </a:extLst>
          </p:cNvPr>
          <p:cNvGrpSpPr/>
          <p:nvPr/>
        </p:nvGrpSpPr>
        <p:grpSpPr>
          <a:xfrm>
            <a:off x="4130230" y="1670420"/>
            <a:ext cx="1987603" cy="2538879"/>
            <a:chOff x="8845358" y="-389692"/>
            <a:chExt cx="2085027" cy="253887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6F238E-5C30-43D4-900F-FB536B9C590A}"/>
                </a:ext>
              </a:extLst>
            </p:cNvPr>
            <p:cNvSpPr txBox="1"/>
            <p:nvPr/>
          </p:nvSpPr>
          <p:spPr>
            <a:xfrm>
              <a:off x="8945632" y="-255029"/>
              <a:ext cx="1751143" cy="23391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      </a:t>
              </a:r>
              <a:r>
                <a:rPr lang="fr-FR" sz="1100" b="1" dirty="0">
                  <a:solidFill>
                    <a:srgbClr val="FF0000"/>
                  </a:solidFill>
                </a:rPr>
                <a:t>Talk about </a:t>
              </a:r>
              <a:r>
                <a:rPr lang="fr-FR" sz="1100" b="1" dirty="0" err="1">
                  <a:solidFill>
                    <a:srgbClr val="FF0000"/>
                  </a:solidFill>
                </a:rPr>
                <a:t>others</a:t>
              </a:r>
              <a:r>
                <a:rPr lang="fr-FR" sz="1100" b="1" dirty="0">
                  <a:solidFill>
                    <a:srgbClr val="FF0000"/>
                  </a:solidFill>
                </a:rPr>
                <a:t>:</a:t>
              </a: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Tu as </a:t>
              </a:r>
              <a:r>
                <a:rPr lang="fr-FR" sz="1100" b="1" dirty="0">
                  <a:solidFill>
                    <a:srgbClr val="FF0000"/>
                  </a:solidFill>
                </a:rPr>
                <a:t>mangé</a:t>
              </a:r>
            </a:p>
            <a:p>
              <a:r>
                <a:rPr lang="fr-FR" sz="1100" i="1" dirty="0">
                  <a:solidFill>
                    <a:srgbClr val="00B0F0"/>
                  </a:solidFill>
                </a:rPr>
                <a:t>You </a:t>
              </a:r>
              <a:r>
                <a:rPr lang="fr-FR" sz="1100" i="1" dirty="0" err="1">
                  <a:solidFill>
                    <a:srgbClr val="00B0F0"/>
                  </a:solidFill>
                </a:rPr>
                <a:t>ate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Mon père / il a </a:t>
              </a:r>
              <a:r>
                <a:rPr lang="fr-FR" sz="1100" b="1" dirty="0">
                  <a:solidFill>
                    <a:srgbClr val="FF0000"/>
                  </a:solidFill>
                </a:rPr>
                <a:t>regardé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My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dad</a:t>
              </a:r>
              <a:r>
                <a:rPr lang="fr-FR" sz="1100" i="1" dirty="0">
                  <a:solidFill>
                    <a:srgbClr val="00B0F0"/>
                  </a:solidFill>
                </a:rPr>
                <a:t> / </a:t>
              </a:r>
              <a:r>
                <a:rPr lang="fr-FR" sz="1100" i="1" dirty="0" err="1">
                  <a:solidFill>
                    <a:srgbClr val="00B0F0"/>
                  </a:solidFill>
                </a:rPr>
                <a:t>he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watched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Ma mère / elle a </a:t>
              </a:r>
              <a:r>
                <a:rPr lang="fr-FR" sz="1100" b="1" dirty="0">
                  <a:solidFill>
                    <a:srgbClr val="FF0000"/>
                  </a:solidFill>
                </a:rPr>
                <a:t>envoyé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My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mum</a:t>
              </a:r>
              <a:r>
                <a:rPr lang="fr-FR" sz="1100" i="1" dirty="0">
                  <a:solidFill>
                    <a:srgbClr val="00B0F0"/>
                  </a:solidFill>
                </a:rPr>
                <a:t> / </a:t>
              </a:r>
              <a:r>
                <a:rPr lang="fr-FR" sz="1100" i="1" dirty="0" err="1">
                  <a:solidFill>
                    <a:srgbClr val="00B0F0"/>
                  </a:solidFill>
                </a:rPr>
                <a:t>she</a:t>
              </a:r>
              <a:r>
                <a:rPr lang="fr-FR" sz="1100" i="1" dirty="0">
                  <a:solidFill>
                    <a:srgbClr val="00B0F0"/>
                  </a:solidFill>
                </a:rPr>
                <a:t> sent</a:t>
              </a: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On a </a:t>
              </a:r>
              <a:r>
                <a:rPr lang="fr-FR" sz="1100" b="1" dirty="0">
                  <a:solidFill>
                    <a:srgbClr val="FF0000"/>
                  </a:solidFill>
                </a:rPr>
                <a:t>dansé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We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danced</a:t>
              </a:r>
              <a:endParaRPr lang="fr-FR" sz="1100" i="1" dirty="0">
                <a:solidFill>
                  <a:srgbClr val="00B0F0"/>
                </a:solidFill>
              </a:endParaRP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Nous avons </a:t>
              </a:r>
              <a:r>
                <a:rPr lang="fr-FR" sz="1100" b="1" dirty="0">
                  <a:solidFill>
                    <a:srgbClr val="FF0000"/>
                  </a:solidFill>
                </a:rPr>
                <a:t>rencontré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We</a:t>
              </a:r>
              <a:r>
                <a:rPr lang="fr-FR" sz="1100" i="1" dirty="0">
                  <a:solidFill>
                    <a:srgbClr val="00B0F0"/>
                  </a:solidFill>
                </a:rPr>
                <a:t> met</a:t>
              </a:r>
            </a:p>
            <a:p>
              <a:r>
                <a:rPr lang="fr-FR" sz="1100" b="1" dirty="0">
                  <a:solidFill>
                    <a:srgbClr val="002060"/>
                  </a:solidFill>
                </a:rPr>
                <a:t>Mes amis / ils ont </a:t>
              </a:r>
              <a:r>
                <a:rPr lang="fr-FR" sz="1100" b="1" dirty="0">
                  <a:solidFill>
                    <a:srgbClr val="FF0000"/>
                  </a:solidFill>
                </a:rPr>
                <a:t>visité</a:t>
              </a:r>
            </a:p>
            <a:p>
              <a:r>
                <a:rPr lang="fr-FR" sz="1100" i="1" dirty="0" err="1">
                  <a:solidFill>
                    <a:srgbClr val="00B0F0"/>
                  </a:solidFill>
                </a:rPr>
                <a:t>My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friends</a:t>
              </a:r>
              <a:r>
                <a:rPr lang="fr-FR" sz="1100" i="1" dirty="0">
                  <a:solidFill>
                    <a:srgbClr val="00B0F0"/>
                  </a:solidFill>
                </a:rPr>
                <a:t> / </a:t>
              </a:r>
              <a:r>
                <a:rPr lang="fr-FR" sz="1100" i="1" dirty="0" err="1">
                  <a:solidFill>
                    <a:srgbClr val="00B0F0"/>
                  </a:solidFill>
                </a:rPr>
                <a:t>they</a:t>
              </a:r>
              <a:r>
                <a:rPr lang="fr-FR" sz="1100" i="1" dirty="0">
                  <a:solidFill>
                    <a:srgbClr val="00B0F0"/>
                  </a:solidFill>
                </a:rPr>
                <a:t> </a:t>
              </a:r>
              <a:r>
                <a:rPr lang="fr-FR" sz="1100" i="1" dirty="0" err="1">
                  <a:solidFill>
                    <a:srgbClr val="00B0F0"/>
                  </a:solidFill>
                </a:rPr>
                <a:t>visited</a:t>
              </a:r>
              <a:endParaRPr lang="fr-FR" sz="1100" i="1" dirty="0">
                <a:solidFill>
                  <a:srgbClr val="00B0F0"/>
                </a:solidFill>
              </a:endParaRPr>
            </a:p>
          </p:txBody>
        </p:sp>
        <p:sp>
          <p:nvSpPr>
            <p:cNvPr id="18" name="Star: 5 Points 7">
              <a:extLst>
                <a:ext uri="{FF2B5EF4-FFF2-40B4-BE49-F238E27FC236}">
                  <a16:creationId xmlns:a16="http://schemas.microsoft.com/office/drawing/2014/main" id="{A3053902-33F6-4CED-97C1-79FCEBF04434}"/>
                </a:ext>
              </a:extLst>
            </p:cNvPr>
            <p:cNvSpPr/>
            <p:nvPr/>
          </p:nvSpPr>
          <p:spPr>
            <a:xfrm rot="1213842">
              <a:off x="10463166" y="1764874"/>
              <a:ext cx="467219" cy="38431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Star: 5 Points 8">
              <a:extLst>
                <a:ext uri="{FF2B5EF4-FFF2-40B4-BE49-F238E27FC236}">
                  <a16:creationId xmlns:a16="http://schemas.microsoft.com/office/drawing/2014/main" id="{B407F2A5-ABA5-484D-A4D1-9287900EA1B0}"/>
                </a:ext>
              </a:extLst>
            </p:cNvPr>
            <p:cNvSpPr/>
            <p:nvPr/>
          </p:nvSpPr>
          <p:spPr>
            <a:xfrm rot="840261">
              <a:off x="8845358" y="-389692"/>
              <a:ext cx="467221" cy="38431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65CBA17-FB04-49B3-949D-95D2596D0616}"/>
              </a:ext>
            </a:extLst>
          </p:cNvPr>
          <p:cNvGrpSpPr/>
          <p:nvPr/>
        </p:nvGrpSpPr>
        <p:grpSpPr>
          <a:xfrm>
            <a:off x="4352925" y="5984056"/>
            <a:ext cx="1590707" cy="490291"/>
            <a:chOff x="2715818" y="5127178"/>
            <a:chExt cx="1590707" cy="46692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B5A942E-CBB9-49DC-A1B0-42A67B834648}"/>
                </a:ext>
              </a:extLst>
            </p:cNvPr>
            <p:cNvSpPr txBox="1"/>
            <p:nvPr/>
          </p:nvSpPr>
          <p:spPr>
            <a:xfrm>
              <a:off x="2715818" y="5127178"/>
              <a:ext cx="1420799" cy="4103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err="1">
                  <a:solidFill>
                    <a:srgbClr val="FF0000"/>
                  </a:solidFill>
                </a:rPr>
                <a:t>Include</a:t>
              </a:r>
              <a:r>
                <a:rPr lang="fr-FR" sz="1100" b="1" dirty="0">
                  <a:solidFill>
                    <a:srgbClr val="FF0000"/>
                  </a:solidFill>
                </a:rPr>
                <a:t> </a:t>
              </a:r>
              <a:r>
                <a:rPr lang="fr-FR" sz="1100" b="1" dirty="0" err="1">
                  <a:solidFill>
                    <a:srgbClr val="FF0000"/>
                  </a:solidFill>
                </a:rPr>
                <a:t>negatives</a:t>
              </a:r>
              <a:r>
                <a:rPr lang="fr-FR" sz="1100" b="1" dirty="0">
                  <a:solidFill>
                    <a:srgbClr val="FF0000"/>
                  </a:solidFill>
                </a:rPr>
                <a:t>:</a:t>
              </a:r>
            </a:p>
            <a:p>
              <a:pPr algn="ctr"/>
              <a:r>
                <a:rPr lang="fr-FR" sz="1100" b="1" dirty="0">
                  <a:solidFill>
                    <a:srgbClr val="002060"/>
                  </a:solidFill>
                </a:rPr>
                <a:t>je </a:t>
              </a:r>
              <a:r>
                <a:rPr lang="fr-FR" sz="1100" b="1" dirty="0">
                  <a:solidFill>
                    <a:srgbClr val="FF0000"/>
                  </a:solidFill>
                </a:rPr>
                <a:t>n’</a:t>
              </a:r>
              <a:r>
                <a:rPr lang="fr-FR" sz="1100" b="1" dirty="0">
                  <a:solidFill>
                    <a:srgbClr val="002060"/>
                  </a:solidFill>
                </a:rPr>
                <a:t>ai </a:t>
              </a:r>
              <a:r>
                <a:rPr lang="fr-FR" sz="1100" b="1" dirty="0">
                  <a:solidFill>
                    <a:srgbClr val="FF0000"/>
                  </a:solidFill>
                </a:rPr>
                <a:t>pas</a:t>
              </a:r>
              <a:r>
                <a:rPr lang="fr-FR" sz="1100" b="1" dirty="0">
                  <a:solidFill>
                    <a:srgbClr val="002060"/>
                  </a:solidFill>
                </a:rPr>
                <a:t> mangé…</a:t>
              </a:r>
            </a:p>
          </p:txBody>
        </p:sp>
        <p:sp>
          <p:nvSpPr>
            <p:cNvPr id="22" name="Star: 5 Points 11">
              <a:extLst>
                <a:ext uri="{FF2B5EF4-FFF2-40B4-BE49-F238E27FC236}">
                  <a16:creationId xmlns:a16="http://schemas.microsoft.com/office/drawing/2014/main" id="{85DCE0FA-8FF0-4DDE-A482-7B64FC7C0B15}"/>
                </a:ext>
              </a:extLst>
            </p:cNvPr>
            <p:cNvSpPr/>
            <p:nvPr/>
          </p:nvSpPr>
          <p:spPr>
            <a:xfrm rot="840261">
              <a:off x="3887355" y="5209791"/>
              <a:ext cx="419170" cy="38431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3" name="Picture 22" descr="A picture containing building, tower, clock, tall&#10;&#10;Description automatically generated">
            <a:extLst>
              <a:ext uri="{FF2B5EF4-FFF2-40B4-BE49-F238E27FC236}">
                <a16:creationId xmlns:a16="http://schemas.microsoft.com/office/drawing/2014/main" id="{5C6B32D8-6F58-4195-9B0C-568FD10295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86631" y="923631"/>
            <a:ext cx="2505369" cy="250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0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238260"/>
              </p:ext>
            </p:extLst>
          </p:nvPr>
        </p:nvGraphicFramePr>
        <p:xfrm>
          <a:off x="-1" y="0"/>
          <a:ext cx="1219299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898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75211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031966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2521131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836023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  <a:gridCol w="1400398">
                  <a:extLst>
                    <a:ext uri="{9D8B030D-6E8A-4147-A177-3AD203B41FA5}">
                      <a16:colId xmlns:a16="http://schemas.microsoft.com/office/drawing/2014/main" val="815156494"/>
                    </a:ext>
                  </a:extLst>
                </a:gridCol>
                <a:gridCol w="1400398">
                  <a:extLst>
                    <a:ext uri="{9D8B030D-6E8A-4147-A177-3AD203B41FA5}">
                      <a16:colId xmlns:a16="http://schemas.microsoft.com/office/drawing/2014/main" val="2161572766"/>
                    </a:ext>
                  </a:extLst>
                </a:gridCol>
              </a:tblGrid>
              <a:tr h="657083">
                <a:tc gridSpan="8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5"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Qu’est-ce que tu as fait (hier / le weekend dernier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/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pendant les vacances)?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(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yesterday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/ at the week-end /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during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)?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75476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825441">
                <a:tc>
                  <a:txBody>
                    <a:bodyPr/>
                    <a:lstStyle/>
                    <a:p>
                      <a:pPr lvl="0" algn="l"/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Hier </a:t>
                      </a:r>
                    </a:p>
                    <a:p>
                      <a:pPr lvl="0" algn="l"/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Yesterday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lvl="0" algn="l"/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lvl="0" algn="l"/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Le</a:t>
                      </a: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 weekend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dernier </a:t>
                      </a:r>
                    </a:p>
                    <a:p>
                      <a:pPr lvl="0" algn="l"/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Last week-end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Pendant les vacances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During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holidays</a:t>
                      </a:r>
                      <a:endParaRPr lang="fr-FR" sz="1400" b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d’abord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first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visité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…</a:t>
                      </a:r>
                      <a:endParaRPr lang="fr-FR" sz="1400" b="1" baseline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…</a:t>
                      </a: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mangé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au restaurant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ate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in a restaurant</a:t>
                      </a: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bu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coca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drank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a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cole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bu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chocolat chaud</a:t>
                      </a:r>
                      <a:endParaRPr lang="fr-FR" sz="1400" b="1" baseline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drank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a hot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chocolate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regardé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le feu d’artifice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watched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fireworks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envoyé</a:t>
                      </a:r>
                      <a:r>
                        <a:rPr lang="fr-FR" sz="1400" b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cartes postales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sent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postcards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rencontré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un beau garçon</a:t>
                      </a:r>
                    </a:p>
                    <a:p>
                      <a:pPr algn="l"/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I met a good-</a:t>
                      </a:r>
                      <a:r>
                        <a:rPr lang="fr-FR" sz="1400" i="0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 boy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rencontré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une belle fille</a:t>
                      </a:r>
                    </a:p>
                    <a:p>
                      <a:pPr algn="l"/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I met a good-</a:t>
                      </a:r>
                      <a:r>
                        <a:rPr lang="fr-FR" sz="1400" i="0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 girl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acheté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souvenirs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bought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souvenirs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fait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tour de la ville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did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   a tour of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town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fait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magasins</a:t>
                      </a:r>
                      <a:r>
                        <a:rPr lang="fr-FR" sz="1400" baseline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did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shopping.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pris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photos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took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photos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lang="en-GB" sz="14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visité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…</a:t>
                      </a:r>
                      <a:endParaRPr lang="fr-FR" sz="1400" b="1" baseline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baseline="0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…</a:t>
                      </a: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mangé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au restaurant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ate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in a restaurant</a:t>
                      </a: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bu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coca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drank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a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cole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bu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chocolat chaud</a:t>
                      </a:r>
                      <a:endParaRPr lang="fr-FR" sz="1400" b="1" baseline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drank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a hot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chocolate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regardé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le feu d’artifice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watched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fireworks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envoyé</a:t>
                      </a:r>
                      <a:r>
                        <a:rPr lang="fr-FR" sz="1400" b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cartes postales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sent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postcards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rencontré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un beau garçon</a:t>
                      </a:r>
                    </a:p>
                    <a:p>
                      <a:pPr algn="l"/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I met a good-</a:t>
                      </a:r>
                      <a:r>
                        <a:rPr lang="fr-FR" sz="1400" i="0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 boy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rencontré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une belle fille</a:t>
                      </a:r>
                    </a:p>
                    <a:p>
                      <a:pPr algn="l"/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I met a good-</a:t>
                      </a:r>
                      <a:r>
                        <a:rPr lang="fr-FR" sz="1400" i="0" dirty="0" err="1">
                          <a:solidFill>
                            <a:srgbClr val="00B0F0"/>
                          </a:solidFill>
                        </a:rPr>
                        <a:t>looking</a:t>
                      </a:r>
                      <a:r>
                        <a:rPr lang="fr-FR" sz="1400" i="0" dirty="0">
                          <a:solidFill>
                            <a:srgbClr val="00B0F0"/>
                          </a:solidFill>
                        </a:rPr>
                        <a:t> girl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acheté</a:t>
                      </a:r>
                      <a:r>
                        <a:rPr lang="fr-FR" sz="1400" b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souvenirs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bought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souvenirs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fait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tour de la ville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did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   a tour of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town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fait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baseline="0" dirty="0">
                          <a:solidFill>
                            <a:srgbClr val="002060"/>
                          </a:solidFill>
                        </a:rPr>
                        <a:t>les magasins</a:t>
                      </a:r>
                      <a:r>
                        <a:rPr lang="fr-FR" sz="1400" baseline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did</a:t>
                      </a:r>
                      <a:r>
                        <a:rPr lang="fr-FR" sz="14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shopping.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pris</a:t>
                      </a:r>
                      <a:r>
                        <a:rPr lang="fr-FR" sz="14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des photos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took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some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photos</a:t>
                      </a:r>
                    </a:p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c’était</a:t>
                      </a:r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baseline="0" noProof="0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endParaRPr lang="fr-FR" sz="1400" b="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assez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très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un peu 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bit </a:t>
                      </a: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ennuyeux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bizarre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weird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874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498391"/>
              </p:ext>
            </p:extLst>
          </p:nvPr>
        </p:nvGraphicFramePr>
        <p:xfrm>
          <a:off x="0" y="1"/>
          <a:ext cx="12114395" cy="6888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36437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240972">
                  <a:extLst>
                    <a:ext uri="{9D8B030D-6E8A-4147-A177-3AD203B41FA5}">
                      <a16:colId xmlns:a16="http://schemas.microsoft.com/office/drawing/2014/main" val="1398830977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1859473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859473">
                  <a:extLst>
                    <a:ext uri="{9D8B030D-6E8A-4147-A177-3AD203B41FA5}">
                      <a16:colId xmlns:a16="http://schemas.microsoft.com/office/drawing/2014/main" val="917617253"/>
                    </a:ext>
                  </a:extLst>
                </a:gridCol>
                <a:gridCol w="2151403">
                  <a:extLst>
                    <a:ext uri="{9D8B030D-6E8A-4147-A177-3AD203B41FA5}">
                      <a16:colId xmlns:a16="http://schemas.microsoft.com/office/drawing/2014/main" val="2408834744"/>
                    </a:ext>
                  </a:extLst>
                </a:gridCol>
              </a:tblGrid>
              <a:tr h="619973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6.  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C’était comment la visite de …?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How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was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visit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of …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9986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384093">
                <a:tc rowSpan="2"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 adoré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loved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 aimé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liked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n’ai pas aimé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didn’t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 détesté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hated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la Tour Eiffel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l’Arc de Triomphe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 musée du Louvre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la cathédrale de Notre-Dame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 Catacombes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 Centre Pompidou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 Champs-Élysées</a:t>
                      </a: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visiter les musées</a:t>
                      </a:r>
                    </a:p>
                    <a:p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visiting</a:t>
                      </a: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 the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museum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la Joconde</a:t>
                      </a:r>
                    </a:p>
                    <a:p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the Mona Lisa</a:t>
                      </a:r>
                    </a:p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manger au restaurant</a:t>
                      </a:r>
                    </a:p>
                    <a:p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eating</a:t>
                      </a: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 at the restaurant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parce que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because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fr-FR" sz="1400" b="1" dirty="0">
                        <a:solidFill>
                          <a:srgbClr val="002060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car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because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à mon avis 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pour moi</a:t>
                      </a:r>
                    </a:p>
                    <a:p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view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assez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très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un peu 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bit </a:t>
                      </a:r>
                    </a:p>
                    <a:p>
                      <a:endParaRPr lang="fr-FR" sz="1400" b="0" i="0" u="none" strike="noStrike" kern="120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good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ennuyeux 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u="none" strike="noStrike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bizarre</a:t>
                      </a:r>
                    </a:p>
                    <a:p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400" b="0" i="1" u="none" strike="noStrike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u="none" strike="noStrike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weird</a:t>
                      </a:r>
                      <a:endParaRPr lang="fr-FR" sz="1400" b="0" i="1" u="none" strike="noStrike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5439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n’était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mal.</a:t>
                      </a:r>
                    </a:p>
                    <a:p>
                      <a:pPr algn="ctr"/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wasn’t bad.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992581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63" y="1119868"/>
            <a:ext cx="1169060" cy="110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33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2B011A-E1E4-0DCF-BC5D-7D9D1CFEB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460" y="0"/>
            <a:ext cx="6305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6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20C57-66CD-4757-81CD-554677AA2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1D8ADE-D583-81BD-20E2-E2E1EE99A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4" y="0"/>
            <a:ext cx="566448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E59B17-7D43-1283-0A3C-C759AA2BD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304" y="0"/>
            <a:ext cx="5072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66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42BCB-F695-61C0-BDAA-D3DDDDF84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6C1BA-A6FD-DB99-4138-3E3E1007C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112" y="828675"/>
            <a:ext cx="581977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6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FE4BD8-BD29-408F-9C40-A94B4A4CBD1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ab5792e2-7a20-434d-b2c8-f6c424745da8"/>
    <ds:schemaRef ds:uri="39f316ac-aaf5-4e2e-a738-5959585ebd5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2196</TotalTime>
  <Words>1559</Words>
  <Application>Microsoft Office PowerPoint</Application>
  <PresentationFormat>Widescreen</PresentationFormat>
  <Paragraphs>582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119</cp:revision>
  <dcterms:created xsi:type="dcterms:W3CDTF">2021-01-08T13:31:16Z</dcterms:created>
  <dcterms:modified xsi:type="dcterms:W3CDTF">2025-06-20T13:38:58Z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