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7" r:id="rId2"/>
    <p:sldId id="281" r:id="rId3"/>
    <p:sldId id="291" r:id="rId4"/>
    <p:sldId id="294" r:id="rId5"/>
    <p:sldId id="282" r:id="rId6"/>
    <p:sldId id="297" r:id="rId7"/>
    <p:sldId id="295" r:id="rId8"/>
    <p:sldId id="298" r:id="rId9"/>
    <p:sldId id="299" r:id="rId10"/>
    <p:sldId id="300" r:id="rId11"/>
    <p:sldId id="30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FF66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13A57-BEDA-48D4-A147-58DE706FA260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39451-35EB-4023-B830-D61665CD71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42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1219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2322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725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252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791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750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263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588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9018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626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0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25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718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170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82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54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22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418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768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45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48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3CC05-B5A5-4C8A-BDD0-F3CE2BAB3F0E}" type="datetimeFigureOut">
              <a:rPr lang="fr-FR" smtClean="0"/>
              <a:t>22/02/2022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21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2659" y="1258743"/>
            <a:ext cx="9126680" cy="1325563"/>
          </a:xfrm>
        </p:spPr>
        <p:txBody>
          <a:bodyPr>
            <a:noAutofit/>
          </a:bodyPr>
          <a:lstStyle/>
          <a:p>
            <a:r>
              <a:rPr lang="en-GB" sz="9600" b="1" smtClean="0">
                <a:solidFill>
                  <a:srgbClr val="0070C0"/>
                </a:solidFill>
                <a:latin typeface="AvenirNext LT Pro Bold" panose="020B0804020202020204" pitchFamily="34" charset="0"/>
              </a:rPr>
              <a:t>MODULE 7</a:t>
            </a:r>
            <a:endParaRPr lang="en-GB" sz="9600" b="1" dirty="0">
              <a:solidFill>
                <a:srgbClr val="0070C0"/>
              </a:solidFill>
              <a:latin typeface="AvenirNext LT Pro Bold" panose="020B08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22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846424"/>
              </p:ext>
            </p:extLst>
          </p:nvPr>
        </p:nvGraphicFramePr>
        <p:xfrm>
          <a:off x="0" y="1"/>
          <a:ext cx="12192003" cy="6857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973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442130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324563">
                  <a:extLst>
                    <a:ext uri="{9D8B030D-6E8A-4147-A177-3AD203B41FA5}">
                      <a16:colId xmlns:a16="http://schemas.microsoft.com/office/drawing/2014/main" val="3624856088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2573383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862148">
                  <a:extLst>
                    <a:ext uri="{9D8B030D-6E8A-4147-A177-3AD203B41FA5}">
                      <a16:colId xmlns:a16="http://schemas.microsoft.com/office/drawing/2014/main" val="167304095"/>
                    </a:ext>
                  </a:extLst>
                </a:gridCol>
                <a:gridCol w="1347653">
                  <a:extLst>
                    <a:ext uri="{9D8B030D-6E8A-4147-A177-3AD203B41FA5}">
                      <a16:colId xmlns:a16="http://schemas.microsoft.com/office/drawing/2014/main" val="1773597231"/>
                    </a:ext>
                  </a:extLst>
                </a:gridCol>
                <a:gridCol w="1360716">
                  <a:extLst>
                    <a:ext uri="{9D8B030D-6E8A-4147-A177-3AD203B41FA5}">
                      <a16:colId xmlns:a16="http://schemas.microsoft.com/office/drawing/2014/main" val="1318111726"/>
                    </a:ext>
                  </a:extLst>
                </a:gridCol>
              </a:tblGrid>
              <a:tr h="630012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M7-1 Qu’est-ce que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tes parents font comme travail ? 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job do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parents do?                                                                     (PDD)  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103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175589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père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dad is a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mère</a:t>
                      </a:r>
                      <a:r>
                        <a:rPr lang="en-GB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mum is</a:t>
                      </a:r>
                      <a:r>
                        <a:rPr lang="en-GB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acteur </a:t>
                      </a:r>
                      <a:r>
                        <a:rPr lang="en-GB" sz="11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actrice</a:t>
                      </a:r>
                      <a:r>
                        <a:rPr lang="en-GB" sz="11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actor  </a:t>
                      </a:r>
                      <a:r>
                        <a:rPr lang="en-GB" sz="1100" b="0" i="1" kern="1200" dirty="0" smtClean="0">
                          <a:solidFill>
                            <a:srgbClr val="FF66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actress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agent de police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policeman  </a:t>
                      </a:r>
                      <a:r>
                        <a:rPr lang="en-GB" sz="1100" b="0" i="1" kern="1200" dirty="0" smtClean="0">
                          <a:solidFill>
                            <a:srgbClr val="FF66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police woman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avocat</a:t>
                      </a:r>
                      <a:r>
                        <a:rPr lang="en-GB" sz="11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lawyer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chanteur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chanteuse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coiffeur</a:t>
                      </a:r>
                      <a:r>
                        <a:rPr lang="en-GB" sz="11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coiffeuse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hairdresser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homme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d’affaires</a:t>
                      </a:r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buisness</a:t>
                      </a: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femme </a:t>
                      </a:r>
                      <a:r>
                        <a:rPr lang="en-GB" sz="11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d’affaires</a:t>
                      </a:r>
                      <a:endParaRPr lang="en-GB" sz="11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buisness</a:t>
                      </a: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woman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employée</a:t>
                      </a: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bureau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worker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footballeur</a:t>
                      </a:r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informaticien</a:t>
                      </a:r>
                      <a:r>
                        <a:rPr lang="en-GB" sz="11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technician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infirmier</a:t>
                      </a: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infirmière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ingénieur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engineer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journaliste</a:t>
                      </a:r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maçon</a:t>
                      </a:r>
                      <a:endParaRPr lang="en-GB" sz="11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mécanicien</a:t>
                      </a:r>
                      <a:r>
                        <a:rPr lang="en-GB" sz="11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  <a:endParaRPr lang="en-GB" sz="11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mecanic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médecin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doctor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pilote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d’avion</a:t>
                      </a:r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pompier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fireman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professeur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secrétaire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secretary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infirmière </a:t>
                      </a:r>
                    </a:p>
                    <a:p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nurse</a:t>
                      </a: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caissière 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cashier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vendeur </a:t>
                      </a:r>
                      <a:r>
                        <a:rPr lang="fr-FR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vendeuse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salesperson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facteur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postman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boucher </a:t>
                      </a:r>
                      <a:r>
                        <a:rPr lang="fr-FR" sz="1100" b="1" i="0" dirty="0" smtClean="0">
                          <a:solidFill>
                            <a:srgbClr val="FF0000"/>
                          </a:solidFill>
                        </a:rPr>
                        <a:t>bouchère</a:t>
                      </a: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butcher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cuisinier  </a:t>
                      </a:r>
                      <a:r>
                        <a:rPr lang="fr-FR" sz="1100" b="1" dirty="0" smtClean="0">
                          <a:solidFill>
                            <a:srgbClr val="FF0000"/>
                          </a:solidFill>
                        </a:rPr>
                        <a:t>cuisinière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cook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serveur </a:t>
                      </a:r>
                      <a:r>
                        <a:rPr lang="fr-FR" sz="1100" b="1" dirty="0" smtClean="0">
                          <a:solidFill>
                            <a:srgbClr val="FF0000"/>
                          </a:solidFill>
                        </a:rPr>
                        <a:t>serveuse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waiter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waitress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i="0" dirty="0" smtClean="0">
                          <a:solidFill>
                            <a:srgbClr val="002060"/>
                          </a:solidFill>
                        </a:rPr>
                        <a:t>soldat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soldier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fonctionnaire 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civil servant</a:t>
                      </a:r>
                    </a:p>
                    <a:p>
                      <a:r>
                        <a:rPr lang="fr-FR" sz="1100" b="1" i="0" dirty="0" smtClean="0">
                          <a:solidFill>
                            <a:srgbClr val="002060"/>
                          </a:solidFill>
                        </a:rPr>
                        <a:t>steward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1" i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100" b="1" i="0" dirty="0" err="1" smtClean="0">
                          <a:solidFill>
                            <a:srgbClr val="FF0000"/>
                          </a:solidFill>
                        </a:rPr>
                        <a:t>hotesse</a:t>
                      </a:r>
                      <a:r>
                        <a:rPr lang="fr-FR" sz="1100" b="1" i="0" baseline="0" dirty="0" smtClean="0">
                          <a:solidFill>
                            <a:srgbClr val="FF0000"/>
                          </a:solidFill>
                        </a:rPr>
                        <a:t> de l’air</a:t>
                      </a:r>
                    </a:p>
                    <a:p>
                      <a:r>
                        <a:rPr lang="fr-FR" sz="1100" b="0" i="1" baseline="0" dirty="0" smtClean="0">
                          <a:solidFill>
                            <a:srgbClr val="00B0F0"/>
                          </a:solidFill>
                        </a:rPr>
                        <a:t>flight attendant</a:t>
                      </a:r>
                    </a:p>
                    <a:p>
                      <a:r>
                        <a:rPr lang="fr-FR" sz="1100" b="1" i="0" baseline="0" dirty="0" err="1" smtClean="0">
                          <a:solidFill>
                            <a:srgbClr val="002060"/>
                          </a:solidFill>
                        </a:rPr>
                        <a:t>vétériniare</a:t>
                      </a:r>
                      <a:endParaRPr lang="fr-FR" sz="1100" b="1" i="0" baseline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0" i="1" baseline="0" dirty="0" err="1" smtClean="0">
                          <a:solidFill>
                            <a:srgbClr val="00B0F0"/>
                          </a:solidFill>
                        </a:rPr>
                        <a:t>vet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aime</a:t>
                      </a: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/ she likes 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  <a:endParaRPr lang="fr-FR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bien payé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paid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motivant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motivating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stimulant</a:t>
                      </a:r>
                    </a:p>
                    <a:p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stimulating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fr-FR" sz="11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vraient</a:t>
                      </a:r>
                      <a:r>
                        <a:rPr lang="fr-FR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intéressant</a:t>
                      </a:r>
                    </a:p>
                    <a:p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endParaRPr lang="fr-FR" sz="11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absolument passionnant</a:t>
                      </a:r>
                    </a:p>
                    <a:p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absolutely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exciting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peut parler les langues étrangères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speak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foreign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languages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peut gagner beaucoup d’argent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earn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lot of money</a:t>
                      </a: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peut voyager partout dans le monde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travel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everywhere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the world</a:t>
                      </a: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peut travailler avec les ordinateurs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computers</a:t>
                      </a: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peut travailler avec les gens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</a:t>
                      </a: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peut travailler avec les enfants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</a:t>
                      </a: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peut aider les gens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help people</a:t>
                      </a:r>
                      <a:endParaRPr lang="fr-FR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  <a:effectLst/>
                        </a:rPr>
                        <a:t>il</a:t>
                      </a:r>
                      <a:r>
                        <a:rPr lang="fr-FR" sz="1100" b="1" baseline="0" dirty="0" smtClean="0">
                          <a:solidFill>
                            <a:srgbClr val="002060"/>
                          </a:solidFill>
                          <a:effectLst/>
                        </a:rPr>
                        <a:t> / elle </a:t>
                      </a:r>
                      <a:r>
                        <a:rPr lang="fr-FR" sz="1100" b="1" dirty="0" smtClean="0">
                          <a:solidFill>
                            <a:srgbClr val="002060"/>
                          </a:solidFill>
                          <a:effectLst/>
                        </a:rPr>
                        <a:t>adore la musique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effectLst/>
                        </a:rPr>
                        <a:t>he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effectLst/>
                        </a:rPr>
                        <a:t> /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effectLst/>
                        </a:rPr>
                        <a:t>she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effectLst/>
                        </a:rPr>
                        <a:t> loves music</a:t>
                      </a:r>
                      <a:endParaRPr lang="en-GB" sz="1100" b="0" i="1" dirty="0" smtClean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  <a:effectLst/>
                        </a:rPr>
                        <a:t>il /elle adore le sport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effectLst/>
                        </a:rPr>
                        <a:t>he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effectLst/>
                        </a:rPr>
                        <a:t> /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effectLst/>
                        </a:rPr>
                        <a:t>he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effectLst/>
                        </a:rPr>
                        <a:t> loves sport</a:t>
                      </a:r>
                      <a:endParaRPr lang="en-GB" sz="1100" b="0" i="1" dirty="0" smtClean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  <a:effectLst/>
                        </a:rPr>
                        <a:t>il</a:t>
                      </a:r>
                      <a:r>
                        <a:rPr lang="fr-FR" sz="1100" b="1" baseline="0" dirty="0" smtClean="0">
                          <a:solidFill>
                            <a:srgbClr val="002060"/>
                          </a:solidFill>
                          <a:effectLst/>
                        </a:rPr>
                        <a:t> / elle </a:t>
                      </a:r>
                      <a:r>
                        <a:rPr lang="fr-FR" sz="1100" b="1" dirty="0" smtClean="0">
                          <a:solidFill>
                            <a:srgbClr val="002060"/>
                          </a:solidFill>
                          <a:effectLst/>
                        </a:rPr>
                        <a:t>adore les voitures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effectLst/>
                        </a:rPr>
                        <a:t>he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effectLst/>
                        </a:rPr>
                        <a:t> /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effectLst/>
                        </a:rPr>
                        <a:t>she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effectLst/>
                        </a:rPr>
                        <a:t> loves cars</a:t>
                      </a:r>
                      <a:endParaRPr lang="en-GB" sz="1100" b="0" i="1" dirty="0" smtClean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dirty="0" smtClean="0">
                          <a:solidFill>
                            <a:srgbClr val="002060"/>
                          </a:solidFill>
                          <a:effectLst/>
                        </a:rPr>
                        <a:t>il</a:t>
                      </a:r>
                      <a:r>
                        <a:rPr lang="fr-FR" sz="1100" b="1" baseline="0" dirty="0" smtClean="0">
                          <a:solidFill>
                            <a:srgbClr val="002060"/>
                          </a:solidFill>
                          <a:effectLst/>
                        </a:rPr>
                        <a:t> / elle est </a:t>
                      </a:r>
                      <a:r>
                        <a:rPr lang="fr-FR" sz="1100" b="1" dirty="0" smtClean="0">
                          <a:solidFill>
                            <a:srgbClr val="002060"/>
                          </a:solidFill>
                          <a:effectLst/>
                        </a:rPr>
                        <a:t> suis très bonne en maths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good at maths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les horaires</a:t>
                      </a:r>
                      <a:r>
                        <a:rPr lang="fr-FR" sz="1100" b="1" i="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sont flexibles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working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hours</a:t>
                      </a:r>
                      <a:r>
                        <a:rPr lang="fr-FR" sz="11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flexible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mais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but</a:t>
                      </a:r>
                    </a:p>
                    <a:p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cependant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however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pourtant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however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les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horaires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sont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très longs </a:t>
                      </a:r>
                    </a:p>
                    <a:p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the hours are very  long</a:t>
                      </a:r>
                    </a:p>
                    <a:p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le patron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n’est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pas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sympa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the boss is not nice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il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n’y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a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aucune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possibilité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d’avancement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. </a:t>
                      </a:r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there is no chance of promotion.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100" b="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416170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c’est très 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very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c’est</a:t>
                      </a:r>
                      <a:r>
                        <a:rPr lang="fr-FR" sz="11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vraiment </a:t>
                      </a:r>
                    </a:p>
                    <a:p>
                      <a:r>
                        <a:rPr lang="fr-FR" sz="11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r>
                        <a:rPr lang="fr-FR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really</a:t>
                      </a:r>
                      <a:endParaRPr lang="fr-FR" sz="1100" b="0" i="1" baseline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baseline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i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c’est assez</a:t>
                      </a:r>
                    </a:p>
                    <a:p>
                      <a:r>
                        <a:rPr lang="fr-FR" sz="11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r>
                        <a:rPr lang="fr-FR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quite</a:t>
                      </a:r>
                      <a:endParaRPr lang="fr-FR" sz="1100" b="0" i="1" baseline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baseline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ça peut être un peu</a:t>
                      </a:r>
                    </a:p>
                    <a:p>
                      <a:r>
                        <a:rPr lang="fr-FR" sz="11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can</a:t>
                      </a:r>
                      <a:r>
                        <a:rPr lang="fr-FR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</a:t>
                      </a:r>
                      <a:r>
                        <a:rPr lang="fr-FR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a </a:t>
                      </a:r>
                      <a:r>
                        <a:rPr lang="fr-FR" sz="11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little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dur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hard</a:t>
                      </a: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ennuyeux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boring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intense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intense</a:t>
                      </a: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répétitif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repetitive</a:t>
                      </a:r>
                      <a:endParaRPr lang="en-GB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fatigant</a:t>
                      </a:r>
                      <a:endParaRPr lang="en-GB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tiring </a:t>
                      </a:r>
                    </a:p>
                    <a:p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stressant</a:t>
                      </a:r>
                      <a:r>
                        <a:rPr lang="en-GB" sz="11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stressful</a:t>
                      </a:r>
                    </a:p>
                    <a:p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mal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payé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badly paid</a:t>
                      </a:r>
                    </a:p>
                    <a:p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monotone</a:t>
                      </a:r>
                    </a:p>
                    <a:p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monotonous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27746055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18813"/>
            <a:ext cx="953589" cy="23349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89" y="985445"/>
            <a:ext cx="914400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34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127359"/>
              </p:ext>
            </p:extLst>
          </p:nvPr>
        </p:nvGraphicFramePr>
        <p:xfrm>
          <a:off x="0" y="1"/>
          <a:ext cx="12192001" cy="68589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31029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979714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2272937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3583578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</a:tblGrid>
              <a:tr h="608688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M7-2 Voudrais-tu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travailler dans un bureau ? 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work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in an office?                                                       (PDD)  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998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293096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Oui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j’aimerais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bureau</a:t>
                      </a:r>
                      <a:endParaRPr lang="fr-FR" sz="12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Yes I would quite like to work in an office</a:t>
                      </a:r>
                    </a:p>
                    <a:p>
                      <a:pPr fontAlgn="base"/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fontAlgn="base"/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Oui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ça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me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plairait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de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travailler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dans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un bureau</a:t>
                      </a:r>
                    </a:p>
                    <a:p>
                      <a:pPr fontAlgn="base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Yes I would like to work in an office</a:t>
                      </a:r>
                    </a:p>
                    <a:p>
                      <a:pPr fontAlgn="base"/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Oui je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voudrais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bureau</a:t>
                      </a:r>
                      <a:endParaRPr lang="fr-FR" sz="12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Yes I would like to work in an office</a:t>
                      </a:r>
                    </a:p>
                    <a:p>
                      <a:pPr fontAlgn="base"/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Oui je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voudrais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bureau</a:t>
                      </a:r>
                      <a:endParaRPr lang="fr-FR" sz="12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Yes I really would like to work in an office</a:t>
                      </a:r>
                      <a:endParaRPr lang="en-GB" sz="12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fontAlgn="base"/>
                      <a:endParaRPr lang="en-GB" sz="12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voudrais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être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would like to be a</a:t>
                      </a:r>
                    </a:p>
                    <a:p>
                      <a:pPr marL="0" algn="l" defTabSz="914400" rtl="0" eaLnBrk="1" latinLnBrk="0" hangingPunct="1"/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mon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rêve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c'est d'être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my dream is to be a</a:t>
                      </a:r>
                    </a:p>
                    <a:p>
                      <a:pPr marL="0" algn="l" defTabSz="914400" rtl="0" eaLnBrk="1" latinLnBrk="0" hangingPunct="1"/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mon ambition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d'être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my ambition is to be a</a:t>
                      </a:r>
                    </a:p>
                    <a:p>
                      <a:pPr marL="0" algn="l" defTabSz="914400" rtl="0" eaLnBrk="1" latinLnBrk="0" hangingPunct="1"/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j'ai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envie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d'être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want to be a</a:t>
                      </a:r>
                    </a:p>
                    <a:p>
                      <a:pPr marL="0" algn="l" defTabSz="914400" rtl="0" eaLnBrk="1" latinLnBrk="0" hangingPunct="1"/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j'espère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devenir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hope to become a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compte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devenir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intend to become a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ça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m’intéresserait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d’être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would be interested in being 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homme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d’affaires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buisness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femme 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d’affaires</a:t>
                      </a:r>
                      <a:endParaRPr lang="en-GB" sz="12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buisness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woman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employée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bureau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worker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informaticien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technician</a:t>
                      </a: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secrétaire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secretary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fonctionnaire 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civil servant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et 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voudrais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travailler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à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l’intérieur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and I would like to work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 inside</a:t>
                      </a:r>
                    </a:p>
                    <a:p>
                      <a:pPr marL="0" algn="l" defTabSz="914400" rtl="0" eaLnBrk="1" latinLnBrk="0" hangingPunct="1"/>
                      <a:endParaRPr lang="en-GB" sz="1200" b="0" i="1" baseline="0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et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ça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me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plairait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travailler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à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l’intérieur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and I would like to work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 inside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algn="l" defTabSz="914400" rtl="0" eaLnBrk="1" latinLnBrk="0" hangingPunct="1"/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agent de police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policeman  </a:t>
                      </a:r>
                      <a:r>
                        <a:rPr lang="en-GB" sz="1200" b="0" i="1" kern="1200" dirty="0" smtClean="0">
                          <a:solidFill>
                            <a:srgbClr val="FF66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police woman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journaliste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footballeur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footballer</a:t>
                      </a:r>
                    </a:p>
                    <a:p>
                      <a:r>
                        <a:rPr lang="fr-FR" sz="1200" b="1" i="0" baseline="0" dirty="0" err="1" smtClean="0">
                          <a:solidFill>
                            <a:srgbClr val="002060"/>
                          </a:solidFill>
                        </a:rPr>
                        <a:t>vétériniare</a:t>
                      </a:r>
                      <a:endParaRPr lang="fr-FR" sz="1200" b="1" i="0" baseline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0" i="1" baseline="0" dirty="0" err="1" smtClean="0">
                          <a:solidFill>
                            <a:srgbClr val="00B0F0"/>
                          </a:solidFill>
                        </a:rPr>
                        <a:t>vet</a:t>
                      </a:r>
                      <a:endParaRPr lang="fr-FR" sz="1200" b="0" i="1" baseline="0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pompier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fireman</a:t>
                      </a: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FF66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et 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préfèrerais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travailler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à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l’extérieur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and I would prefer to work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 outside.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716448"/>
                  </a:ext>
                </a:extLst>
              </a:tr>
              <a:tr h="29482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 je ne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voudrais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bureau</a:t>
                      </a:r>
                      <a:endParaRPr lang="fr-FR" sz="12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No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I would not like to work in an office</a:t>
                      </a:r>
                    </a:p>
                    <a:p>
                      <a:pPr fontAlgn="base"/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fontAlgn="base"/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Non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ça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ne me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dit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rien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de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travailler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dans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un bureau</a:t>
                      </a:r>
                    </a:p>
                    <a:p>
                      <a:pPr fontAlgn="base"/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No I don’t fancy working in an office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90550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7142" y="2621022"/>
            <a:ext cx="2097740" cy="117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6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078493"/>
              </p:ext>
            </p:extLst>
          </p:nvPr>
        </p:nvGraphicFramePr>
        <p:xfrm>
          <a:off x="0" y="0"/>
          <a:ext cx="12192001" cy="68603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52651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2547258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476102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750423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267097">
                  <a:extLst>
                    <a:ext uri="{9D8B030D-6E8A-4147-A177-3AD203B41FA5}">
                      <a16:colId xmlns:a16="http://schemas.microsoft.com/office/drawing/2014/main" val="592269152"/>
                    </a:ext>
                  </a:extLst>
                </a:gridCol>
                <a:gridCol w="1898470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</a:tblGrid>
              <a:tr h="398002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M7-3 Dans quel secteur voudrais-tu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travailler ? 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field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work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in?                                                      (U1)  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719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117853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secteur dans lequel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je voudrais travailler c’est 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sector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liek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secteur qui m'intéresse, c'est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sector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which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interests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crois que je voudrais travailler dans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believe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commerce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business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sport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loisirs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leisure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médecine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medicine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l'agriculture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agriculture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droit et la justice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justice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journalisme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journalism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tourisme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tourism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l'hôtellerie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hospitality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sciences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sciences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l'armée et la sécurité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army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security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l’audiovisuel et les </a:t>
                      </a:r>
                      <a:r>
                        <a:rPr lang="fr-FR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medias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audiovisual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media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l’informatique et les télécommunications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and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telecommunications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arts et la culture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arts and culture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santé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à mon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avis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, c’est un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secteur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d’avenir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in my opinion, it’s an area with prospects.</a:t>
                      </a:r>
                    </a:p>
                    <a:p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il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y a de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baseline="0" dirty="0" err="1" smtClean="0">
                          <a:solidFill>
                            <a:srgbClr val="002060"/>
                          </a:solidFill>
                        </a:rPr>
                        <a:t>bonnes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possibilités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d’avancement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there are good chances of promotion.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50094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je suis assez 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I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quite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je suis </a:t>
                      </a: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</a:rPr>
                        <a:t>plûtot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rather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je suis très 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very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je suis un peu 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I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am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a bit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ambitieux/ambitieuse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ambitious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bien organisé/organisée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well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organised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motivé/motivée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motivated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actif/active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active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sociable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sociable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travailleur/travailleuse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hard-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working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indépendant/indépendante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independant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6480612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292" y="4715690"/>
            <a:ext cx="2862873" cy="184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3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105872"/>
              </p:ext>
            </p:extLst>
          </p:nvPr>
        </p:nvGraphicFramePr>
        <p:xfrm>
          <a:off x="0" y="1"/>
          <a:ext cx="12192001" cy="65302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9794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757646">
                  <a:extLst>
                    <a:ext uri="{9D8B030D-6E8A-4147-A177-3AD203B41FA5}">
                      <a16:colId xmlns:a16="http://schemas.microsoft.com/office/drawing/2014/main" val="229126909"/>
                    </a:ext>
                  </a:extLst>
                </a:gridCol>
                <a:gridCol w="1724297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397726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058091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5634447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</a:tblGrid>
              <a:tr h="650249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M7-4 Quel est ton emploi idéal 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/ Qu’est-ce que tu voudrais faire comme travail ?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        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ideal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job? /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job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to do?                                                                                             (U1)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211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928685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 smtClean="0">
                          <a:solidFill>
                            <a:srgbClr val="002060"/>
                          </a:solidFill>
                        </a:rPr>
                        <a:t>Mon emploi idéal c’est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ideal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job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is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00CC">
                            <a:tint val="66000"/>
                            <a:satMod val="160000"/>
                          </a:srgbClr>
                        </a:gs>
                        <a:gs pos="50000">
                          <a:srgbClr val="9900CC">
                            <a:tint val="44500"/>
                            <a:satMod val="160000"/>
                          </a:srgbClr>
                        </a:gs>
                        <a:gs pos="100000">
                          <a:srgbClr val="9900CC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acteur 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actrice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actor  </a:t>
                      </a:r>
                      <a:r>
                        <a:rPr lang="en-GB" sz="1200" b="0" i="1" kern="1200" dirty="0" smtClean="0">
                          <a:solidFill>
                            <a:srgbClr val="FF66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actress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FF66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avocat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lawyer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chanteur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chanteuse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homme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d’affaires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buisness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femme </a:t>
                      </a:r>
                      <a:r>
                        <a:rPr lang="en-GB" sz="12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d’affaires</a:t>
                      </a:r>
                      <a:endParaRPr lang="en-GB" sz="12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buisness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woman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ingénieur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engineer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médecin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doctor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pompier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fireman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jardinier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jadinière</a:t>
                      </a:r>
                      <a:endParaRPr lang="en-GB" sz="1200" b="1" i="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gardener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endParaRPr lang="fr-FR" sz="12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j’adore la campagne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love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countryside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suis passionné</a:t>
                      </a:r>
                      <a:r>
                        <a:rPr lang="fr-FR" sz="1200" b="1" i="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par la loi et la justice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I’m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passionate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about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law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and justice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suis fort(e) en (maths).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I’m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good at (maths).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voyager, c’est ma passion. 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travelling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passion.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les avions me fascinent. 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planes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fascinate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me.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préférerais travailler en plein air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prefer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outdoors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peut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parler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les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langues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étrangères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we can speak foreign languages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peut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gagner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beaucoup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d'argent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we can earn a lot of money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peut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voyager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partout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dans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le monde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we can travel everywhere in the world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peut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travailler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avec les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ordinateurs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we can work with computers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peut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travailler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avec les gens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we can work with people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peut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travailler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avec les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enfants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we can work with children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peut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aider les gens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we can help people</a:t>
                      </a: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3611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Si j'avais le choix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If I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had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the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choice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Si je pouvais choisir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If I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could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choose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Si mes rêves se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</a:rPr>
                        <a:t> r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éalisent un jour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If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dreams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come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true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one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day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voudrais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être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would like to be a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mon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rêve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c'est d'être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my dream is to be a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mon ambition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d'être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my ambition is to be a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j'ai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envie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d'être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want to be a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j'espère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devenir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hope to become a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compte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devenir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intend to become a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ça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m’intéresserait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d’être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would be interested in being 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00CC">
                            <a:tint val="66000"/>
                            <a:satMod val="160000"/>
                          </a:srgbClr>
                        </a:gs>
                        <a:gs pos="50000">
                          <a:srgbClr val="9900CC">
                            <a:tint val="44500"/>
                            <a:satMod val="160000"/>
                          </a:srgbClr>
                        </a:gs>
                        <a:gs pos="100000">
                          <a:srgbClr val="9900CC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00CC">
                            <a:tint val="66000"/>
                            <a:satMod val="160000"/>
                          </a:srgbClr>
                        </a:gs>
                        <a:gs pos="50000">
                          <a:srgbClr val="9900CC">
                            <a:tint val="44500"/>
                            <a:satMod val="160000"/>
                          </a:srgbClr>
                        </a:gs>
                        <a:gs pos="100000">
                          <a:srgbClr val="9900CC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89634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1" y="2299063"/>
            <a:ext cx="1251641" cy="319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228112"/>
              </p:ext>
            </p:extLst>
          </p:nvPr>
        </p:nvGraphicFramePr>
        <p:xfrm>
          <a:off x="0" y="1"/>
          <a:ext cx="12192001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4377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3448594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240972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2116183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3021875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</a:tblGrid>
              <a:tr h="61655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M7-5 Qu’est-ce qui est le plus important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pour toi dans un métier ? 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it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the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most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important to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in a job?                    (U1)  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3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376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plus important pour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c’est</a:t>
                      </a:r>
                      <a:endParaRPr lang="fr-FR" sz="12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The most important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to me is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fontAlgn="base"/>
                      <a:endParaRPr lang="en-GB" sz="12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fontAlgn="base"/>
                      <a:endParaRPr lang="en-GB" sz="12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fontAlgn="base"/>
                      <a:endParaRPr lang="en-GB" sz="12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fontAlgn="base"/>
                      <a:endParaRPr lang="en-GB" sz="12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fontAlgn="base"/>
                      <a:endParaRPr lang="en-GB" sz="12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de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faire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quelque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chose de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satisfaisant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to do something satisfying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de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faire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quelque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chose de stimulant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to do something stimulating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de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faire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quelque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chose de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gratifiant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to do something rewarding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de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faire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quelque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chose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d’intéressant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to do something interesting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de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faire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quelque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chose pour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améliorer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 la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société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to do something to improve society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de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faire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quelque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chose pour aider les autres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to do something to help others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de plus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furthermore</a:t>
                      </a:r>
                    </a:p>
                    <a:p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aussi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also</a:t>
                      </a:r>
                    </a:p>
                    <a:p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mais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but</a:t>
                      </a:r>
                    </a:p>
                    <a:p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cependant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however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il me semble que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seems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dirais 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say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j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voudrais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avoir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un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métier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bien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payé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 would like to have </a:t>
                      </a: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a well-paid job. </a:t>
                      </a: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le salaire est très important pour moi.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the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salary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is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very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important to me.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le salaire a moins d’importance pour moi.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the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salary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is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less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important to me.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84" y="4206240"/>
            <a:ext cx="1862075" cy="226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30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535155"/>
              </p:ext>
            </p:extLst>
          </p:nvPr>
        </p:nvGraphicFramePr>
        <p:xfrm>
          <a:off x="0" y="1"/>
          <a:ext cx="12192001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510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788523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2847703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528354">
                  <a:extLst>
                    <a:ext uri="{9D8B030D-6E8A-4147-A177-3AD203B41FA5}">
                      <a16:colId xmlns:a16="http://schemas.microsoft.com/office/drawing/2014/main" val="125570150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909080295"/>
                    </a:ext>
                  </a:extLst>
                </a:gridCol>
                <a:gridCol w="1402081">
                  <a:extLst>
                    <a:ext uri="{9D8B030D-6E8A-4147-A177-3AD203B41FA5}">
                      <a16:colId xmlns:a16="http://schemas.microsoft.com/office/drawing/2014/main" val="522267954"/>
                    </a:ext>
                  </a:extLst>
                </a:gridCol>
              </a:tblGrid>
              <a:tr h="616555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M7-6 À part le travail quels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sont tes projets pour le futur ? 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A part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from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work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are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plans for the future?               (U2)  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3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376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l’avenir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future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Après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avoir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fini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études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 finishing my studies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Après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l’université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 university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Après mon bac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 my A levels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Avant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l’âge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trente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Before the age of 30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D’ici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dix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Within ten years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L’année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prochaine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Next year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Avant de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continuer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études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Before continuing my studies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j’aurai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quarante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I am forty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rêves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réalisent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my dreams come true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Plus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tard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jour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day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je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I can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veux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want 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j’aimerais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would like to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préférerais</a:t>
                      </a:r>
                      <a:endParaRPr lang="en-GB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would prefer to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j’espère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hope 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envie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de/d’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want 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l’intention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de/d’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intend 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rêve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serait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de/d’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dream would be to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ambition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ambition is 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but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aim is to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prendre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année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sabbatique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take a gap year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un voyage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autour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 monde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on a world tour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marier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 married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avoir</a:t>
                      </a:r>
                      <a:r>
                        <a:rPr lang="en-GB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</a:t>
                      </a:r>
                      <a:r>
                        <a:rPr lang="en-GB" sz="12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enfants</a:t>
                      </a:r>
                      <a:endParaRPr lang="en-GB" sz="1200" b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have children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du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bénévolat</a:t>
                      </a:r>
                      <a:r>
                        <a:rPr lang="en-GB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charity work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de fonder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famille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start a family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m’installer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avec mon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copain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/ma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copine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moving in with my boyfriend/girlfriend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cependant 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revanche </a:t>
                      </a: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contrary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 contre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ne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veux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don’t want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n’ai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aucune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intention de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have no intention 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dirty="0" smtClean="0">
                          <a:solidFill>
                            <a:srgbClr val="9900CC"/>
                          </a:solidFill>
                        </a:rPr>
                        <a:t>Repeat 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937" y="3905794"/>
            <a:ext cx="2819919" cy="281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5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661904"/>
              </p:ext>
            </p:extLst>
          </p:nvPr>
        </p:nvGraphicFramePr>
        <p:xfrm>
          <a:off x="0" y="1"/>
          <a:ext cx="12192002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39143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162594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2207623">
                  <a:extLst>
                    <a:ext uri="{9D8B030D-6E8A-4147-A177-3AD203B41FA5}">
                      <a16:colId xmlns:a16="http://schemas.microsoft.com/office/drawing/2014/main" val="3221977148"/>
                    </a:ext>
                  </a:extLst>
                </a:gridCol>
                <a:gridCol w="1397726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4484916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</a:tblGrid>
              <a:tr h="61655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M7-7 Est-ce que tu veux aller à l’université 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Pourquoi ? Pourquoi pas ? 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want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to go to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university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not?   (U2)  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3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29688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Oui je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Yes I want to</a:t>
                      </a:r>
                      <a:endParaRPr lang="en-GB" sz="12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            aller à l'université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           go to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university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            continuer mes études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           continue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studying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             faire des études de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           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study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              aller à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</a:rPr>
                        <a:t> la 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 fac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             go to uni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veux étudier …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want to study …</a:t>
                      </a: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me </a:t>
                      </a:r>
                      <a:r>
                        <a:rPr lang="fr-FR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pernettra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d’avoir un bon emploi plus tard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a lot of good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facilities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nécessaire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pour devenir …</a:t>
                      </a:r>
                      <a:endParaRPr lang="fr-FR" sz="12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essential to become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…</a:t>
                      </a:r>
                    </a:p>
                    <a:p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important pour mon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avenir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important for my future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29688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 je ne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veux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</a:t>
                      </a:r>
                      <a:r>
                        <a:rPr lang="en-GB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</a:t>
                      </a:r>
                      <a:r>
                        <a:rPr lang="en-GB" sz="12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l’université</a:t>
                      </a:r>
                      <a:r>
                        <a:rPr lang="en-GB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No I do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not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want to go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to university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préfèrerais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woudl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prefer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faire un apprentissage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do an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apprenticeship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l’université c’est une perte d’argent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university is a waste of money</a:t>
                      </a:r>
                    </a:p>
                    <a:p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l’université n’est pas nécessaire pour avoir un bon emploi</a:t>
                      </a:r>
                      <a:endParaRPr lang="fr-FR" sz="120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going to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university is not necessary to have a good job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320433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898" y="2666457"/>
            <a:ext cx="1515290" cy="113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30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080004"/>
              </p:ext>
            </p:extLst>
          </p:nvPr>
        </p:nvGraphicFramePr>
        <p:xfrm>
          <a:off x="0" y="0"/>
          <a:ext cx="12192001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3749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3056708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2037806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4863738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</a:tblGrid>
              <a:tr h="419506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M7-8 Tu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veux te marier un jour ? 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Do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want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get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marired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one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day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?                                                                                      (U4)  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806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407333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À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I'avenir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In the future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Dans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l'idéal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In an ideal world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Quand 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serai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plus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âgé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When I will be older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Si tout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va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bien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If all goes well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Si tout se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passe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comme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prévu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If everything happens as planned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veux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me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marier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want to get married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j'espère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me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marier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hope to get married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me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marierai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will get married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j'aimerais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me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marier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would like to get married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j'espère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pouvoir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me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marier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hope to be able to get married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j'ai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l'intention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de me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marier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intend to marry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croyant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have a faith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c'est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romantique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it's romantic 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crois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la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famille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traditionnelle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believe in the traditional family 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veux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avoir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des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enfants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want to have children</a:t>
                      </a: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parents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sont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mariés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et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heureux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my parents are married and happy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c'est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preuve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d'amour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it's a proof of love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c'est le mode de vie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idéal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pour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moi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it's the ideal lifestyle for me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veux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porter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belle robe blanche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want to wear a beautiful white dress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208446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ne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voudrais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pas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me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marier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wouldn’t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 want</a:t>
                      </a: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 to get married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n’ai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pas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envie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de me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marier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dirty="0" smtClean="0">
                          <a:solidFill>
                            <a:srgbClr val="00B0F0"/>
                          </a:solidFill>
                        </a:rPr>
                        <a:t>I don’t fancy getting married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ne me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marierai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 pas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will not get married</a:t>
                      </a:r>
                      <a:endParaRPr lang="en-GB" sz="1200" b="1" i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</a:rPr>
                        <a:t>n’ai</a:t>
                      </a: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</a:rPr>
                        <a:t>aucune</a:t>
                      </a: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</a:rPr>
                        <a:t> intention de me </a:t>
                      </a:r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</a:rPr>
                        <a:t>marier</a:t>
                      </a:r>
                      <a:endParaRPr lang="en-GB" sz="1200" b="1" i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have no intention to get married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trop de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mariages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finisent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divorce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 many marriages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end up in divorce</a:t>
                      </a:r>
                    </a:p>
                    <a:p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n’est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necessaire pour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heureux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not necessary to be happy</a:t>
                      </a:r>
                    </a:p>
                    <a:p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préfère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rester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célibataire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prefer to stay single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9316627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4859382"/>
            <a:ext cx="1822677" cy="182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85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931334"/>
              </p:ext>
            </p:extLst>
          </p:nvPr>
        </p:nvGraphicFramePr>
        <p:xfrm>
          <a:off x="0" y="1"/>
          <a:ext cx="12192001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9246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927463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2246811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5059681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</a:tblGrid>
              <a:tr h="61655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M7-9 Quelles sont tes qualités personnelles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?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are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personnal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qualities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(U3)  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3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                                                  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376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Voici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qualités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personnelles</a:t>
                      </a:r>
                      <a:endParaRPr lang="fr-FR" sz="12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Here are my personal qualities</a:t>
                      </a:r>
                    </a:p>
                    <a:p>
                      <a:pPr fontAlgn="base"/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Voilà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qualités</a:t>
                      </a:r>
                      <a:r>
                        <a:rPr lang="en-GB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principales</a:t>
                      </a:r>
                      <a:endParaRPr lang="fr-FR" sz="12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Here are my main qualities</a:t>
                      </a:r>
                    </a:p>
                    <a:p>
                      <a:pPr fontAlgn="base"/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pense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je suis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me semble que je suis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seems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me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gens disent que je suis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people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souvent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parfois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dynamique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dynamic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organisé</a:t>
                      </a:r>
                      <a:r>
                        <a:rPr lang="en-GB" sz="1200" b="1" i="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1" i="0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responsable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responsible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travailleur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travailleuse</a:t>
                      </a:r>
                      <a:r>
                        <a:rPr lang="en-GB" sz="1200" b="1" i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hard-working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sûr</a:t>
                      </a:r>
                      <a:r>
                        <a:rPr lang="en-GB" sz="1200" b="1" i="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i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confident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passionné</a:t>
                      </a:r>
                      <a:r>
                        <a:rPr lang="en-GB" sz="1200" b="1" i="0" kern="1200" baseline="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</a:t>
                      </a:r>
                      <a:r>
                        <a:rPr lang="en-GB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je </a:t>
                      </a: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fais</a:t>
                      </a:r>
                      <a:endParaRPr lang="en-GB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passionate about what I do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indépendant</a:t>
                      </a:r>
                      <a:r>
                        <a:rPr lang="en-GB" sz="1200" b="0" i="1" kern="1200" baseline="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200" b="0" i="1" kern="1200" baseline="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independent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ce qui est une des qualités les plus importantes pour le travail.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which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one of the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most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important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qualities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to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work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ce qui sont des qualités importantes pour le travail.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which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are important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qualities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to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work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2449" y="4689566"/>
            <a:ext cx="3304777" cy="21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489449"/>
              </p:ext>
            </p:extLst>
          </p:nvPr>
        </p:nvGraphicFramePr>
        <p:xfrm>
          <a:off x="0" y="1"/>
          <a:ext cx="12192001" cy="6881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9166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933303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2076994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2943498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</a:tblGrid>
              <a:tr h="616555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M7-10 Quel travail est-ce que tu voulais faire quand tu étais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plus jeune?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job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want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to do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when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were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younger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 (U4)  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3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376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j’etais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petit</a:t>
                      </a:r>
                      <a:endParaRPr lang="fr-FR" sz="11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When I was little</a:t>
                      </a:r>
                    </a:p>
                    <a:p>
                      <a:pPr fontAlgn="base"/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j’etais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plus</a:t>
                      </a:r>
                      <a:r>
                        <a:rPr lang="en-GB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jeune</a:t>
                      </a:r>
                      <a:endParaRPr lang="fr-FR" sz="11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When I was younger</a:t>
                      </a:r>
                    </a:p>
                    <a:p>
                      <a:pPr fontAlgn="base"/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j’avais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cinq</a:t>
                      </a:r>
                      <a:r>
                        <a:rPr lang="en-GB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ans</a:t>
                      </a:r>
                      <a:endParaRPr lang="fr-FR" sz="11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When I was 5</a:t>
                      </a:r>
                    </a:p>
                    <a:p>
                      <a:pPr fontAlgn="base"/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fontAlgn="base"/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voulais</a:t>
                      </a:r>
                      <a:r>
                        <a:rPr lang="en-GB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</a:t>
                      </a:r>
                      <a:endParaRPr lang="fr-FR" sz="11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I wanted</a:t>
                      </a:r>
                      <a:r>
                        <a:rPr lang="en-GB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to be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fontAlgn="base"/>
                      <a:endParaRPr lang="en-GB" sz="11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rêvais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</a:t>
                      </a:r>
                      <a:r>
                        <a:rPr lang="en-GB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devenir</a:t>
                      </a:r>
                      <a:endParaRPr lang="fr-FR" sz="11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I dreamt of  becoming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j‘avais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l’intention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devenir</a:t>
                      </a:r>
                      <a:endParaRPr lang="fr-FR" sz="11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I intended to become</a:t>
                      </a:r>
                    </a:p>
                    <a:p>
                      <a:pPr marL="0" algn="l" defTabSz="914400" rtl="0" eaLnBrk="1" latinLnBrk="0" hangingPunct="1"/>
                      <a:endParaRPr lang="en-GB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mon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rêve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c‘était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d'être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my dream was to be a</a:t>
                      </a:r>
                    </a:p>
                    <a:p>
                      <a:pPr marL="0" algn="l" defTabSz="914400" rtl="0" eaLnBrk="1" latinLnBrk="0" hangingPunct="1"/>
                      <a:endParaRPr lang="en-GB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mon ambition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était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d'être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my ambition was to be a</a:t>
                      </a:r>
                    </a:p>
                    <a:p>
                      <a:pPr marL="0" algn="l" defTabSz="914400" rtl="0" eaLnBrk="1" latinLnBrk="0" hangingPunct="1"/>
                      <a:endParaRPr lang="en-GB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j'avais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envie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d'être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I wanted to be a</a:t>
                      </a:r>
                    </a:p>
                    <a:p>
                      <a:pPr marL="0" algn="l" defTabSz="914400" rtl="0" eaLnBrk="1" latinLnBrk="0" hangingPunct="1"/>
                      <a:endParaRPr lang="en-GB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j'esperais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devenir</a:t>
                      </a:r>
                      <a:endParaRPr lang="en-GB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hoped to become a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comptais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devenir</a:t>
                      </a:r>
                      <a:endParaRPr lang="en-GB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intend to become a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ça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m’intéresserait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de</a:t>
                      </a:r>
                      <a:r>
                        <a:rPr lang="en-GB" sz="11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baseline="0" dirty="0" err="1" smtClean="0">
                          <a:solidFill>
                            <a:srgbClr val="002060"/>
                          </a:solidFill>
                        </a:rPr>
                        <a:t>devenir</a:t>
                      </a:r>
                      <a:endParaRPr lang="en-GB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I was interested in becoming a</a:t>
                      </a:r>
                    </a:p>
                    <a:p>
                      <a:pPr fontAlgn="base"/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acteur </a:t>
                      </a:r>
                      <a:r>
                        <a:rPr lang="en-GB" sz="11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actrice</a:t>
                      </a:r>
                      <a:r>
                        <a:rPr lang="en-GB" sz="11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actor  </a:t>
                      </a:r>
                      <a:r>
                        <a:rPr lang="en-GB" sz="1100" b="0" i="1" kern="1200" dirty="0" smtClean="0">
                          <a:solidFill>
                            <a:srgbClr val="FF66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actress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agent de police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policeman  </a:t>
                      </a:r>
                      <a:r>
                        <a:rPr lang="en-GB" sz="1100" b="0" i="1" kern="1200" dirty="0" smtClean="0">
                          <a:solidFill>
                            <a:srgbClr val="FF66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police woman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avocat</a:t>
                      </a:r>
                      <a:r>
                        <a:rPr lang="en-GB" sz="11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lawyer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chanteur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chanteuse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coiffeur</a:t>
                      </a:r>
                      <a:r>
                        <a:rPr lang="en-GB" sz="11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coiffeuse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hairdresser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homme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d’affaires</a:t>
                      </a:r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buisness</a:t>
                      </a: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femme </a:t>
                      </a:r>
                      <a:r>
                        <a:rPr lang="en-GB" sz="11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d’affaires</a:t>
                      </a:r>
                      <a:endParaRPr lang="en-GB" sz="11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buisness</a:t>
                      </a: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woman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employée</a:t>
                      </a: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bureau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worker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footballeur</a:t>
                      </a:r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informaticien</a:t>
                      </a:r>
                      <a:r>
                        <a:rPr lang="en-GB" sz="11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technician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infirmier</a:t>
                      </a: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infirmière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ingénieur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engineer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journaliste</a:t>
                      </a:r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journalist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maçon</a:t>
                      </a:r>
                      <a:endParaRPr lang="en-GB" sz="11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mécanicien</a:t>
                      </a:r>
                      <a:r>
                        <a:rPr lang="en-GB" sz="1100" b="1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  <a:endParaRPr lang="en-GB" sz="1100" b="1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mecanic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médecin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doctor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pilote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d’avion</a:t>
                      </a:r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pompier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fireman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professeur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secrétaire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secretary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caissier</a:t>
                      </a:r>
                      <a:r>
                        <a:rPr lang="fr-FR" sz="11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100" b="1" dirty="0" smtClean="0">
                          <a:solidFill>
                            <a:srgbClr val="FF0000"/>
                          </a:solidFill>
                        </a:rPr>
                        <a:t>caissière 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cashier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vendeur  </a:t>
                      </a:r>
                      <a:r>
                        <a:rPr lang="fr-FR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vendeuse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salesperson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facteur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postman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boucher </a:t>
                      </a:r>
                      <a:r>
                        <a:rPr lang="fr-FR" sz="1100" b="1" i="0" dirty="0" smtClean="0">
                          <a:solidFill>
                            <a:srgbClr val="FF0000"/>
                          </a:solidFill>
                        </a:rPr>
                        <a:t>bouchère</a:t>
                      </a: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butcher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cuisinier  </a:t>
                      </a:r>
                      <a:r>
                        <a:rPr lang="fr-FR" sz="1100" b="1" dirty="0" smtClean="0">
                          <a:solidFill>
                            <a:srgbClr val="FF0000"/>
                          </a:solidFill>
                        </a:rPr>
                        <a:t>cuisinière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cook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serveur </a:t>
                      </a:r>
                      <a:r>
                        <a:rPr lang="fr-FR" sz="1100" b="1" dirty="0" smtClean="0">
                          <a:solidFill>
                            <a:srgbClr val="FF0000"/>
                          </a:solidFill>
                        </a:rPr>
                        <a:t>serveuse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waiter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waitress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i="0" dirty="0" smtClean="0">
                          <a:solidFill>
                            <a:srgbClr val="002060"/>
                          </a:solidFill>
                        </a:rPr>
                        <a:t>soldat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</a:rPr>
                        <a:t>soldier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fonctionnaire 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civil servant</a:t>
                      </a:r>
                    </a:p>
                    <a:p>
                      <a:r>
                        <a:rPr lang="fr-FR" sz="1100" b="1" i="0" dirty="0" smtClean="0">
                          <a:solidFill>
                            <a:srgbClr val="002060"/>
                          </a:solidFill>
                        </a:rPr>
                        <a:t>steward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100" b="1" i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fr-FR" sz="1100" b="1" i="0" dirty="0" err="1" smtClean="0">
                          <a:solidFill>
                            <a:srgbClr val="FF0000"/>
                          </a:solidFill>
                        </a:rPr>
                        <a:t>hotesse</a:t>
                      </a:r>
                      <a:r>
                        <a:rPr lang="fr-FR" sz="1100" b="1" i="0" baseline="0" dirty="0" smtClean="0">
                          <a:solidFill>
                            <a:srgbClr val="FF0000"/>
                          </a:solidFill>
                        </a:rPr>
                        <a:t> de l’air</a:t>
                      </a:r>
                    </a:p>
                    <a:p>
                      <a:r>
                        <a:rPr lang="fr-FR" sz="1100" b="0" i="1" baseline="0" dirty="0" smtClean="0">
                          <a:solidFill>
                            <a:srgbClr val="00B0F0"/>
                          </a:solidFill>
                        </a:rPr>
                        <a:t>flight attendant</a:t>
                      </a:r>
                    </a:p>
                    <a:p>
                      <a:r>
                        <a:rPr lang="fr-FR" sz="1100" b="1" i="0" baseline="0" dirty="0" err="1" smtClean="0">
                          <a:solidFill>
                            <a:srgbClr val="002060"/>
                          </a:solidFill>
                        </a:rPr>
                        <a:t>vétériniare</a:t>
                      </a:r>
                      <a:endParaRPr lang="fr-FR" sz="1100" b="1" i="0" baseline="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100" b="0" i="1" baseline="0" dirty="0" err="1" smtClean="0">
                          <a:solidFill>
                            <a:srgbClr val="00B0F0"/>
                          </a:solidFill>
                        </a:rPr>
                        <a:t>Vet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voulais</a:t>
                      </a:r>
                      <a:r>
                        <a:rPr lang="en-GB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1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I wanted</a:t>
                      </a:r>
                      <a:r>
                        <a:rPr lang="en-GB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to be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fontAlgn="base"/>
                      <a:endParaRPr lang="en-GB" sz="11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était</a:t>
                      </a:r>
                      <a:r>
                        <a:rPr lang="en-GB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important pour </a:t>
                      </a:r>
                      <a:r>
                        <a:rPr lang="en-GB" sz="11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r>
                        <a:rPr lang="en-GB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</a:t>
                      </a:r>
                      <a:endParaRPr lang="fr-FR" sz="11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+mn-cs"/>
                        </a:rPr>
                        <a:t>it was important to me to</a:t>
                      </a:r>
                      <a:endParaRPr lang="fr-FR" sz="1100" b="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faire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quelque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chose de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satisfaisant</a:t>
                      </a:r>
                      <a:endParaRPr lang="en-GB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to do something satisfying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avoir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un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métier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bien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payé</a:t>
                      </a:r>
                      <a:endParaRPr lang="en-GB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baseline="0" dirty="0" smtClean="0">
                          <a:solidFill>
                            <a:srgbClr val="00B0F0"/>
                          </a:solidFill>
                        </a:rPr>
                        <a:t>to have </a:t>
                      </a:r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a well-paid job.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faire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quelque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chose de stimulant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to do something stimulating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faire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quelque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chose de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gratifiant</a:t>
                      </a:r>
                      <a:endParaRPr lang="en-GB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to do something rewarding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faire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quelque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chose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d’intéressant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to do something interesting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faire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quelque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chose pour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améliorer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 la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société</a:t>
                      </a:r>
                      <a:endParaRPr lang="en-GB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to do something to improve society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faire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</a:rPr>
                        <a:t>quelque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</a:rPr>
                        <a:t> chose pour aider les autres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 smtClean="0">
                          <a:solidFill>
                            <a:srgbClr val="00B0F0"/>
                          </a:solidFill>
                        </a:rPr>
                        <a:t>to do something to help others</a:t>
                      </a:r>
                    </a:p>
                    <a:p>
                      <a:endParaRPr lang="en-GB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11" y="4652874"/>
            <a:ext cx="566738" cy="22051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4595" y="4308146"/>
            <a:ext cx="719954" cy="24882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-1187" t="25992" r="61675" b="8277"/>
          <a:stretch/>
        </p:blipFill>
        <p:spPr>
          <a:xfrm>
            <a:off x="7914595" y="1123406"/>
            <a:ext cx="934675" cy="227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5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21531</TotalTime>
  <Words>2706</Words>
  <Application>Microsoft Office PowerPoint</Application>
  <PresentationFormat>Widescreen</PresentationFormat>
  <Paragraphs>943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AvenirNext LT Pro Bold</vt:lpstr>
      <vt:lpstr>Calibri</vt:lpstr>
      <vt:lpstr>Calibri Light</vt:lpstr>
      <vt:lpstr>Times New Roman</vt:lpstr>
      <vt:lpstr>Office Theme</vt:lpstr>
      <vt:lpstr>MODULE 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Downham Market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Arthur Desbois</dc:creator>
  <cp:lastModifiedBy>Caroline Heaney</cp:lastModifiedBy>
  <cp:revision>397</cp:revision>
  <dcterms:created xsi:type="dcterms:W3CDTF">2021-06-16T07:38:02Z</dcterms:created>
  <dcterms:modified xsi:type="dcterms:W3CDTF">2022-02-22T15:44:34Z</dcterms:modified>
</cp:coreProperties>
</file>