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81" r:id="rId3"/>
    <p:sldId id="280" r:id="rId4"/>
    <p:sldId id="282" r:id="rId5"/>
    <p:sldId id="283" r:id="rId6"/>
    <p:sldId id="284" r:id="rId7"/>
    <p:sldId id="285" r:id="rId8"/>
    <p:sldId id="286" r:id="rId9"/>
    <p:sldId id="288" r:id="rId10"/>
    <p:sldId id="289" r:id="rId11"/>
    <p:sldId id="29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FF66FF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713A57-BEDA-48D4-A147-58DE706FA260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D39451-35EB-4023-B830-D61665CD719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427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219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7960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2528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58415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5472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75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5033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391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39723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00AE5E-5171-4E3E-8976-34735CFA97DA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6663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50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9250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1718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27170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821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8545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48221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0418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7681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5452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0485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3CC05-B5A5-4C8A-BDD0-F3CE2BAB3F0E}" type="datetimeFigureOut">
              <a:rPr lang="fr-FR" smtClean="0"/>
              <a:t>23/05/2022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E4FD3-6F49-4F80-B92A-0B728B6CF38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216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2659" y="1258743"/>
            <a:ext cx="9126680" cy="1325563"/>
          </a:xfrm>
        </p:spPr>
        <p:txBody>
          <a:bodyPr>
            <a:noAutofit/>
          </a:bodyPr>
          <a:lstStyle/>
          <a:p>
            <a:r>
              <a:rPr lang="en-GB" sz="9600" b="1" smtClean="0">
                <a:solidFill>
                  <a:srgbClr val="0070C0"/>
                </a:solidFill>
                <a:latin typeface="AvenirNext LT Pro Bold" panose="020B0804020202020204" pitchFamily="34" charset="0"/>
              </a:rPr>
              <a:t>MODULE 6</a:t>
            </a:r>
            <a:endParaRPr lang="en-GB" sz="9600" b="1" dirty="0">
              <a:solidFill>
                <a:srgbClr val="0070C0"/>
              </a:solidFill>
              <a:latin typeface="AvenirNext LT Pro Bold" panose="020B08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4223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1997200"/>
              </p:ext>
            </p:extLst>
          </p:nvPr>
        </p:nvGraphicFramePr>
        <p:xfrm>
          <a:off x="0" y="1"/>
          <a:ext cx="12192001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973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454420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312273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873828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332997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979129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2969624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</a:tblGrid>
              <a:tr h="616555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M6-1    Fais-moi une description de ton collège.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Describe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of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.                                                                      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(U1)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375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3768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école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située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à … et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s’appelle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…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My school is located in … and is  called…</a:t>
                      </a:r>
                    </a:p>
                    <a:p>
                      <a:pPr fontAlgn="base"/>
                      <a:endParaRPr lang="en-GB" sz="11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1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1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1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endParaRPr lang="en-GB" sz="11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+mn-cs"/>
                      </a:endParaRPr>
                    </a:p>
                    <a:p>
                      <a:pPr fontAlgn="base"/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Mon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collège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est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 </a:t>
                      </a:r>
                      <a:r>
                        <a:rPr lang="en-GB" sz="11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situé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 à … et </a:t>
                      </a:r>
                      <a:r>
                        <a:rPr lang="en-GB" sz="1100" b="1" kern="1200" baseline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s’appelle</a:t>
                      </a:r>
                      <a:r>
                        <a:rPr lang="en-GB" sz="11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+mn-cs"/>
                        </a:rPr>
                        <a:t>…</a:t>
                      </a:r>
                    </a:p>
                    <a:p>
                      <a:pPr fontAlgn="base"/>
                      <a:r>
                        <a:rPr lang="en-GB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+mn-cs"/>
                        </a:rPr>
                        <a:t>My school is located in … and is called… </a:t>
                      </a:r>
                      <a:endParaRPr lang="fr-FR" sz="1100" b="1" i="1" dirty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collège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mixte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it is a mixt school</a:t>
                      </a:r>
                    </a:p>
                    <a:p>
                      <a:pPr fontAlgn="base"/>
                      <a:endParaRPr lang="en-GB" sz="11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collège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bien</a:t>
                      </a: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équipé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it is a well </a:t>
                      </a:r>
                      <a:r>
                        <a:rPr lang="en-GB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equiped</a:t>
                      </a: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school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 bon </a:t>
                      </a:r>
                      <a:r>
                        <a:rPr lang="en-GB" sz="11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collège</a:t>
                      </a:r>
                      <a:endParaRPr lang="fr-FR" sz="11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fontAlgn="base"/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it is a</a:t>
                      </a:r>
                      <a:r>
                        <a:rPr lang="en-GB" sz="11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good</a:t>
                      </a: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school</a:t>
                      </a:r>
                    </a:p>
                    <a:p>
                      <a:pPr fontAlgn="base"/>
                      <a:endParaRPr lang="en-GB" sz="1100" b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fontAlgn="base"/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c’est un collège pour les élèves de onze à seize ans </a:t>
                      </a:r>
                    </a:p>
                    <a:p>
                      <a:pPr fontAlgn="base"/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it’s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a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school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for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pupils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from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11 to 16 </a:t>
                      </a:r>
                    </a:p>
                    <a:p>
                      <a:pPr fontAlgn="base"/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il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y a 750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élèves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et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quarante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-cinq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professeurs</a:t>
                      </a:r>
                      <a:endParaRPr lang="en-GB" sz="11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fontAlgn="base"/>
                      <a:r>
                        <a:rPr lang="en-GB" sz="1100" b="1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there are 750 pupils and 45 teachers</a:t>
                      </a:r>
                      <a:endParaRPr lang="fr-FR" sz="1100" b="1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ce que </a:t>
                      </a: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j’aime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c’est  que / </a:t>
                      </a: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what I like is that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ce qui me </a:t>
                      </a: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plaît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c’est  que / </a:t>
                      </a:r>
                      <a:r>
                        <a:rPr lang="en-GB" sz="11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</a:t>
                      </a:r>
                      <a:r>
                        <a:rPr lang="en-GB" sz="11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’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what I like is that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c'est une école prestigieuse et performante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highly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regarded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performing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beaucoup de bonnes installations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a lot of good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facilities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un mur d’escalade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climbing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wall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une bonne ambiance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good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atmosphere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j'ai beaucoup d'amis ici </a:t>
                      </a:r>
                      <a:r>
                        <a:rPr lang="fr-FR" sz="11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have a lot of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discipline est bonne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discipline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good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ne donnent pas trop de devoirs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not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give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ne sont pas trop stricts et ils sont gentils et serviables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not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strict and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kind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helpful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sont géniaux et ils m'aident beaucoup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great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help me a lot 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utilisent des méthodes d'enseignement modernes 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use modern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teaching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methods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apprend beaucoup ici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lot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y fait beaucoup d'activités périscolaires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a lot of extra-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curricular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activities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y fait beaucoup de sport 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a lot of sport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cependant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however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 revanche </a:t>
                      </a: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contrary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 contre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contrary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malheureusement </a:t>
                      </a: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unfortunately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ce que</a:t>
                      </a:r>
                      <a:r>
                        <a:rPr lang="en-GB" sz="1100" b="1" i="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je </a:t>
                      </a:r>
                      <a:r>
                        <a:rPr lang="en-GB" sz="1100" b="1" i="0" baseline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n’aime</a:t>
                      </a:r>
                      <a:r>
                        <a:rPr lang="en-GB" sz="1100" b="1" i="0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pas</a:t>
                      </a:r>
                      <a:r>
                        <a:rPr lang="en-GB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c’est que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what I do not like is that it is  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ce qui ne me </a:t>
                      </a:r>
                      <a:r>
                        <a:rPr lang="en-GB" sz="1100" b="1" i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plaît</a:t>
                      </a:r>
                      <a:r>
                        <a:rPr lang="en-GB" sz="11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pas c’est que c’est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what I do not like is that it is  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n'y a pas de bonnes installations.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aren’t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any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good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facilities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 y a une mauvaise ambiance.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atmposphere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n'ai pas beaucoup d'amis ici.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do not have a lot of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friends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discipline est mauvaise.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discipline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donnent trop de devoirs.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give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sont nuls et ils ne m'aident jamais. 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bad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never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help me. 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sont trop stricts et méchants. 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strict and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unkind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profs utilisent des vieilles méthodes d'enseignement.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teachers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use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old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teaching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methods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n'apprend pas beaucoup ici. 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not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lot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n'y fait pas beaucoup d'activités périscolaires.</a:t>
                      </a:r>
                      <a:endParaRPr lang="fr-FR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not do a lot of extra-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curricular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activities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n'y fait pas beaucoup de sport. </a:t>
                      </a:r>
                    </a:p>
                    <a:p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do not do a lot of sport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en-GB" sz="11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n'est pas une école prestigieuse ou performante.  </a:t>
                      </a:r>
                    </a:p>
                    <a:p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highly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regraded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or </a:t>
                      </a:r>
                      <a:r>
                        <a:rPr lang="fr-FR" sz="11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preforming</a:t>
                      </a:r>
                      <a:r>
                        <a:rPr lang="fr-FR" sz="11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les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journées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sont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trop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longues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 days are too long. </a:t>
                      </a:r>
                    </a:p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les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cours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sont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trop longs. </a:t>
                      </a:r>
                    </a:p>
                    <a:p>
                      <a:r>
                        <a:rPr lang="en-GB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the</a:t>
                      </a:r>
                      <a:r>
                        <a:rPr lang="en-GB" sz="11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le</a:t>
                      </a:r>
                      <a:r>
                        <a:rPr lang="en-GB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ssons are too long. </a:t>
                      </a:r>
                    </a:p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on a trop de </a:t>
                      </a:r>
                      <a:r>
                        <a:rPr lang="en-GB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contrôles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. </a:t>
                      </a:r>
                    </a:p>
                    <a:p>
                      <a:r>
                        <a:rPr lang="en-GB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we have too many tests.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601" y="1034688"/>
            <a:ext cx="1118507" cy="111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340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566604"/>
              </p:ext>
            </p:extLst>
          </p:nvPr>
        </p:nvGraphicFramePr>
        <p:xfrm>
          <a:off x="0" y="3"/>
          <a:ext cx="12192002" cy="687794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6161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091821">
                  <a:extLst>
                    <a:ext uri="{9D8B030D-6E8A-4147-A177-3AD203B41FA5}">
                      <a16:colId xmlns:a16="http://schemas.microsoft.com/office/drawing/2014/main" val="4191450827"/>
                    </a:ext>
                  </a:extLst>
                </a:gridCol>
                <a:gridCol w="982639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024362">
                  <a:extLst>
                    <a:ext uri="{9D8B030D-6E8A-4147-A177-3AD203B41FA5}">
                      <a16:colId xmlns:a16="http://schemas.microsoft.com/office/drawing/2014/main" val="3114230799"/>
                    </a:ext>
                  </a:extLst>
                </a:gridCol>
                <a:gridCol w="1254814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173707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009935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1856095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923642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  <a:gridCol w="2028826">
                  <a:extLst>
                    <a:ext uri="{9D8B030D-6E8A-4147-A177-3AD203B41FA5}">
                      <a16:colId xmlns:a16="http://schemas.microsoft.com/office/drawing/2014/main" val="3754578970"/>
                    </a:ext>
                  </a:extLst>
                </a:gridCol>
              </a:tblGrid>
              <a:tr h="356739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M6-2    Quelle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est ta matière préférée? Pourquoi?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is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favourite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subject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                                                      (Pdd1)      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6755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170165">
                <a:tc gridSpan="2">
                  <a:txBody>
                    <a:bodyPr/>
                    <a:lstStyle/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Ma matière préférée, c’est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favourite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subject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00" b="1" i="0" u="none" strike="noStrike" kern="1200" cap="none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La matière que j'aime la plus, c’est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The </a:t>
                      </a:r>
                      <a:r>
                        <a:rPr lang="fr-FR" sz="1000" b="0" i="1" u="none" strike="noStrike" kern="1200" cap="none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subject</a:t>
                      </a:r>
                      <a:r>
                        <a:rPr lang="fr-FR" sz="1000" b="0" i="1" u="none" strike="noStrike" kern="1200" cap="none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that</a:t>
                      </a:r>
                      <a:r>
                        <a:rPr lang="fr-FR" sz="1000" b="0" i="1" u="none" strike="noStrike" kern="1200" cap="none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I </a:t>
                      </a:r>
                      <a:r>
                        <a:rPr lang="fr-FR" sz="1000" b="0" i="1" u="none" strike="noStrike" kern="1200" cap="none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like</a:t>
                      </a:r>
                      <a:r>
                        <a:rPr lang="fr-FR" sz="1000" b="0" i="1" u="none" strike="noStrike" kern="1200" cap="none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best </a:t>
                      </a:r>
                      <a:r>
                        <a:rPr lang="fr-FR" sz="1000" b="0" i="1" u="none" strike="noStrike" kern="1200" cap="none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J'aime (beaucoup)</a:t>
                      </a:r>
                    </a:p>
                    <a:p>
                      <a:r>
                        <a:rPr lang="fr-FR" sz="1000" b="0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00" b="0" i="1" kern="120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000" b="0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(a</a:t>
                      </a:r>
                      <a:r>
                        <a:rPr lang="fr-FR" sz="1000" b="0" i="1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lot)</a:t>
                      </a:r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Ce que j'aime c’est</a:t>
                      </a:r>
                    </a:p>
                    <a:p>
                      <a:r>
                        <a:rPr lang="fr-FR" sz="1000" b="0" i="1" kern="120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fr-FR" sz="1000" b="0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000" b="0" i="1" kern="120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préfère </a:t>
                      </a:r>
                    </a:p>
                    <a:p>
                      <a:r>
                        <a:rPr lang="fr-FR" sz="1000" b="0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00" b="0" i="1" kern="120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prefer</a:t>
                      </a:r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me passionne pour </a:t>
                      </a:r>
                    </a:p>
                    <a:p>
                      <a:r>
                        <a:rPr lang="fr-FR" sz="1000" b="1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00" b="1" i="1" kern="120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000" b="1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1" i="1" kern="120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passionate</a:t>
                      </a:r>
                      <a:r>
                        <a:rPr lang="fr-FR" sz="1000" b="1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about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1" i="0" u="none" strike="noStrike" kern="1200" cap="none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français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French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dessin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 latin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latin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musique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géographie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geography</a:t>
                      </a:r>
                      <a:r>
                        <a:rPr lang="fr-FR" sz="1000" b="0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biologie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biology</a:t>
                      </a:r>
                      <a:endParaRPr lang="fr-FR" sz="1000" b="0" i="1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chimie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chemistry</a:t>
                      </a:r>
                      <a:endParaRPr lang="fr-FR" sz="1000" b="0" i="1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r>
                        <a:rPr lang="fr-FR" sz="1000" b="1" kern="1200" baseline="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physique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physics</a:t>
                      </a:r>
                      <a:endParaRPr lang="fr-FR" sz="1000" b="0" i="1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religion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baseline="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sociologie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baseline="0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sociology</a:t>
                      </a:r>
                      <a:endParaRPr lang="fr-FR" sz="1000" b="0" i="1" kern="1200" baseline="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la technologie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DT</a:t>
                      </a:r>
                      <a:endParaRPr lang="fr-FR" sz="1000" b="1" i="0" u="none" strike="noStrike" kern="1200" cap="none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l’allemand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German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l’espagnol 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Spanish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l'anglais </a:t>
                      </a:r>
                      <a:endParaRPr lang="fr-FR" sz="1000" b="0" i="1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English</a:t>
                      </a:r>
                    </a:p>
                    <a:p>
                      <a:pPr algn="l"/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l’EPS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PE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l’histoire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history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j’étude des médias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media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studies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l’informatique</a:t>
                      </a:r>
                    </a:p>
                    <a:p>
                      <a:pPr algn="l"/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</a:p>
                    <a:p>
                      <a:pPr algn="l"/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maths </a:t>
                      </a:r>
                    </a:p>
                    <a:p>
                      <a:pPr algn="l"/>
                      <a:r>
                        <a:rPr lang="fr-FR" sz="1000" b="0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maths</a:t>
                      </a:r>
                    </a:p>
                    <a:p>
                      <a:pPr algn="l"/>
                      <a:endParaRPr lang="fr-FR" sz="1000" b="0" i="1" kern="1200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sciences </a:t>
                      </a:r>
                    </a:p>
                    <a:p>
                      <a:pPr algn="l"/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sciences</a:t>
                      </a:r>
                    </a:p>
                    <a:p>
                      <a:pPr algn="l"/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algn="l"/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 arts dramatiques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drama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r>
                        <a:rPr lang="fr-FR" sz="10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0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0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0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0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0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0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0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0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0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0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0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0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0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0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0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je trouve que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find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that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à mon avis </a:t>
                      </a:r>
                      <a:endParaRPr lang="fr-FR" sz="1000" b="1" i="0" u="none" strike="noStrike" kern="1200" cap="none" noProof="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in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opinion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je dirais que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would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say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that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je crois que </a:t>
                      </a:r>
                      <a:endParaRPr lang="fr-FR" sz="1000" b="1" i="0" u="none" strike="noStrike" kern="1200" cap="none" noProof="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believe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that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car je pense que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i="0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because</a:t>
                      </a:r>
                      <a:r>
                        <a:rPr lang="fr-FR" sz="1000" b="1" i="0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</a:t>
                      </a:r>
                      <a:r>
                        <a:rPr lang="fr-FR" sz="1000" b="1" i="0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think</a:t>
                      </a:r>
                      <a:r>
                        <a:rPr lang="fr-FR" sz="1000" b="1" i="0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1" i="0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that</a:t>
                      </a:r>
                      <a:r>
                        <a:rPr lang="fr-FR" sz="1000" b="1" i="0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endParaRPr lang="fr-FR" sz="10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amusant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fun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facile </a:t>
                      </a:r>
                      <a:endParaRPr lang="fr-FR" sz="1000" b="1" i="0" u="none" strike="noStrike" kern="1200" cap="none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easy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passionnant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exciting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énergisant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energising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utile </a:t>
                      </a:r>
                    </a:p>
                    <a:p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useful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éducatif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educational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créatif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creative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fascinant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fascinating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intéressant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it’s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interesting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et aussi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also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de plus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furthermore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lang="fr-FR" sz="1000" b="0" i="1" u="none" strike="noStrike" kern="1200" cap="none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ç</a:t>
                      </a: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m'intéresse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me</a:t>
                      </a: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m'inspire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inspires me</a:t>
                      </a: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me détend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relaxes me  </a:t>
                      </a: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me donne confiance en moi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gives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me self confidence</a:t>
                      </a:r>
                    </a:p>
                    <a:p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ç</a:t>
                      </a: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m’aide à garder la forme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helps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me to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stay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fit</a:t>
                      </a: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développe ma créativité 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develops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my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creativity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ça m'aidera dans le futur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will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help me in the future</a:t>
                      </a: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j'aime les matières scientifiques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like</a:t>
                      </a:r>
                      <a:r>
                        <a:rPr lang="fr-FR" sz="1000" b="0" i="1" u="none" strike="noStrike" kern="1200" cap="none" baseline="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scientific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subjects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j'aime écrire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like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to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write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fort</a:t>
                      </a:r>
                      <a:r>
                        <a:rPr lang="fr-FR" sz="1000" b="1" kern="120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am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strong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/good at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suis doué</a:t>
                      </a:r>
                      <a:r>
                        <a:rPr lang="fr-FR" sz="1000" b="1" kern="120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1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am</a:t>
                      </a:r>
                      <a:r>
                        <a:rPr lang="fr-FR" sz="1000" b="1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1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gifted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fontAlgn="base"/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le prof</a:t>
                      </a: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the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teacher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pPr fontAlgn="base"/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 </a:t>
                      </a:r>
                      <a:r>
                        <a:rPr lang="fr-FR" sz="1000" b="1" kern="120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</a:t>
                      </a: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prof</a:t>
                      </a:r>
                    </a:p>
                    <a:p>
                      <a:pPr marR="0" algn="l" rtl="0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the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teacher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lang="fr-FR" sz="1000" b="0" i="1" u="none" strike="noStrike" kern="1200" cap="none" noProof="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fontAlgn="base"/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génial</a:t>
                      </a:r>
                      <a:r>
                        <a:rPr lang="fr-FR" sz="1000" b="1" kern="120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great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fontAlgn="base"/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gentil</a:t>
                      </a:r>
                      <a:r>
                        <a:rPr lang="fr-FR" sz="1000" b="1" kern="120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</a:t>
                      </a: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kind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compréhensif / </a:t>
                      </a:r>
                      <a:r>
                        <a:rPr lang="fr-FR" sz="1000" b="1" kern="120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compréhensive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understanding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compétent</a:t>
                      </a:r>
                      <a:r>
                        <a:rPr lang="fr-FR" sz="1000" b="1" kern="120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competent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 travailleur / </a:t>
                      </a:r>
                      <a:r>
                        <a:rPr lang="fr-FR" sz="1000" b="1" kern="120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travailleuse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hardworking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 </a:t>
                      </a: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 marrant</a:t>
                      </a:r>
                      <a:r>
                        <a:rPr lang="fr-FR" sz="1000" b="1" kern="1200" noProof="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</a:t>
                      </a: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funny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explique bien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explains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well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 </a:t>
                      </a: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m'aide beaucoup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helps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me a lot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rend les classes intéressantes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makes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the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lessons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interesting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s’intéresse vraiment à nous  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really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interested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in us  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nous apprend beaucoup </a:t>
                      </a:r>
                    </a:p>
                    <a:p>
                      <a:pPr marL="0" marR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teaches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us lots</a:t>
                      </a: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utilise des méthodes géniales</a:t>
                      </a:r>
                    </a:p>
                    <a:p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uses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geat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methods</a:t>
                      </a:r>
                      <a:r>
                        <a:rPr lang="fr-FR" sz="1000" b="0" i="1" kern="1200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849046">
                <a:tc rowSpan="3">
                  <a:txBody>
                    <a:bodyPr/>
                    <a:lstStyle/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Cependant 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However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Par contre 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On the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contrary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endParaRPr lang="fr-FR" sz="1000" b="1" kern="1200" noProof="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Pourtant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However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algn="l" defTabSz="914400" rtl="0" eaLnBrk="1" fontAlgn="base" latinLnBrk="0" hangingPunct="1">
                        <a:spcAft>
                          <a:spcPts val="0"/>
                        </a:spcAft>
                      </a:pPr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En revanche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On the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other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hand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1" i="0" u="none" strike="noStrike" kern="1200" cap="none" noProof="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1" i="0" u="none" strike="noStrike" kern="1200" cap="none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n'aime pas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don’t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like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n'aime pas du tout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 dont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like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at all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déteste </a:t>
                      </a:r>
                      <a:endParaRPr lang="fr-FR" sz="1000" b="1" i="0" u="none" strike="noStrike" kern="1200" cap="none" noProof="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detest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fr-FR" sz="1000" b="1" kern="1200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 ne supporte pas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cannot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stand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1" i="0" u="none" strike="noStrike" kern="1200" cap="none" noProof="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ce que je n’aime pas c’est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what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I dont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like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pPr marL="0" marR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000" b="1" i="0" u="none" strike="noStrike" kern="1200" cap="none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232019"/>
                  </a:ext>
                </a:extLst>
              </a:tr>
              <a:tr h="78634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monotone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monotonous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barbant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tedious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ennuyeux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boring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fatigant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tiring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peu créatif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not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creative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embêtant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anoying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c’est pénible 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it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is</a:t>
                      </a:r>
                      <a:r>
                        <a:rPr lang="fr-FR" sz="10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r>
                        <a:rPr lang="fr-FR" sz="10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  <a:sym typeface="Arial"/>
                        </a:rPr>
                        <a:t>annoying</a:t>
                      </a: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endParaRPr lang="fr-FR" sz="10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444518"/>
                  </a:ext>
                </a:extLst>
              </a:tr>
              <a:tr h="229849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ça ne m’intéresse pas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it</a:t>
                      </a:r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doesn’t</a:t>
                      </a:r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interest</a:t>
                      </a:r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me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ça me stresse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It stresses me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j’ai toujours des mauvaises notes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always</a:t>
                      </a:r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have </a:t>
                      </a:r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bad</a:t>
                      </a:r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marks.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suis nul</a:t>
                      </a:r>
                      <a:r>
                        <a:rPr lang="fr-FR" sz="1000" b="1" i="0" dirty="0" smtClean="0">
                          <a:solidFill>
                            <a:srgbClr val="FF0000"/>
                          </a:solidFill>
                          <a:latin typeface="+mn-lt"/>
                        </a:rPr>
                        <a:t>le</a:t>
                      </a:r>
                      <a:endParaRPr lang="fr-FR" sz="1000" b="1" i="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I’m</a:t>
                      </a:r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0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rubbish</a:t>
                      </a:r>
                      <a:r>
                        <a:rPr lang="fr-FR" sz="10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j’ai trop de devoirs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have </a:t>
                      </a:r>
                      <a:r>
                        <a:rPr lang="fr-FR" sz="10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0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0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r>
                        <a:rPr lang="fr-FR" sz="10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c'est une perte de temps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0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0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waste</a:t>
                      </a:r>
                      <a:r>
                        <a:rPr lang="fr-FR" sz="10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time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1" i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il y a trop de contrôles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there</a:t>
                      </a:r>
                      <a:r>
                        <a:rPr lang="fr-FR" sz="10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</a:t>
                      </a:r>
                      <a:r>
                        <a:rPr lang="fr-FR" sz="10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0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many</a:t>
                      </a:r>
                      <a:r>
                        <a:rPr lang="fr-FR" sz="10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tests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9198648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320" y="4689564"/>
            <a:ext cx="942703" cy="94270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879" y="5632267"/>
            <a:ext cx="1219519" cy="12195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9393" y="5770674"/>
            <a:ext cx="1124495" cy="8433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6151" y="4689564"/>
            <a:ext cx="1067399" cy="77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41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940227"/>
              </p:ext>
            </p:extLst>
          </p:nvPr>
        </p:nvGraphicFramePr>
        <p:xfrm>
          <a:off x="0" y="1"/>
          <a:ext cx="12192001" cy="685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045029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815737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992777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058091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1358537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1449978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  <a:gridCol w="2825932">
                  <a:extLst>
                    <a:ext uri="{9D8B030D-6E8A-4147-A177-3AD203B41FA5}">
                      <a16:colId xmlns:a16="http://schemas.microsoft.com/office/drawing/2014/main" val="3908485730"/>
                    </a:ext>
                  </a:extLst>
                </a:gridCol>
              </a:tblGrid>
              <a:tr h="650249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M6-3    Tu voudrais étudier quelle 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matière l’année prochaine ? 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subject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would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like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next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year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(Pdd1)                    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00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21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056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L'année prochaine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Next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year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Après avoir passé mes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</a:rPr>
                        <a:t>GCSEs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GCSEs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Si j'ai de bons résultats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If 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get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good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results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À l'avenir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the future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Pour moi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For me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À mon avis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opinion</a:t>
                      </a:r>
                      <a:endParaRPr lang="fr-FR" sz="12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voudrais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 to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j'aimerais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would like to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vais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I'm going to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j'espère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I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hope to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compte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intend to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00CC">
                            <a:tint val="66000"/>
                            <a:satMod val="160000"/>
                          </a:srgbClr>
                        </a:gs>
                        <a:gs pos="50000">
                          <a:srgbClr val="9900CC">
                            <a:tint val="44500"/>
                            <a:satMod val="160000"/>
                          </a:srgbClr>
                        </a:gs>
                        <a:gs pos="100000">
                          <a:srgbClr val="9900CC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continuer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études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continue studying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rester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cette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école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stay at this school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aller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un «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lycée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»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go to a Sixth Form College 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faire un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apprentissage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 an apprenticeship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pour étudier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study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les langues 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languages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les sciences 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science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l’économie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écomonics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la sociologie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sociology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je voudrais être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j’aimera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être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endParaRPr lang="fr-FR" sz="12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je rêve d’être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dream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voudrais devenir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would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become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900CC">
                            <a:tint val="66000"/>
                            <a:satMod val="160000"/>
                          </a:srgbClr>
                        </a:gs>
                        <a:gs pos="50000">
                          <a:srgbClr val="9900CC">
                            <a:tint val="44500"/>
                            <a:satMod val="160000"/>
                          </a:srgbClr>
                        </a:gs>
                        <a:gs pos="100000">
                          <a:srgbClr val="9900CC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homme d’affaires.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man. 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femme d’affaires.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buisness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woman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ingénieur. 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engineer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journaliste.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effectLst/>
                        </a:rPr>
                        <a:t>journalist.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médecin. 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doctor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</a:rPr>
                        <a:t>professeur.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teacher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0" algn="l" defTabSz="914400" rtl="0" eaLnBrk="1" latinLnBrk="0" hangingPunct="1"/>
                      <a:endParaRPr lang="fr-FR" sz="1200" b="1" kern="1200" dirty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138" y="1302581"/>
            <a:ext cx="918105" cy="9181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695" y="5251267"/>
            <a:ext cx="1255767" cy="11364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2275" y="4075612"/>
            <a:ext cx="2979210" cy="297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889555"/>
              </p:ext>
            </p:extLst>
          </p:nvPr>
        </p:nvGraphicFramePr>
        <p:xfrm>
          <a:off x="0" y="0"/>
          <a:ext cx="12192001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46913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419368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3357349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2374710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3293661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</a:tblGrid>
              <a:tr h="65261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M6-4    Parle-moi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d’une journée type au collège.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Tell me about a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typical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day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at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.                     (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U2)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30200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033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Voilà comment se passe une journée type au collège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Here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how a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typical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go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</a:t>
                      </a:r>
                      <a:r>
                        <a:rPr lang="fr-FR" sz="1200" b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vais vous expliquer</a:t>
                      </a: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une journée type au collège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going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to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typical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d’abord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first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ensuite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then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après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endParaRPr kumimoji="0" lang="fr-FR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finalement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finally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commencent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à 8h50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lessons start at 8.50 </a:t>
                      </a:r>
                      <a:r>
                        <a:rPr lang="en-GB" sz="1200" b="0" i="1" dirty="0" err="1" smtClean="0">
                          <a:solidFill>
                            <a:srgbClr val="00B0F0"/>
                          </a:solidFill>
                        </a:rPr>
                        <a:t>a.m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la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récré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est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à 10h50 et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dure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vingt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minutes. </a:t>
                      </a:r>
                    </a:p>
                    <a:p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break is at 10.50 a.m. and lasts 20 minutes. 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on a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trente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-cinq minutes 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pour le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déjeuner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 have 35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minutes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for lunch. </a:t>
                      </a:r>
                    </a:p>
                    <a:p>
                      <a:pPr marL="0" algn="l" defTabSz="914400" rtl="0" eaLnBrk="1" latinLnBrk="0" hangingPunct="1"/>
                      <a:endParaRPr lang="en-GB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durent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 1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heure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</a:rPr>
                        <a:t>quarante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lessons last  1</a:t>
                      </a:r>
                      <a:r>
                        <a:rPr lang="en-GB" sz="120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hour forty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les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finissent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à 16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heures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lessons finish at 4.00 p.m. 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en-GB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il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y a cinq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de cent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minutes par jour.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there are 5 lessons of 100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minutes </a:t>
                      </a:r>
                      <a:r>
                        <a:rPr lang="en-GB" sz="1200" b="0" i="1" dirty="0" err="1" smtClean="0">
                          <a:solidFill>
                            <a:srgbClr val="00B0F0"/>
                          </a:solidFill>
                        </a:rPr>
                        <a:t>minutes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 per day. </a:t>
                      </a:r>
                    </a:p>
                    <a:p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le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mercredi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après-midi,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il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n’y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a pas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cours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.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there are no lessons on Wednesday afternoon. </a:t>
                      </a:r>
                    </a:p>
                    <a:p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j’étudie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douze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matières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dont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…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study 12 subjects, including …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GB" sz="120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vraiment génial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’s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really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great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plutôt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bien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it’s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rather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good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assez  cool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’s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quite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cool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totalement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nul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it’s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totally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rubbish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carrément déprimant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’s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completely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depressing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les cours sont trop longs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lessons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are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long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la journée est trop longue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day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too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long.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617" y="5141051"/>
            <a:ext cx="2304849" cy="161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39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6278852"/>
              </p:ext>
            </p:extLst>
          </p:nvPr>
        </p:nvGraphicFramePr>
        <p:xfrm>
          <a:off x="0" y="-29190"/>
          <a:ext cx="12276320" cy="68669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6412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84137">
                  <a:extLst>
                    <a:ext uri="{9D8B030D-6E8A-4147-A177-3AD203B41FA5}">
                      <a16:colId xmlns:a16="http://schemas.microsoft.com/office/drawing/2014/main" val="1886469109"/>
                    </a:ext>
                  </a:extLst>
                </a:gridCol>
                <a:gridCol w="1049062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327979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1023295">
                  <a:extLst>
                    <a:ext uri="{9D8B030D-6E8A-4147-A177-3AD203B41FA5}">
                      <a16:colId xmlns:a16="http://schemas.microsoft.com/office/drawing/2014/main" val="2930327804"/>
                    </a:ext>
                  </a:extLst>
                </a:gridCol>
                <a:gridCol w="544143">
                  <a:extLst>
                    <a:ext uri="{9D8B030D-6E8A-4147-A177-3AD203B41FA5}">
                      <a16:colId xmlns:a16="http://schemas.microsoft.com/office/drawing/2014/main" val="2656536699"/>
                    </a:ext>
                  </a:extLst>
                </a:gridCol>
                <a:gridCol w="421453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055831">
                  <a:extLst>
                    <a:ext uri="{9D8B030D-6E8A-4147-A177-3AD203B41FA5}">
                      <a16:colId xmlns:a16="http://schemas.microsoft.com/office/drawing/2014/main" val="3269944607"/>
                    </a:ext>
                  </a:extLst>
                </a:gridCol>
                <a:gridCol w="116840">
                  <a:extLst>
                    <a:ext uri="{9D8B030D-6E8A-4147-A177-3AD203B41FA5}">
                      <a16:colId xmlns:a16="http://schemas.microsoft.com/office/drawing/2014/main" val="2351081675"/>
                    </a:ext>
                  </a:extLst>
                </a:gridCol>
                <a:gridCol w="455178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993056">
                  <a:extLst>
                    <a:ext uri="{9D8B030D-6E8A-4147-A177-3AD203B41FA5}">
                      <a16:colId xmlns:a16="http://schemas.microsoft.com/office/drawing/2014/main" val="4116758164"/>
                    </a:ext>
                  </a:extLst>
                </a:gridCol>
                <a:gridCol w="249863">
                  <a:extLst>
                    <a:ext uri="{9D8B030D-6E8A-4147-A177-3AD203B41FA5}">
                      <a16:colId xmlns:a16="http://schemas.microsoft.com/office/drawing/2014/main" val="3405746060"/>
                    </a:ext>
                  </a:extLst>
                </a:gridCol>
                <a:gridCol w="354824">
                  <a:extLst>
                    <a:ext uri="{9D8B030D-6E8A-4147-A177-3AD203B41FA5}">
                      <a16:colId xmlns:a16="http://schemas.microsoft.com/office/drawing/2014/main" val="1659743803"/>
                    </a:ext>
                  </a:extLst>
                </a:gridCol>
                <a:gridCol w="1022687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297950">
                  <a:extLst>
                    <a:ext uri="{9D8B030D-6E8A-4147-A177-3AD203B41FA5}">
                      <a16:colId xmlns:a16="http://schemas.microsoft.com/office/drawing/2014/main" val="4220251991"/>
                    </a:ext>
                  </a:extLst>
                </a:gridCol>
                <a:gridCol w="1055553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  <a:gridCol w="2088057">
                  <a:extLst>
                    <a:ext uri="{9D8B030D-6E8A-4147-A177-3AD203B41FA5}">
                      <a16:colId xmlns:a16="http://schemas.microsoft.com/office/drawing/2014/main" val="1341518661"/>
                    </a:ext>
                  </a:extLst>
                </a:gridCol>
              </a:tblGrid>
              <a:tr h="578743">
                <a:tc gridSpan="1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M6-5    Parle-moi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du règlement de ton collège.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Tell me about the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rules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in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your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.         (U3)                  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69244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1225628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Dans mon collège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kumimoji="0" lang="fr-FR" sz="11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1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kumimoji="0" lang="fr-FR" sz="11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il faut </a:t>
                      </a:r>
                    </a:p>
                    <a:p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must</a:t>
                      </a:r>
                      <a:endParaRPr lang="fr-FR" sz="1100" b="1" i="0" noProof="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on doit </a:t>
                      </a:r>
                    </a:p>
                    <a:p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we</a:t>
                      </a:r>
                      <a:r>
                        <a:rPr lang="fr-FR" sz="1100" b="0" i="1" noProof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must</a:t>
                      </a: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nous devons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have to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être </a:t>
                      </a:r>
                      <a:r>
                        <a:rPr lang="en-GB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à</a:t>
                      </a: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l’heure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be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on time</a:t>
                      </a: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faire ses devoirs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do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homework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porter l’uniforme scolaire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wear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uniform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1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1" i="0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sinon, on a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if not,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have</a:t>
                      </a:r>
                    </a:p>
                    <a:p>
                      <a:endParaRPr lang="en-GB" sz="11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une retenue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detention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une punition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punishment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un email aux parents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an email home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sauf si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except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if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i="0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on a une bonne raison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have a good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reason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on a une bonne explication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have a good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explanation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983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448866"/>
                  </a:ext>
                </a:extLst>
              </a:tr>
              <a:tr h="2356309">
                <a:tc>
                  <a:txBody>
                    <a:bodyPr/>
                    <a:lstStyle/>
                    <a:p>
                      <a:r>
                        <a:rPr lang="fr-FR" sz="1100" b="1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et aussi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and </a:t>
                      </a:r>
                      <a:r>
                        <a:rPr lang="fr-FR" sz="11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also</a:t>
                      </a:r>
                      <a:endParaRPr lang="fr-FR" sz="11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100" b="0" i="1" u="none" strike="noStrike" kern="1200" cap="none" noProof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1" i="0" u="none" strike="noStrike" kern="1200" cap="none" noProof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de plus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1" u="none" strike="noStrike" kern="1200" cap="none" noProof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furthermore</a:t>
                      </a:r>
                      <a:r>
                        <a:rPr lang="fr-FR" sz="1100" b="0" i="1" u="none" strike="noStrike" kern="1200" cap="none" noProof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 </a:t>
                      </a:r>
                      <a:endParaRPr lang="fr-FR" sz="1100" b="0" i="1" u="none" strike="noStrike" kern="1200" cap="none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il est interdit de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forbidden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utiliser son portable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your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mobile</a:t>
                      </a: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mâcher du </a:t>
                      </a:r>
                      <a:r>
                        <a:rPr lang="fr-FR" sz="1100" b="1" i="0" baseline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0" noProof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chewing</a:t>
                      </a: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1" i="0" noProof="0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gum</a:t>
                      </a:r>
                      <a:endParaRPr lang="fr-FR" sz="1100" b="1" i="0" noProof="0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chew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gum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porter trop de maquillage </a:t>
                      </a:r>
                    </a:p>
                    <a:p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wear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much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make-up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porter  des bijoux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wear 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jewellery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manquer les cours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miss 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lessons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sortir de l’école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go out of 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harceler les autres élèves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bully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students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porter des piercings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wear piercings</a:t>
                      </a: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tricher pendant un contrôle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cheat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during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test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i="0" kern="1200" noProof="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ce que je trouve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which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find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ridicule</a:t>
                      </a:r>
                    </a:p>
                    <a:p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stupid</a:t>
                      </a:r>
                      <a:endParaRPr lang="fr-FR" sz="1100" b="0" i="1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injuste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unfair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frustrant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frustrating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juste</a:t>
                      </a:r>
                      <a:r>
                        <a:rPr lang="fr-FR" sz="1100" b="1" i="0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fair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logique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logical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vraiment bien </a:t>
                      </a:r>
                    </a:p>
                    <a:p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good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1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on n’est pas de bébés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are not babies</a:t>
                      </a: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il faut respecter les autres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must respect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others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ce n’est pas important pour apprendre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It’s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not important for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learning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la mode n’a pas de place au collège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Fashion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has no place in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100" b="1" i="0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l’</a:t>
                      </a: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100" b="1" i="0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cole , c’est pour apprendre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100" b="0" i="1" kern="1200" noProof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for </a:t>
                      </a: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learning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389425"/>
                  </a:ext>
                </a:extLst>
              </a:tr>
              <a:tr h="254287">
                <a:tc gridSpan="17">
                  <a:txBody>
                    <a:bodyPr/>
                    <a:lstStyle/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100" b="0" i="1" u="none" strike="noStrike" kern="1200" cap="non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Extension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b="1" i="0" kern="1200" noProof="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6767698"/>
                  </a:ext>
                </a:extLst>
              </a:tr>
              <a:tr h="267762">
                <a:tc gridSpan="2">
                  <a:txBody>
                    <a:bodyPr/>
                    <a:lstStyle/>
                    <a:p>
                      <a:pPr marR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fr-FR" sz="1200" b="0" i="1" u="none" strike="noStrike" kern="1200" cap="none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l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    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168635"/>
                  </a:ext>
                </a:extLst>
              </a:tr>
              <a:tr h="1571010"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Hier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Yesterday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Aujourd’hui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Today</a:t>
                      </a:r>
                      <a:endParaRPr lang="fr-FR" sz="105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100" b="0" i="1" u="none" strike="noStrike" kern="1200" cap="none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j’ai eu une retenue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had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detention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1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1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1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  <a:endParaRPr lang="fr-FR" sz="11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100" b="1" i="0" dirty="0" smtClean="0">
                          <a:solidFill>
                            <a:srgbClr val="002060"/>
                          </a:solidFill>
                        </a:rPr>
                        <a:t>je portais des bijoux                         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wearing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jewellery</a:t>
                      </a:r>
                      <a:endParaRPr lang="fr-FR" sz="105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J’ai utilisé</a:t>
                      </a:r>
                      <a:r>
                        <a:rPr lang="fr-FR" sz="11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 mon </a:t>
                      </a:r>
                      <a:r>
                        <a:rPr lang="fr-FR" sz="1100" b="1" dirty="0" err="1" smtClean="0">
                          <a:solidFill>
                            <a:srgbClr val="002060"/>
                          </a:solidFill>
                        </a:rPr>
                        <a:t>prtable</a:t>
                      </a:r>
                      <a:endParaRPr lang="fr-FR" sz="11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used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mobile phone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J’ai mâché du </a:t>
                      </a:r>
                      <a:r>
                        <a:rPr lang="fr-FR" sz="11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chewing</a:t>
                      </a:r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100" b="1" kern="1200" dirty="0" err="1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gum</a:t>
                      </a:r>
                      <a:endParaRPr lang="fr-FR" sz="1100" b="1" kern="120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chewed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gum</a:t>
                      </a:r>
                      <a:endParaRPr lang="fr-FR" sz="105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05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Je suis</a:t>
                      </a:r>
                      <a:r>
                        <a:rPr lang="fr-FR" sz="1050" b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arrivée en retard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fr-FR" sz="105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arrived</a:t>
                      </a:r>
                      <a:r>
                        <a:rPr lang="fr-FR" sz="1050" b="0" i="1" kern="1200" baseline="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baseline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late</a:t>
                      </a:r>
                      <a:endParaRPr lang="fr-FR" sz="105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rgbClr val="002060"/>
                          </a:solidFill>
                        </a:rPr>
                        <a:t>ce que j’ai trouvé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which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found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1" kern="120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à mon avis c’était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my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opinion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05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was</a:t>
                      </a:r>
                      <a:r>
                        <a:rPr lang="fr-FR" sz="105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100" b="0" i="1" u="none" strike="noStrike" kern="1200" cap="none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ridicule</a:t>
                      </a:r>
                    </a:p>
                    <a:p>
                      <a:r>
                        <a:rPr lang="fr-FR" sz="1100" b="0" i="1" noProof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stupid</a:t>
                      </a:r>
                      <a:endParaRPr lang="fr-FR" sz="1100" b="0" i="1" noProof="0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injuste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unfair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juste</a:t>
                      </a:r>
                      <a:r>
                        <a:rPr lang="fr-FR" sz="1100" b="1" i="0" kern="1200" noProof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fair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100" b="1" i="0" noProof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logique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0" i="1" kern="1200" noProof="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logical</a:t>
                      </a:r>
                      <a:endParaRPr lang="fr-FR" sz="11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fr-FR" sz="1100" b="0" i="1" u="none" strike="noStrike" kern="1200" cap="none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484192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3023" y="5344342"/>
            <a:ext cx="1977797" cy="1396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395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53264"/>
              </p:ext>
            </p:extLst>
          </p:nvPr>
        </p:nvGraphicFramePr>
        <p:xfrm>
          <a:off x="0" y="0"/>
          <a:ext cx="12192004" cy="688743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20471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264023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855694">
                  <a:extLst>
                    <a:ext uri="{9D8B030D-6E8A-4147-A177-3AD203B41FA5}">
                      <a16:colId xmlns:a16="http://schemas.microsoft.com/office/drawing/2014/main" val="4251732741"/>
                    </a:ext>
                  </a:extLst>
                </a:gridCol>
                <a:gridCol w="3325908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3325908">
                  <a:extLst>
                    <a:ext uri="{9D8B030D-6E8A-4147-A177-3AD203B41FA5}">
                      <a16:colId xmlns:a16="http://schemas.microsoft.com/office/drawing/2014/main" val="1102179495"/>
                    </a:ext>
                  </a:extLst>
                </a:gridCol>
              </a:tblGrid>
              <a:tr h="84368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M6-6   Est-ce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que tu es pour ou contre l’uniforme scolaire? Pourquoi?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Are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for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ot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against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uniform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           (U3)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767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299788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pour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am for uniform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fan de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am a fan of uniform</a:t>
                      </a:r>
                      <a:endParaRPr lang="fr-FR" sz="1200" b="0" i="1" kern="1200" noProof="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J'adore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love uniform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J'aime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like uniform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tout le monde se ressemble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everyone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looks the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same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ce n'est pas cher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its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not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expensive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la mode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n'a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pas de place à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l'école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fashion has no place in school </a:t>
                      </a: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c'est confortable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it's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comfortable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 c'est pratique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it's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practical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on sait toujours quoi à se mettre 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always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know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what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 to wear </a:t>
                      </a: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les élèves se comportent mieux en uniforme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students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behave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better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in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uniform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l'uniforme encourage l'esprit de communauté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uniform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encourages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community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spirit </a:t>
                      </a: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</a:rPr>
                        <a:t>il n'y a pas de différence entre les classes sociales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there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is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no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difference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</a:rPr>
                        <a:t>between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</a:rPr>
                        <a:t> the social classes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2769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contre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am against uniform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Si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j'étais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le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directeur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j'éliminerais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If I was the </a:t>
                      </a:r>
                      <a:r>
                        <a:rPr lang="en-GB" sz="1200" b="0" i="1" dirty="0" err="1" smtClean="0">
                          <a:solidFill>
                            <a:srgbClr val="00B0F0"/>
                          </a:solidFill>
                        </a:rPr>
                        <a:t>headteacher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 I would get rid of uniform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déteste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hate uniform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n'aime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 don't like uniform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c'est trop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cher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it's too expensive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c'est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moche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it's ugly 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ce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n'est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pas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confortable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it's not comfortable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c'est démodé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it's unfashionable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ça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supprime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l'individualité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 suppresses individuality 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c'est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une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perte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d’argent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it's a waste of money</a:t>
                      </a: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l'uniforme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coûte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cher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uniform is expensive</a:t>
                      </a: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on ne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peut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pas porter ce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qu'on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veut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you can't wear what you want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36986883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868" y="2780211"/>
            <a:ext cx="2544352" cy="254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34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209077"/>
              </p:ext>
            </p:extLst>
          </p:nvPr>
        </p:nvGraphicFramePr>
        <p:xfrm>
          <a:off x="0" y="2"/>
          <a:ext cx="12192001" cy="684050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8354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162594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796608027"/>
                    </a:ext>
                  </a:extLst>
                </a:gridCol>
                <a:gridCol w="2416629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3753395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</a:tblGrid>
              <a:tr h="637453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M6-7   Tu fais partie d’un club au collège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Pourquoi? 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Are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 part of a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club?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Why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      (U2)                       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7319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3405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Oui je fais partie d’un club au collège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part of a club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tous les lundis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every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Monday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une fois par semaine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once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week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à l’automne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in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autumn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en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hiver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winter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au printemps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spring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en été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summer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 l’école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school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après les cours</a:t>
                      </a:r>
                      <a:endParaRPr lang="fr-FR" sz="1200" b="1" i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after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the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lessons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pendant la récré</a:t>
                      </a:r>
                    </a:p>
                    <a:p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during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breaktime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pendant la pause déjeuner</a:t>
                      </a: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during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lunchtime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vais au club de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théatre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go to the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drama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club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vais au club LGBT+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go to the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pride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club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fais partie de la chorale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am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member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of the choir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vais au club de jeux de société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go to the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boardgame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club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vais au club d’échecs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go to the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chess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club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vais au club d’escalade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go to the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climbing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club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vais au club de </a:t>
                      </a:r>
                      <a:r>
                        <a:rPr kumimoji="0" lang="fr-FR" sz="12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ukulele</a:t>
                      </a:r>
                      <a:endParaRPr kumimoji="0" lang="fr-FR" sz="12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go to the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ukulele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club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vais au club d’informatique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go to the IT club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joue au foot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play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football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joue au hockey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play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hockey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fais du trampoline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go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trampolining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à mon avis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selon moi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je pense que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think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vraiment génial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’s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really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great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plutôt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amusant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it’s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rather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fun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assez  agréable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’s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quite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pleasant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ça me permet de passer du temps avec mes copains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enable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me to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spend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time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friends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ça m’aide à rester en forme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helps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me to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keep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fit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c’est enrichissant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enriching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  <a:tr h="876537"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Non je ne fais pas partie d’un club au collège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 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not part of a club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mais je fais partie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d’un club le weekend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but 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am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part of a club at the weekend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131430"/>
                  </a:ext>
                </a:extLst>
              </a:tr>
              <a:tr h="87653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puisqu’il n’y a aucun club qui me </a:t>
                      </a:r>
                      <a:r>
                        <a:rPr lang="fr-FR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plaîsent</a:t>
                      </a:r>
                      <a:endParaRPr lang="fr-FR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there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are no club 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like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mais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j’aimerais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faire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partie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d’un club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puisque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</a:p>
                    <a:p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but I would like to be part of a club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as</a:t>
                      </a:r>
                      <a:endParaRPr lang="en-GB" sz="1200" b="0" i="1" dirty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9900CC">
                            <a:tint val="66000"/>
                            <a:satMod val="160000"/>
                          </a:srgbClr>
                        </a:gs>
                        <a:gs pos="50000">
                          <a:srgbClr val="9900CC">
                            <a:tint val="44500"/>
                            <a:satMod val="160000"/>
                          </a:srgbClr>
                        </a:gs>
                        <a:gs pos="100000">
                          <a:srgbClr val="9900CC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 rowSpan="2" hMerge="1">
                  <a:txBody>
                    <a:bodyPr/>
                    <a:lstStyle/>
                    <a:p>
                      <a:endParaRPr lang="en-GB" dirty="0"/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ça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serait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plutôt</a:t>
                      </a: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amusant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rather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fun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ça me permettrait de passer du temps avec mes copains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enable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me to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spend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time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with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friends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ça m’aiderait à rester en forme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help me to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keep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fit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ça serait enrichissant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be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enriching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9900CC">
                            <a:tint val="66000"/>
                            <a:satMod val="160000"/>
                          </a:srgbClr>
                        </a:gs>
                        <a:gs pos="50000">
                          <a:srgbClr val="9900CC">
                            <a:tint val="44500"/>
                            <a:satMod val="160000"/>
                          </a:srgbClr>
                        </a:gs>
                        <a:gs pos="100000">
                          <a:srgbClr val="9900CC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186503218"/>
                  </a:ext>
                </a:extLst>
              </a:tr>
              <a:tr h="770029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vu que je n’ai pas assez</a:t>
                      </a: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de temps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seeing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I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don’t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have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enough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time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499800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9589" r="10124" b="15242"/>
          <a:stretch/>
        </p:blipFill>
        <p:spPr>
          <a:xfrm>
            <a:off x="9966960" y="3372587"/>
            <a:ext cx="2225040" cy="1787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43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6546BDE8-FE34-4271-AB6B-F55707CD8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787809"/>
              </p:ext>
            </p:extLst>
          </p:nvPr>
        </p:nvGraphicFramePr>
        <p:xfrm>
          <a:off x="13063" y="0"/>
          <a:ext cx="12182427" cy="684493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94114">
                  <a:extLst>
                    <a:ext uri="{9D8B030D-6E8A-4147-A177-3AD203B41FA5}">
                      <a16:colId xmlns:a16="http://schemas.microsoft.com/office/drawing/2014/main" val="346465721"/>
                    </a:ext>
                  </a:extLst>
                </a:gridCol>
                <a:gridCol w="2338252">
                  <a:extLst>
                    <a:ext uri="{9D8B030D-6E8A-4147-A177-3AD203B41FA5}">
                      <a16:colId xmlns:a16="http://schemas.microsoft.com/office/drawing/2014/main" val="3675842518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val="1222527078"/>
                    </a:ext>
                  </a:extLst>
                </a:gridCol>
                <a:gridCol w="1894114">
                  <a:extLst>
                    <a:ext uri="{9D8B030D-6E8A-4147-A177-3AD203B41FA5}">
                      <a16:colId xmlns:a16="http://schemas.microsoft.com/office/drawing/2014/main" val="2310639415"/>
                    </a:ext>
                  </a:extLst>
                </a:gridCol>
                <a:gridCol w="1227908">
                  <a:extLst>
                    <a:ext uri="{9D8B030D-6E8A-4147-A177-3AD203B41FA5}">
                      <a16:colId xmlns:a16="http://schemas.microsoft.com/office/drawing/2014/main" val="3963539778"/>
                    </a:ext>
                  </a:extLst>
                </a:gridCol>
                <a:gridCol w="979715">
                  <a:extLst>
                    <a:ext uri="{9D8B030D-6E8A-4147-A177-3AD203B41FA5}">
                      <a16:colId xmlns:a16="http://schemas.microsoft.com/office/drawing/2014/main" val="829825209"/>
                    </a:ext>
                  </a:extLst>
                </a:gridCol>
                <a:gridCol w="1928084">
                  <a:extLst>
                    <a:ext uri="{9D8B030D-6E8A-4147-A177-3AD203B41FA5}">
                      <a16:colId xmlns:a16="http://schemas.microsoft.com/office/drawing/2014/main" val="4250750814"/>
                    </a:ext>
                  </a:extLst>
                </a:gridCol>
              </a:tblGrid>
              <a:tr h="342597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M6-8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Parle-moi d’une visite scolaire que tu as faite récemment.  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Tell me about a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trip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have been on </a:t>
                      </a:r>
                      <a:r>
                        <a:rPr lang="fr-FR" sz="16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recently</a:t>
                      </a:r>
                      <a:r>
                        <a:rPr lang="fr-FR" sz="16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.   (U6)</a:t>
                      </a:r>
                      <a:endParaRPr lang="fr-FR" sz="16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20653"/>
                  </a:ext>
                </a:extLst>
              </a:tr>
              <a:tr h="286191"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2</a:t>
                      </a:r>
                      <a:endParaRPr lang="fr-FR" sz="1200" b="0" i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  <a:latin typeface="+mn-lt"/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0" i="1" dirty="0" smtClean="0">
                          <a:solidFill>
                            <a:schemeClr val="bg1"/>
                          </a:solidFill>
                        </a:rPr>
                        <a:t> 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98990"/>
                  </a:ext>
                </a:extLst>
              </a:tr>
              <a:tr h="4129055">
                <a:tc rowSpan="2"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L’année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baseline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Last year</a:t>
                      </a:r>
                    </a:p>
                    <a:p>
                      <a:endParaRPr lang="en-US" sz="1200" b="0" i="1" baseline="0" dirty="0" smtClean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i="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Quand</a:t>
                      </a:r>
                      <a:r>
                        <a:rPr lang="en-US" sz="1200" b="1" i="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j’étais</a:t>
                      </a:r>
                      <a:r>
                        <a:rPr lang="en-US" sz="1200" b="1" i="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200" b="1" i="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sixième</a:t>
                      </a:r>
                      <a:endParaRPr lang="en-US" sz="1200" b="1" i="0" baseline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When I was in Year 7</a:t>
                      </a:r>
                    </a:p>
                    <a:p>
                      <a:endParaRPr lang="en-US" sz="1200" b="0" i="1" baseline="0" dirty="0" smtClean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y a </a:t>
                      </a:r>
                      <a:r>
                        <a:rPr lang="en-US" sz="1200" b="1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deux</a:t>
                      </a:r>
                      <a:r>
                        <a:rPr lang="en-US" sz="1200" b="1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ans</a:t>
                      </a:r>
                      <a:endParaRPr lang="en-US" sz="1200" b="1" baseline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Two years ago</a:t>
                      </a:r>
                    </a:p>
                    <a:p>
                      <a:endParaRPr lang="en-US" sz="1200" b="0" i="1" baseline="0" dirty="0" smtClean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</a:t>
                      </a: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r>
                        <a:rPr lang="en-US" sz="1200" b="0" i="1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Recently</a:t>
                      </a:r>
                    </a:p>
                    <a:p>
                      <a:endParaRPr lang="en-US" sz="1200" b="1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II y a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deux</a:t>
                      </a: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semaines</a:t>
                      </a: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Two</a:t>
                      </a: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weeks</a:t>
                      </a: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ago</a:t>
                      </a:r>
                    </a:p>
                    <a:p>
                      <a:pPr marL="0" algn="l" defTabSz="457200" rtl="0" eaLnBrk="1" latinLnBrk="0" hangingPunct="1"/>
                      <a:endParaRPr lang="en-US" sz="1100" b="1" i="1" kern="1200" dirty="0" smtClean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pPr algn="l"/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semaine</a:t>
                      </a: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</a:t>
                      </a: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week</a:t>
                      </a:r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endParaRPr lang="en-US" sz="1100" b="1" i="1" kern="1200" dirty="0" smtClean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récemment</a:t>
                      </a: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algn="l" defTabSz="457200" rtl="0" eaLnBrk="1" latinLnBrk="0" hangingPunct="1"/>
                      <a:r>
                        <a:rPr lang="en-US" sz="11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Recently</a:t>
                      </a:r>
                    </a:p>
                    <a:p>
                      <a:pPr marL="0" algn="l" defTabSz="457200" rtl="0" eaLnBrk="1" latinLnBrk="0" hangingPunct="1"/>
                      <a:endParaRPr lang="en-US" sz="1100" b="1" i="1" kern="1200" dirty="0" smtClean="0">
                        <a:solidFill>
                          <a:srgbClr val="0070C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 </a:t>
                      </a:r>
                      <a:r>
                        <a:rPr lang="en-US" sz="1200" b="1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mois</a:t>
                      </a:r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dernier</a:t>
                      </a:r>
                    </a:p>
                    <a:p>
                      <a:r>
                        <a:rPr lang="en-US" sz="1200" b="0" i="1" kern="120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Last month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suis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allé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(e)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went</a:t>
                      </a: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allés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went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avec ma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classe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d’histoire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on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est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allés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with my history class we went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au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théatre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à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</a:rPr>
                        <a:t>Londres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to the theatre in London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sur les champs de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batailles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Belgique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to the </a:t>
                      </a:r>
                      <a:r>
                        <a:rPr lang="en-GB" sz="1200" b="0" i="1" dirty="0" err="1" smtClean="0">
                          <a:solidFill>
                            <a:srgbClr val="00B0F0"/>
                          </a:solidFill>
                        </a:rPr>
                        <a:t>battles’fields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in Belgium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dans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les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</a:rPr>
                        <a:t>cornouailles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to Cornwall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voir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un match de rugby à Twickenham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to watch</a:t>
                      </a:r>
                      <a:r>
                        <a:rPr lang="en-GB" sz="1200" b="0" i="1" baseline="0" dirty="0" smtClean="0">
                          <a:solidFill>
                            <a:srgbClr val="00B0F0"/>
                          </a:solidFill>
                        </a:rPr>
                        <a:t> a rugby match in Twickenham</a:t>
                      </a:r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journée</a:t>
                      </a:r>
                      <a:endParaRPr lang="en-GB" sz="1200" b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a day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 </a:t>
                      </a: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une</a:t>
                      </a: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après-midi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an afternoon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pendant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trois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jours</a:t>
                      </a:r>
                      <a:endParaRPr lang="en-GB" sz="1200" b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3 days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pendant une semaine</a:t>
                      </a:r>
                      <a:endParaRPr lang="fr-FR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 a week</a:t>
                      </a:r>
                    </a:p>
                    <a:p>
                      <a:endParaRPr lang="en-GB" sz="1200" b="0" i="1" dirty="0" smtClean="0">
                        <a:solidFill>
                          <a:srgbClr val="00B0F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c’était</a:t>
                      </a:r>
                      <a:endParaRPr lang="en-GB" sz="1200" b="1" i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 was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 </a:t>
                      </a:r>
                      <a:r>
                        <a:rPr lang="en-GB" sz="1200" b="1" i="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trouvé</a:t>
                      </a:r>
                      <a:r>
                        <a:rPr lang="en-GB" sz="1200" b="1" i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ça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found </a:t>
                      </a: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that</a:t>
                      </a:r>
                      <a:endParaRPr lang="en-GB" sz="1200" b="0" i="1" kern="1200" dirty="0">
                        <a:solidFill>
                          <a:srgbClr val="00B0F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vraiment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really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assez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quite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trop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plutôt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eather</a:t>
                      </a:r>
                      <a:endParaRPr lang="en-GB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carrément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completely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une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bonne experience.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 good experience.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un super voyage.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great trip.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génial.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great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bien.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good.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amusant.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fun.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nul.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rubbish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b="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2065556"/>
                  </a:ext>
                </a:extLst>
              </a:tr>
              <a:tr h="206393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j’ai fait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un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</a:rPr>
                        <a:t>échange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baseline="0" dirty="0" err="1" smtClean="0">
                          <a:solidFill>
                            <a:srgbClr val="002060"/>
                          </a:solidFill>
                        </a:rPr>
                        <a:t>scolaire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 have done a school exchange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France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in France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Allemagne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dirty="0" smtClean="0">
                          <a:solidFill>
                            <a:srgbClr val="00B0F0"/>
                          </a:solidFill>
                        </a:rPr>
                        <a:t>in Germany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</a:rPr>
                        <a:t>Espagne</a:t>
                      </a:r>
                      <a:endParaRPr lang="en-GB" sz="1200" b="1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1" kern="1200" dirty="0" smtClean="0">
                          <a:solidFill>
                            <a:srgbClr val="00B0F0"/>
                          </a:solidFill>
                          <a:latin typeface="+mn-lt"/>
                          <a:ea typeface="+mn-ea"/>
                          <a:cs typeface="+mn-cs"/>
                        </a:rPr>
                        <a:t>in Spain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587839"/>
                  </a:ext>
                </a:extLst>
              </a:tr>
            </a:tbl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5290457"/>
            <a:ext cx="1694147" cy="119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146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570597"/>
              </p:ext>
            </p:extLst>
          </p:nvPr>
        </p:nvGraphicFramePr>
        <p:xfrm>
          <a:off x="0" y="1"/>
          <a:ext cx="12192001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15291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945521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314354">
                  <a:extLst>
                    <a:ext uri="{9D8B030D-6E8A-4147-A177-3AD203B41FA5}">
                      <a16:colId xmlns:a16="http://schemas.microsoft.com/office/drawing/2014/main" val="139108877"/>
                    </a:ext>
                  </a:extLst>
                </a:gridCol>
                <a:gridCol w="914353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1214892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  <a:gridCol w="3122023">
                  <a:extLst>
                    <a:ext uri="{9D8B030D-6E8A-4147-A177-3AD203B41FA5}">
                      <a16:colId xmlns:a16="http://schemas.microsoft.com/office/drawing/2014/main" val="3767886954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4156149658"/>
                    </a:ext>
                  </a:extLst>
                </a:gridCol>
                <a:gridCol w="1336767">
                  <a:extLst>
                    <a:ext uri="{9D8B030D-6E8A-4147-A177-3AD203B41FA5}">
                      <a16:colId xmlns:a16="http://schemas.microsoft.com/office/drawing/2014/main" val="427939598"/>
                    </a:ext>
                  </a:extLst>
                </a:gridCol>
              </a:tblGrid>
              <a:tr h="630526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M6-9   Que penses-tu des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échanges scolaires?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think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about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school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exchanges?         (U6)                                                                                                     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6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9803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GB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294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Selon moi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According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À mon avis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In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my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opinion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trouve que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find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Il me semble que</a:t>
                      </a:r>
                      <a:endParaRPr kumimoji="0" lang="fr-FR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seems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to me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Je dirais que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would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say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that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les échanges scolaires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school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exchange</a:t>
                      </a:r>
                      <a:endParaRPr lang="fr-FR" sz="1200" b="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une bonne idée</a:t>
                      </a:r>
                    </a:p>
                    <a:p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good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idea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une bonne expérience</a:t>
                      </a:r>
                      <a:endParaRPr lang="fr-FR" sz="1200" b="1" i="1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good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experience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/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fr-FR" sz="1200" b="1" i="1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c’est une chance</a:t>
                      </a:r>
                    </a:p>
                    <a:p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it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</a:t>
                      </a:r>
                      <a:r>
                        <a:rPr lang="fr-FR" sz="1200" b="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 </a:t>
                      </a: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luck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ça permet de 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enables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us 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c’est un moyen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it’s</a:t>
                      </a:r>
                      <a:r>
                        <a:rPr lang="fr-FR" sz="1200" b="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 a </a:t>
                      </a:r>
                      <a:r>
                        <a:rPr lang="fr-FR" sz="1200" b="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way</a:t>
                      </a:r>
                      <a:endParaRPr lang="fr-FR" sz="1200" b="0" i="1" kern="120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se faire de nouveaux amis.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make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new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friends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améliorer ses compétences en langue.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to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improve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language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baseline="0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skills</a:t>
                      </a:r>
                      <a:r>
                        <a:rPr lang="fr-FR" sz="1200" b="0" i="1" baseline="0" dirty="0" smtClean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habiter dans une famille d’une culture différente.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to live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with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a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family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from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another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culture.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visiter</a:t>
                      </a:r>
                      <a:r>
                        <a:rPr lang="en-GB" sz="1200" b="1" baseline="0" dirty="0" smtClean="0">
                          <a:solidFill>
                            <a:srgbClr val="002060"/>
                          </a:solidFill>
                          <a:latin typeface="+mn-lt"/>
                        </a:rPr>
                        <a:t> un nouveau pays.</a:t>
                      </a:r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visit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a new country.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apprécier les différences et les similarités entre nos vies.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appreciate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the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differences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and the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similarities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between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our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lives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.</a:t>
                      </a: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1" i="1" dirty="0">
                        <a:solidFill>
                          <a:srgbClr val="002060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L’année </a:t>
                      </a:r>
                      <a:r>
                        <a:rPr lang="en-US" sz="1200" b="1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dernière</a:t>
                      </a:r>
                      <a:endParaRPr lang="en-US" sz="1200" b="1" baseline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Last year</a:t>
                      </a:r>
                    </a:p>
                    <a:p>
                      <a:endParaRPr lang="en-US" sz="1200" b="0" i="1" baseline="0" dirty="0" smtClean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i="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Quand</a:t>
                      </a:r>
                      <a:r>
                        <a:rPr lang="en-US" sz="1200" b="1" i="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j’étais</a:t>
                      </a:r>
                      <a:r>
                        <a:rPr lang="en-US" sz="1200" b="1" i="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en-US" sz="1200" b="1" i="0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i="0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sixième</a:t>
                      </a:r>
                      <a:endParaRPr lang="en-US" sz="1200" b="1" i="0" baseline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When I was in Year 7</a:t>
                      </a:r>
                    </a:p>
                    <a:p>
                      <a:endParaRPr lang="en-US" sz="1200" b="0" i="1" baseline="0" dirty="0" smtClean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1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Il y a </a:t>
                      </a:r>
                      <a:r>
                        <a:rPr lang="en-US" sz="1200" b="1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deux</a:t>
                      </a:r>
                      <a:r>
                        <a:rPr lang="en-US" sz="1200" b="1" baseline="0" dirty="0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="1" baseline="0" dirty="0" err="1" smtClean="0">
                          <a:solidFill>
                            <a:srgbClr val="00206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ans</a:t>
                      </a:r>
                      <a:endParaRPr lang="en-US" sz="1200" b="1" baseline="0" dirty="0" smtClean="0">
                        <a:solidFill>
                          <a:srgbClr val="00206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b="0" i="1" baseline="0" dirty="0" smtClean="0">
                          <a:solidFill>
                            <a:srgbClr val="00B0F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Two years ago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dirty="0" smtClean="0">
                          <a:solidFill>
                            <a:srgbClr val="002060"/>
                          </a:solidFill>
                        </a:rPr>
                        <a:t>je suis allée en France</a:t>
                      </a:r>
                      <a:r>
                        <a:rPr lang="fr-FR" sz="1200" b="1" i="0" baseline="0" dirty="0" smtClean="0">
                          <a:solidFill>
                            <a:srgbClr val="002060"/>
                          </a:solidFill>
                        </a:rPr>
                        <a:t> avec mon collège…</a:t>
                      </a:r>
                      <a:endParaRPr lang="fr-FR" sz="1200" b="1" i="0" dirty="0" smtClean="0">
                        <a:solidFill>
                          <a:srgbClr val="002060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</a:rPr>
                        <a:t>I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</a:rPr>
                        <a:t>went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</a:rPr>
                        <a:t> to France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</a:rPr>
                        <a:t>with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</a:rPr>
                        <a:t>my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</a:rPr>
                        <a:t>school</a:t>
                      </a:r>
                      <a:r>
                        <a:rPr lang="fr-FR" sz="1200" i="1" dirty="0" smtClean="0">
                          <a:solidFill>
                            <a:srgbClr val="00B0F0"/>
                          </a:solidFill>
                        </a:rPr>
                        <a:t>…</a:t>
                      </a:r>
                    </a:p>
                    <a:p>
                      <a:endParaRPr lang="en-US" sz="1200" b="0" i="1" baseline="0" dirty="0" smtClean="0">
                        <a:solidFill>
                          <a:srgbClr val="00B0F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135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26" y="5447212"/>
            <a:ext cx="2079824" cy="1299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2992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73CA2911-9543-48DE-BFBA-452C51D4F2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808834"/>
              </p:ext>
            </p:extLst>
          </p:nvPr>
        </p:nvGraphicFramePr>
        <p:xfrm>
          <a:off x="0" y="1"/>
          <a:ext cx="12192001" cy="685799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0423">
                  <a:extLst>
                    <a:ext uri="{9D8B030D-6E8A-4147-A177-3AD203B41FA5}">
                      <a16:colId xmlns:a16="http://schemas.microsoft.com/office/drawing/2014/main" val="25930269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4830774"/>
                    </a:ext>
                  </a:extLst>
                </a:gridCol>
                <a:gridCol w="3122023">
                  <a:extLst>
                    <a:ext uri="{9D8B030D-6E8A-4147-A177-3AD203B41FA5}">
                      <a16:colId xmlns:a16="http://schemas.microsoft.com/office/drawing/2014/main" val="2858874276"/>
                    </a:ext>
                  </a:extLst>
                </a:gridCol>
                <a:gridCol w="1606731">
                  <a:extLst>
                    <a:ext uri="{9D8B030D-6E8A-4147-A177-3AD203B41FA5}">
                      <a16:colId xmlns:a16="http://schemas.microsoft.com/office/drawing/2014/main" val="3910616110"/>
                    </a:ext>
                  </a:extLst>
                </a:gridCol>
                <a:gridCol w="4066904">
                  <a:extLst>
                    <a:ext uri="{9D8B030D-6E8A-4147-A177-3AD203B41FA5}">
                      <a16:colId xmlns:a16="http://schemas.microsoft.com/office/drawing/2014/main" val="2803494261"/>
                    </a:ext>
                  </a:extLst>
                </a:gridCol>
              </a:tblGrid>
              <a:tr h="630526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M6-10   Que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fais</a:t>
                      </a:r>
                      <a:r>
                        <a:rPr lang="fr-FR" sz="1800" b="1" i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-tu pour rester en forme</a:t>
                      </a:r>
                      <a:r>
                        <a:rPr lang="fr-FR" sz="1800" b="1" i="0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?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What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do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you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to </a:t>
                      </a:r>
                      <a:r>
                        <a:rPr lang="fr-FR" sz="1800" b="0" i="1" baseline="0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keep</a:t>
                      </a:r>
                      <a:r>
                        <a:rPr lang="fr-FR" sz="1800" b="0" i="1" baseline="0" dirty="0" smtClean="0">
                          <a:solidFill>
                            <a:schemeClr val="bg1"/>
                          </a:solidFill>
                          <a:latin typeface="+mn-lt"/>
                        </a:rPr>
                        <a:t> fit?                                                                                            (U4-5)</a:t>
                      </a:r>
                      <a:endParaRPr lang="fr-FR" sz="1800" b="0" i="1" dirty="0" smtClean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774197"/>
                  </a:ext>
                </a:extLst>
              </a:tr>
              <a:tr h="29803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200" i="1" dirty="0" smtClean="0">
                          <a:solidFill>
                            <a:schemeClr val="bg1"/>
                          </a:solidFill>
                        </a:rPr>
                        <a:t>                                      5</a:t>
                      </a:r>
                      <a:endParaRPr lang="fr-FR" sz="1200" i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98758"/>
                  </a:ext>
                </a:extLst>
              </a:tr>
              <a:tr h="592944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rester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1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forme</a:t>
                      </a:r>
                      <a:endParaRPr lang="en-GB" sz="1200" b="1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keep fit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généralement</a:t>
                      </a:r>
                      <a:endParaRPr lang="fr-FR" sz="1200" b="1" i="0" kern="1200" baseline="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d’habitude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usually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souvent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often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i="0" kern="1200" baseline="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parfois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i="1" kern="1200" baseline="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sometimes</a:t>
                      </a: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i="1" kern="1200" baseline="0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 général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generally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plupart du temps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most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of the time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tous les ans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every</a:t>
                      </a:r>
                      <a:r>
                        <a:rPr kumimoji="0" lang="fr-FR" sz="1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fr-FR" sz="1200" b="0" i="1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year</a:t>
                      </a:r>
                      <a:endParaRPr kumimoji="0" lang="fr-FR" sz="12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fais régulièrement de l’exercice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 </a:t>
                      </a:r>
                      <a:r>
                        <a:rPr lang="fr-FR" sz="1200" i="1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regular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exercise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fais beaucoup de sport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 lots of </a:t>
                      </a:r>
                      <a:r>
                        <a:rPr lang="fr-FR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sport</a:t>
                      </a:r>
                      <a:endParaRPr lang="en-GB" sz="120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joue au 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football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play </a:t>
                      </a:r>
                      <a:r>
                        <a:rPr lang="en-GB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football</a:t>
                      </a:r>
                      <a:endParaRPr lang="en-GB" sz="1200" i="1" kern="120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fais de la natation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fr-FR" sz="1200" i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 </a:t>
                      </a:r>
                      <a:r>
                        <a:rPr lang="fr-FR" sz="1200" i="1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swimming</a:t>
                      </a:r>
                      <a:endParaRPr lang="en-GB" sz="1200" i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j’ai </a:t>
                      </a: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un régime équilibré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have a </a:t>
                      </a:r>
                      <a:r>
                        <a:rPr lang="fr-FR" sz="1200" i="1" kern="1200" dirty="0" err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balanced</a:t>
                      </a:r>
                      <a:r>
                        <a:rPr lang="fr-FR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fr-FR" sz="1200" i="1" kern="1200" dirty="0" err="1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diet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ne mange pas trop de sucreries</a:t>
                      </a:r>
                      <a:r>
                        <a:rPr lang="fr-FR" sz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</a:t>
                      </a:r>
                      <a:r>
                        <a:rPr lang="en-GB" sz="1200" i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don’t eat too many sweet </a:t>
                      </a:r>
                      <a:r>
                        <a:rPr lang="en-GB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things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ne fume pas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don’t smoke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mange beaucoup de fruits et de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légumes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eat lots of fruit and veg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ne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grignote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pas entre les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repas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don’t snack between meals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me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couche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de bonne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heure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go to bed early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vais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au college à pied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walk to</a:t>
                      </a:r>
                      <a:r>
                        <a:rPr lang="en-GB" sz="1200" i="1" kern="1200" baseline="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school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vais</a:t>
                      </a:r>
                      <a:r>
                        <a:rPr lang="en-GB" sz="1200" b="1" i="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au college à </a:t>
                      </a:r>
                      <a:r>
                        <a:rPr lang="en-GB" sz="1200" b="1" i="0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vélo</a:t>
                      </a:r>
                      <a:endParaRPr lang="en-GB" sz="1200" b="1" i="0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kern="1200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go to school by bike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parce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car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because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puisque</a:t>
                      </a:r>
                    </a:p>
                    <a:p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as</a:t>
                      </a: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tant </a:t>
                      </a:r>
                      <a:r>
                        <a:rPr lang="fr-FR" sz="1200" b="1" dirty="0" err="1" smtClean="0">
                          <a:solidFill>
                            <a:srgbClr val="002060"/>
                          </a:solidFill>
                          <a:latin typeface="+mn-lt"/>
                        </a:rPr>
                        <a:t>donn</a:t>
                      </a:r>
                      <a:r>
                        <a:rPr lang="en-GB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é</a:t>
                      </a:r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 que 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given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endParaRPr lang="fr-FR" sz="1200" b="0" i="1" dirty="0" smtClean="0">
                        <a:solidFill>
                          <a:srgbClr val="00B0F0"/>
                        </a:solidFill>
                        <a:latin typeface="+mn-lt"/>
                      </a:endParaRPr>
                    </a:p>
                    <a:p>
                      <a:endParaRPr lang="fr-FR" sz="1200" b="1" dirty="0" smtClean="0">
                        <a:solidFill>
                          <a:srgbClr val="002060"/>
                        </a:solidFill>
                        <a:latin typeface="+mn-lt"/>
                      </a:endParaRPr>
                    </a:p>
                    <a:p>
                      <a:r>
                        <a:rPr lang="fr-FR" sz="1200" b="1" dirty="0" smtClean="0">
                          <a:solidFill>
                            <a:srgbClr val="002060"/>
                          </a:solidFill>
                          <a:latin typeface="+mn-lt"/>
                        </a:rPr>
                        <a:t>vu que</a:t>
                      </a:r>
                    </a:p>
                    <a:p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seeing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  <a:r>
                        <a:rPr lang="fr-FR" sz="1200" b="0" i="1" dirty="0" err="1" smtClean="0">
                          <a:solidFill>
                            <a:srgbClr val="00B0F0"/>
                          </a:solidFill>
                          <a:latin typeface="+mn-lt"/>
                        </a:rPr>
                        <a:t>that</a:t>
                      </a:r>
                      <a:r>
                        <a:rPr lang="fr-FR" sz="1200" b="0" i="1" dirty="0" smtClean="0">
                          <a:solidFill>
                            <a:srgbClr val="00B0F0"/>
                          </a:solidFill>
                          <a:latin typeface="+mn-lt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pour moi c’est important de mener une vie saine.</a:t>
                      </a:r>
                      <a:endParaRPr lang="en-GB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me it is important to lead a healthy life.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GB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pense que la santé est très importante.</a:t>
                      </a: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GB" sz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think health is really important.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b="1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 mène une vie active</a:t>
                      </a:r>
                      <a:r>
                        <a:rPr lang="fr-FR" sz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200" i="1" dirty="0" smtClean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 lead an active life.</a:t>
                      </a:r>
                      <a:endParaRPr lang="en-GB" sz="1200" i="1" dirty="0" smtClean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049809"/>
                  </a:ext>
                </a:extLst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369" y="4481572"/>
            <a:ext cx="2450176" cy="192793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223" y="4732837"/>
            <a:ext cx="3487447" cy="212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78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19794</TotalTime>
  <Words>3478</Words>
  <Application>Microsoft Office PowerPoint</Application>
  <PresentationFormat>Widescreen</PresentationFormat>
  <Paragraphs>1134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AvenirNext LT Pro Bold</vt:lpstr>
      <vt:lpstr>Calibri</vt:lpstr>
      <vt:lpstr>Calibri Light</vt:lpstr>
      <vt:lpstr>Times New Roman</vt:lpstr>
      <vt:lpstr>Office Theme</vt:lpstr>
      <vt:lpstr>MODULE 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Downham Market Academy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Desbois</dc:creator>
  <cp:lastModifiedBy>Caroline Heaney</cp:lastModifiedBy>
  <cp:revision>345</cp:revision>
  <dcterms:created xsi:type="dcterms:W3CDTF">2021-06-16T07:38:02Z</dcterms:created>
  <dcterms:modified xsi:type="dcterms:W3CDTF">2022-05-23T20:38:27Z</dcterms:modified>
</cp:coreProperties>
</file>