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57" r:id="rId3"/>
    <p:sldId id="259" r:id="rId4"/>
    <p:sldId id="260" r:id="rId5"/>
    <p:sldId id="261" r:id="rId6"/>
    <p:sldId id="258" r:id="rId7"/>
    <p:sldId id="269" r:id="rId8"/>
    <p:sldId id="264" r:id="rId9"/>
    <p:sldId id="270" r:id="rId10"/>
    <p:sldId id="268" r:id="rId11"/>
    <p:sldId id="262" r:id="rId12"/>
    <p:sldId id="263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343" autoAdjust="0"/>
  </p:normalViewPr>
  <p:slideViewPr>
    <p:cSldViewPr snapToGrid="0">
      <p:cViewPr>
        <p:scale>
          <a:sx n="66" d="100"/>
          <a:sy n="66" d="100"/>
        </p:scale>
        <p:origin x="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585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944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743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1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640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753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01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803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694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54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883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3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06/12/2022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4155086"/>
          </a:xfrm>
        </p:spPr>
        <p:txBody>
          <a:bodyPr>
            <a:noAutofit/>
          </a:bodyPr>
          <a:lstStyle/>
          <a:p>
            <a: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2</a:t>
            </a:r>
            <a:b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/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Foundatio</a:t>
            </a: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215798"/>
              </p:ext>
            </p:extLst>
          </p:nvPr>
        </p:nvGraphicFramePr>
        <p:xfrm>
          <a:off x="1" y="3"/>
          <a:ext cx="12192001" cy="53381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05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1854925">
                  <a:extLst>
                    <a:ext uri="{9D8B030D-6E8A-4147-A177-3AD203B41FA5}">
                      <a16:colId xmlns:a16="http://schemas.microsoft.com/office/drawing/2014/main" val="423491121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42385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495697">
                  <a:extLst>
                    <a:ext uri="{9D8B030D-6E8A-4147-A177-3AD203B41FA5}">
                      <a16:colId xmlns:a16="http://schemas.microsoft.com/office/drawing/2014/main" val="164322797"/>
                    </a:ext>
                  </a:extLst>
                </a:gridCol>
                <a:gridCol w="1495697">
                  <a:extLst>
                    <a:ext uri="{9D8B030D-6E8A-4147-A177-3AD203B41FA5}">
                      <a16:colId xmlns:a16="http://schemas.microsoft.com/office/drawing/2014/main" val="1898265921"/>
                    </a:ext>
                  </a:extLst>
                </a:gridCol>
                <a:gridCol w="1698172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1140825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</a:tblGrid>
              <a:tr h="314709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M2-PDD1   Qu’est-ce que tu fais pendant ton temps libre</a:t>
                      </a:r>
                      <a:r>
                        <a:rPr lang="fr-FR" sz="16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in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free time?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5748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56786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mon temps libre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footing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jogging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hockey sur glace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hockey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patinage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roller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roller skating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vélo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boxe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danse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</a:t>
                      </a: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weight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-lifting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natation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voile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l’escalade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l’escrime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fencing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l’équitation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horse-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riding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randonnées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hiking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my opinion it’s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 it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pense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 it is</a:t>
                      </a: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stupide.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16067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piano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saxophone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saxophone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violon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violin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batterie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clarinette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clarinet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flûte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flute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guitar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trompette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trumpet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l’accordéon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accordion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badminton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noProof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badminton</a:t>
                      </a:r>
                      <a:endParaRPr lang="fr-FR" sz="1200" b="0" i="1" noProof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basket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basketball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cricket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noProof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cricket</a:t>
                      </a:r>
                      <a:endParaRPr lang="fr-FR" sz="1200" b="0" i="1" noProof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foot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noProof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football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 golf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noProof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golf</a:t>
                      </a:r>
                      <a:endParaRPr lang="fr-FR" sz="1200" b="0" i="1" noProof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46669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45" y="5300738"/>
            <a:ext cx="2803071" cy="155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20864"/>
              </p:ext>
            </p:extLst>
          </p:nvPr>
        </p:nvGraphicFramePr>
        <p:xfrm>
          <a:off x="13063" y="2"/>
          <a:ext cx="12192007" cy="68069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222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01677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092439">
                  <a:extLst>
                    <a:ext uri="{9D8B030D-6E8A-4147-A177-3AD203B41FA5}">
                      <a16:colId xmlns:a16="http://schemas.microsoft.com/office/drawing/2014/main" val="1536040365"/>
                    </a:ext>
                  </a:extLst>
                </a:gridCol>
                <a:gridCol w="160981">
                  <a:extLst>
                    <a:ext uri="{9D8B030D-6E8A-4147-A177-3AD203B41FA5}">
                      <a16:colId xmlns:a16="http://schemas.microsoft.com/office/drawing/2014/main" val="2778840920"/>
                    </a:ext>
                  </a:extLst>
                </a:gridCol>
                <a:gridCol w="1458813">
                  <a:extLst>
                    <a:ext uri="{9D8B030D-6E8A-4147-A177-3AD203B41FA5}">
                      <a16:colId xmlns:a16="http://schemas.microsoft.com/office/drawing/2014/main" val="4257298212"/>
                    </a:ext>
                  </a:extLst>
                </a:gridCol>
                <a:gridCol w="901337">
                  <a:extLst>
                    <a:ext uri="{9D8B030D-6E8A-4147-A177-3AD203B41FA5}">
                      <a16:colId xmlns:a16="http://schemas.microsoft.com/office/drawing/2014/main" val="3995016007"/>
                    </a:ext>
                  </a:extLst>
                </a:gridCol>
                <a:gridCol w="875212">
                  <a:extLst>
                    <a:ext uri="{9D8B030D-6E8A-4147-A177-3AD203B41FA5}">
                      <a16:colId xmlns:a16="http://schemas.microsoft.com/office/drawing/2014/main" val="685684249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3105220917"/>
                    </a:ext>
                  </a:extLst>
                </a:gridCol>
                <a:gridCol w="2130168">
                  <a:extLst>
                    <a:ext uri="{9D8B030D-6E8A-4147-A177-3AD203B41FA5}">
                      <a16:colId xmlns:a16="http://schemas.microsoft.com/office/drawing/2014/main" val="2628040507"/>
                    </a:ext>
                  </a:extLst>
                </a:gridCol>
                <a:gridCol w="1038549">
                  <a:extLst>
                    <a:ext uri="{9D8B030D-6E8A-4147-A177-3AD203B41FA5}">
                      <a16:colId xmlns:a16="http://schemas.microsoft.com/office/drawing/2014/main" val="4044158200"/>
                    </a:ext>
                  </a:extLst>
                </a:gridCol>
                <a:gridCol w="704302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899285">
                  <a:extLst>
                    <a:ext uri="{9D8B030D-6E8A-4147-A177-3AD203B41FA5}">
                      <a16:colId xmlns:a16="http://schemas.microsoft.com/office/drawing/2014/main" val="3653351882"/>
                    </a:ext>
                  </a:extLst>
                </a:gridCol>
              </a:tblGrid>
              <a:tr h="365594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M2-2.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Qu’est-ce que tu aimes comme sport?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sports do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4195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102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do/go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been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hockey sur glace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 hockey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patinage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skating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vélo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footing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jogging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roller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roller skating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natation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wind-surfing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l’escalade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l’equitation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horse-riding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randonnées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walks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depuis</a:t>
                      </a: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gridSpan="2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month, 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 months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an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year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deux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years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toujours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my live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it’s 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beaucoup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car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 it a lot because it’s </a:t>
                      </a:r>
                    </a:p>
                    <a:p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easy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Rigolo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</a:t>
                      </a: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Rapide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99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I have been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badminton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basket </a:t>
                      </a:r>
                      <a:endParaRPr kumimoji="0" lang="fr-F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cricket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foot </a:t>
                      </a:r>
                      <a:endParaRPr kumimoji="0" lang="fr-FR" sz="1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golf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rugby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 volley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aux boules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6FF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  <a:sym typeface="Calibri"/>
                        </a:rPr>
                        <a:t>bowls</a:t>
                      </a:r>
                      <a:endParaRPr kumimoji="0" lang="fr-FR" sz="12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61621"/>
                  </a:ext>
                </a:extLst>
              </a:tr>
              <a:tr h="339632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pratique le trampoline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been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trampolining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5719"/>
                  </a:ext>
                </a:extLst>
              </a:tr>
              <a:tr h="274195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79587"/>
                  </a:ext>
                </a:extLst>
              </a:tr>
              <a:tr h="27419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 gridSpan="5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58009"/>
                  </a:ext>
                </a:extLst>
              </a:tr>
              <a:tr h="2053068"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bon pour le corps et le mental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body and 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booste le moral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boosts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 les sports individuels.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individual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sports.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 les sports d’équipe.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team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respire.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breathe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J’oublie mes soucis.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forget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worries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fait du bien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good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détend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relaxes 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 v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061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724" y="2634107"/>
            <a:ext cx="1605779" cy="153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2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938152"/>
              </p:ext>
            </p:extLst>
          </p:nvPr>
        </p:nvGraphicFramePr>
        <p:xfrm>
          <a:off x="13063" y="1"/>
          <a:ext cx="12125969" cy="67659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513611">
                  <a:extLst>
                    <a:ext uri="{9D8B030D-6E8A-4147-A177-3AD203B41FA5}">
                      <a16:colId xmlns:a16="http://schemas.microsoft.com/office/drawing/2014/main" val="1889691411"/>
                    </a:ext>
                  </a:extLst>
                </a:gridCol>
                <a:gridCol w="242653">
                  <a:extLst>
                    <a:ext uri="{9D8B030D-6E8A-4147-A177-3AD203B41FA5}">
                      <a16:colId xmlns:a16="http://schemas.microsoft.com/office/drawing/2014/main" val="3899456899"/>
                    </a:ext>
                  </a:extLst>
                </a:gridCol>
                <a:gridCol w="2270958">
                  <a:extLst>
                    <a:ext uri="{9D8B030D-6E8A-4147-A177-3AD203B41FA5}">
                      <a16:colId xmlns:a16="http://schemas.microsoft.com/office/drawing/2014/main" val="2091207682"/>
                    </a:ext>
                  </a:extLst>
                </a:gridCol>
                <a:gridCol w="210985">
                  <a:extLst>
                    <a:ext uri="{9D8B030D-6E8A-4147-A177-3AD203B41FA5}">
                      <a16:colId xmlns:a16="http://schemas.microsoft.com/office/drawing/2014/main" val="685684249"/>
                    </a:ext>
                  </a:extLst>
                </a:gridCol>
                <a:gridCol w="273924">
                  <a:extLst>
                    <a:ext uri="{9D8B030D-6E8A-4147-A177-3AD203B41FA5}">
                      <a16:colId xmlns:a16="http://schemas.microsoft.com/office/drawing/2014/main" val="2300564131"/>
                    </a:ext>
                  </a:extLst>
                </a:gridCol>
                <a:gridCol w="743527">
                  <a:extLst>
                    <a:ext uri="{9D8B030D-6E8A-4147-A177-3AD203B41FA5}">
                      <a16:colId xmlns:a16="http://schemas.microsoft.com/office/drawing/2014/main" val="2206600277"/>
                    </a:ext>
                  </a:extLst>
                </a:gridCol>
                <a:gridCol w="772160">
                  <a:extLst>
                    <a:ext uri="{9D8B030D-6E8A-4147-A177-3AD203B41FA5}">
                      <a16:colId xmlns:a16="http://schemas.microsoft.com/office/drawing/2014/main" val="4257501012"/>
                    </a:ext>
                  </a:extLst>
                </a:gridCol>
                <a:gridCol w="200297">
                  <a:extLst>
                    <a:ext uri="{9D8B030D-6E8A-4147-A177-3AD203B41FA5}">
                      <a16:colId xmlns:a16="http://schemas.microsoft.com/office/drawing/2014/main" val="750176029"/>
                    </a:ext>
                  </a:extLst>
                </a:gridCol>
                <a:gridCol w="648789">
                  <a:extLst>
                    <a:ext uri="{9D8B030D-6E8A-4147-A177-3AD203B41FA5}">
                      <a16:colId xmlns:a16="http://schemas.microsoft.com/office/drawing/2014/main" val="2308087170"/>
                    </a:ext>
                  </a:extLst>
                </a:gridCol>
                <a:gridCol w="2694585">
                  <a:extLst>
                    <a:ext uri="{9D8B030D-6E8A-4147-A177-3AD203B41FA5}">
                      <a16:colId xmlns:a16="http://schemas.microsoft.com/office/drawing/2014/main" val="595464841"/>
                    </a:ext>
                  </a:extLst>
                </a:gridCol>
              </a:tblGrid>
              <a:tr h="356070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M2-3.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Que fais-tu sur ton portable ou ta tablette?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on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phone of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tablet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28863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2a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64972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 temps en temps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from time to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Tous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soirs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every night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often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D’habitude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usually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Parfois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Sometimes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fais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des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recherches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devoirs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do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research for my homework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fais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achats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buy things/make purchases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J’écris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des articles pour mon blog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write posts for my blog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mes e-mails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read my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emails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vais sur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réseaux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sociaux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go on social media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j’écris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des messages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I write messages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joue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des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jeux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play games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internet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surf the net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You Tube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 video on You tube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playlists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create playlists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télécharge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download music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photos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take pictures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photos sur Instagram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Snapchat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put my photos on Instagram or Snapchat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et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and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7030A0"/>
                          </a:solidFill>
                        </a:rPr>
                        <a:t>Repeat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7030A0"/>
                          </a:solidFill>
                        </a:rPr>
                        <a:t>1 and 2a</a:t>
                      </a:r>
                    </a:p>
                    <a:p>
                      <a:endParaRPr lang="en-GB" sz="1200" b="1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GB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other hand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recherches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devoirs.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do research for my homework.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D’achats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buy things/make purchases.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read blogs.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des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go on forums.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à des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play games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sur internet.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surf the net.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JAMAIS DE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sur You Tube.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NEVER watch video on You tube.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67053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OPINION</a:t>
                      </a:r>
                      <a:r>
                        <a:rPr lang="fr-FR" sz="1200" b="0" i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COMPARATIVE</a:t>
                      </a:r>
                      <a:endParaRPr lang="fr-FR" sz="1200" b="0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79587"/>
                  </a:ext>
                </a:extLst>
              </a:tr>
              <a:tr h="267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758009"/>
                  </a:ext>
                </a:extLst>
              </a:tr>
              <a:tr h="1873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baseline="0" dirty="0" err="1" smtClean="0">
                          <a:solidFill>
                            <a:srgbClr val="CC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600" b="1" kern="1200" baseline="0" dirty="0" smtClean="0">
                          <a:solidFill>
                            <a:srgbClr val="CC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2a</a:t>
                      </a:r>
                      <a:endParaRPr lang="fr-FR" sz="1600" b="1" i="1" kern="1200" dirty="0" smtClean="0">
                        <a:solidFill>
                          <a:srgbClr val="CC009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c’est plus 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It is more</a:t>
                      </a:r>
                      <a:endParaRPr lang="en-GB" sz="12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amusant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funny</a:t>
                      </a:r>
                    </a:p>
                    <a:p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intéressant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interesting</a:t>
                      </a:r>
                      <a:endParaRPr lang="en-GB" sz="12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que 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than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mes devoirs.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ranger ma chambre.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tidying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room up.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21061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970" y="3095895"/>
            <a:ext cx="1956120" cy="119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4025"/>
              </p:ext>
            </p:extLst>
          </p:nvPr>
        </p:nvGraphicFramePr>
        <p:xfrm>
          <a:off x="13063" y="2"/>
          <a:ext cx="12182428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087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543012">
                  <a:extLst>
                    <a:ext uri="{9D8B030D-6E8A-4147-A177-3AD203B41FA5}">
                      <a16:colId xmlns:a16="http://schemas.microsoft.com/office/drawing/2014/main" val="1079670787"/>
                    </a:ext>
                  </a:extLst>
                </a:gridCol>
                <a:gridCol w="568869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331674">
                  <a:extLst>
                    <a:ext uri="{9D8B030D-6E8A-4147-A177-3AD203B41FA5}">
                      <a16:colId xmlns:a16="http://schemas.microsoft.com/office/drawing/2014/main" val="549252293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819469">
                  <a:extLst>
                    <a:ext uri="{9D8B030D-6E8A-4147-A177-3AD203B41FA5}">
                      <a16:colId xmlns:a16="http://schemas.microsoft.com/office/drawing/2014/main" val="1478790568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3164122371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val="625002941"/>
                    </a:ext>
                  </a:extLst>
                </a:gridCol>
                <a:gridCol w="349863">
                  <a:extLst>
                    <a:ext uri="{9D8B030D-6E8A-4147-A177-3AD203B41FA5}">
                      <a16:colId xmlns:a16="http://schemas.microsoft.com/office/drawing/2014/main" val="1572855406"/>
                    </a:ext>
                  </a:extLst>
                </a:gridCol>
                <a:gridCol w="2494937">
                  <a:extLst>
                    <a:ext uri="{9D8B030D-6E8A-4147-A177-3AD203B41FA5}">
                      <a16:colId xmlns:a16="http://schemas.microsoft.com/office/drawing/2014/main" val="1869917937"/>
                    </a:ext>
                  </a:extLst>
                </a:gridCol>
                <a:gridCol w="1538514">
                  <a:extLst>
                    <a:ext uri="{9D8B030D-6E8A-4147-A177-3AD203B41FA5}">
                      <a16:colId xmlns:a16="http://schemas.microsoft.com/office/drawing/2014/main" val="3145705887"/>
                    </a:ext>
                  </a:extLst>
                </a:gridCol>
                <a:gridCol w="1512977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</a:tblGrid>
              <a:tr h="386248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M2-4.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Quel est ton avis sur Internet?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of the Internet?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4257"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8125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Selon moi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facile de (d’)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 easy 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possible de (d’)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 possible 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important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important 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rester en contact avec ses amis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stay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in contact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friends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Regular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faire des recherches pour ses devoirs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do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homework</a:t>
                      </a:r>
                      <a:endParaRPr lang="en-GB" sz="12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utiliser un dico en ligne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use an online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dictionary</a:t>
                      </a:r>
                      <a:endParaRPr lang="en-GB" sz="120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partager des photos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share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photos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partager ses détails personnels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share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your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personal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details</a:t>
                      </a:r>
                      <a:endParaRPr lang="fr-FR" sz="120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passer trop de temps sur Internet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spend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much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time on the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internet</a:t>
                      </a:r>
                      <a:endParaRPr lang="en-GB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tchatter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en ligne avec des inconnus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chat to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strangers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online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faire du sport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do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some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sport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passer du temps avec sa famille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spend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some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time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en-GB" sz="1200" i="0" baseline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your family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retrouver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ses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amis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en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vrai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meet up with</a:t>
                      </a:r>
                      <a:r>
                        <a:rPr lang="en-GB" sz="120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your friends in</a:t>
                      </a:r>
                      <a:r>
                        <a:rPr lang="en-GB" sz="1200" i="0" baseline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real life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mais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but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contre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however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i="0" kern="1200" dirty="0" smtClean="0">
                          <a:solidFill>
                            <a:srgbClr val="CC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en-GB" sz="1600" b="1" i="0" kern="1200" baseline="0" dirty="0" smtClean="0">
                          <a:solidFill>
                            <a:srgbClr val="CC00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2+3</a:t>
                      </a:r>
                      <a:endParaRPr lang="en-GB" sz="1200" b="1" i="1" dirty="0">
                        <a:solidFill>
                          <a:srgbClr val="CC0099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13951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EXTRA</a:t>
                      </a:r>
                      <a:r>
                        <a:rPr lang="fr-FR" sz="1200" b="0" i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VOCAB</a:t>
                      </a:r>
                      <a:endParaRPr lang="fr-FR" sz="1200" b="0" i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79587"/>
                  </a:ext>
                </a:extLst>
              </a:tr>
              <a:tr h="3574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                   7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58009"/>
                  </a:ext>
                </a:extLst>
              </a:tr>
              <a:tr h="2314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réseaux sociaux 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media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sont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aussi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also are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dangereux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dangerous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probème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parce que/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qu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car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puisque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/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puisqu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crée une dépendance.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addictive.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risque de harcèlement.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bullying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mauvais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la santé mentale.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mental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0610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190" y="4754879"/>
            <a:ext cx="2815164" cy="187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9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950084"/>
              </p:ext>
            </p:extLst>
          </p:nvPr>
        </p:nvGraphicFramePr>
        <p:xfrm>
          <a:off x="0" y="0"/>
          <a:ext cx="12284704" cy="6832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9166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1351016">
                  <a:extLst>
                    <a:ext uri="{9D8B030D-6E8A-4147-A177-3AD203B41FA5}">
                      <a16:colId xmlns:a16="http://schemas.microsoft.com/office/drawing/2014/main" val="625547749"/>
                    </a:ext>
                  </a:extLst>
                </a:gridCol>
                <a:gridCol w="236847">
                  <a:extLst>
                    <a:ext uri="{9D8B030D-6E8A-4147-A177-3AD203B41FA5}">
                      <a16:colId xmlns:a16="http://schemas.microsoft.com/office/drawing/2014/main" val="4264538866"/>
                    </a:ext>
                  </a:extLst>
                </a:gridCol>
                <a:gridCol w="881017">
                  <a:extLst>
                    <a:ext uri="{9D8B030D-6E8A-4147-A177-3AD203B41FA5}">
                      <a16:colId xmlns:a16="http://schemas.microsoft.com/office/drawing/2014/main" val="1961991339"/>
                    </a:ext>
                  </a:extLst>
                </a:gridCol>
                <a:gridCol w="1397725">
                  <a:extLst>
                    <a:ext uri="{9D8B030D-6E8A-4147-A177-3AD203B41FA5}">
                      <a16:colId xmlns:a16="http://schemas.microsoft.com/office/drawing/2014/main" val="2674923979"/>
                    </a:ext>
                  </a:extLst>
                </a:gridCol>
                <a:gridCol w="175714">
                  <a:extLst>
                    <a:ext uri="{9D8B030D-6E8A-4147-A177-3AD203B41FA5}">
                      <a16:colId xmlns:a16="http://schemas.microsoft.com/office/drawing/2014/main" val="3228148350"/>
                    </a:ext>
                  </a:extLst>
                </a:gridCol>
                <a:gridCol w="1368079">
                  <a:extLst>
                    <a:ext uri="{9D8B030D-6E8A-4147-A177-3AD203B41FA5}">
                      <a16:colId xmlns:a16="http://schemas.microsoft.com/office/drawing/2014/main" val="3751187414"/>
                    </a:ext>
                  </a:extLst>
                </a:gridCol>
                <a:gridCol w="1160220">
                  <a:extLst>
                    <a:ext uri="{9D8B030D-6E8A-4147-A177-3AD203B41FA5}">
                      <a16:colId xmlns:a16="http://schemas.microsoft.com/office/drawing/2014/main" val="3141930141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4129934503"/>
                    </a:ext>
                  </a:extLst>
                </a:gridCol>
                <a:gridCol w="1267780">
                  <a:extLst>
                    <a:ext uri="{9D8B030D-6E8A-4147-A177-3AD203B41FA5}">
                      <a16:colId xmlns:a16="http://schemas.microsoft.com/office/drawing/2014/main" val="515026857"/>
                    </a:ext>
                  </a:extLst>
                </a:gridCol>
                <a:gridCol w="230726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  <a:gridCol w="1498506">
                  <a:extLst>
                    <a:ext uri="{9D8B030D-6E8A-4147-A177-3AD203B41FA5}">
                      <a16:colId xmlns:a16="http://schemas.microsoft.com/office/drawing/2014/main" val="2521775062"/>
                    </a:ext>
                  </a:extLst>
                </a:gridCol>
              </a:tblGrid>
              <a:tr h="332157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M2-5    Qu’est-ce que tu aimes lire</a:t>
                      </a:r>
                      <a:r>
                        <a:rPr lang="fr-FR" sz="16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read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1961"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2a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623532">
                <a:tc gridSpan="3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J’apprécie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beaucoup les …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really appreciate/like…</a:t>
                      </a:r>
                      <a:endParaRPr lang="en-GB" sz="120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préfère les …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prefer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…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J’adore les…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love …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J’ai une passion pour les …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passionate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about …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n’aime pas les …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…</a:t>
                      </a:r>
                      <a:endParaRPr lang="en-GB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</a:rPr>
                        <a:t>J’ai horreur des …</a:t>
                      </a:r>
                    </a:p>
                    <a:p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</a:rPr>
                        <a:t>hate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</a:rPr>
                        <a:t> …</a:t>
                      </a:r>
                      <a:endParaRPr lang="fr-FR" sz="12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Regular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romans fantastiques.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fantasy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novels</a:t>
                      </a:r>
                      <a:endParaRPr lang="en-GB" sz="160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romans policiers.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detective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novels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romans d’amour.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romance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novels</a:t>
                      </a:r>
                      <a:endParaRPr lang="en-GB" sz="160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livres d’épouvante.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horror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books</a:t>
                      </a:r>
                      <a:endParaRPr lang="en-GB" sz="160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BD.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comic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books/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graphic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novels</a:t>
                      </a:r>
                      <a:endParaRPr lang="fr-FR" sz="120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</a:rPr>
                        <a:t>mangas.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</a:rPr>
                        <a:t>Mangas</a:t>
                      </a:r>
                      <a:endParaRPr lang="fr-FR" sz="1200" b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J’aime les illustrations/l’humour</a:t>
                      </a:r>
                      <a:r>
                        <a:rPr lang="fr-FR" sz="1200" dirty="0" smtClean="0"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the illustrations/humour.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ne lis pas sur une tablette.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don’t read on a tablet.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préfère tenir un livre traditionnel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mes mains.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ptiferSansLTPro-Regular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prefer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holding a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traditional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book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in my hands.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ne lis plus de livres traditionnels.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no longer read traditional books.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</a:rPr>
                        <a:t>Je lis beaucoup en ligne. 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</a:rPr>
                        <a:t>I read a lot online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je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pas de 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I don’t read</a:t>
                      </a:r>
                      <a:endParaRPr lang="en-GB" sz="1200" i="1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CC0099"/>
                          </a:solidFill>
                        </a:rPr>
                        <a:t>Repeat</a:t>
                      </a:r>
                      <a:r>
                        <a:rPr lang="en-GB" sz="2400" b="1" baseline="0" dirty="0" smtClean="0">
                          <a:solidFill>
                            <a:srgbClr val="CC0099"/>
                          </a:solidFill>
                        </a:rPr>
                        <a:t> 2a</a:t>
                      </a:r>
                      <a:endParaRPr lang="en-GB" b="1" dirty="0">
                        <a:solidFill>
                          <a:srgbClr val="CC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1765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DETAIL :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Futur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32340"/>
                  </a:ext>
                </a:extLst>
              </a:tr>
              <a:tr h="325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CC0099"/>
                          </a:solidFill>
                        </a:rPr>
                        <a:t>Repeat</a:t>
                      </a:r>
                      <a:r>
                        <a:rPr lang="en-GB" sz="1600" b="1" baseline="0" dirty="0" smtClean="0">
                          <a:solidFill>
                            <a:srgbClr val="CC0099"/>
                          </a:solidFill>
                        </a:rPr>
                        <a:t> 2a</a:t>
                      </a:r>
                      <a:endParaRPr lang="en-GB" sz="1800" b="1" dirty="0" smtClean="0">
                        <a:solidFill>
                          <a:srgbClr val="CC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CC0099"/>
                          </a:solidFill>
                        </a:rPr>
                        <a:t>Repeat</a:t>
                      </a:r>
                      <a:r>
                        <a:rPr lang="en-GB" sz="1600" b="1" baseline="0" dirty="0" smtClean="0">
                          <a:solidFill>
                            <a:srgbClr val="CC0099"/>
                          </a:solidFill>
                        </a:rPr>
                        <a:t> 2a</a:t>
                      </a:r>
                      <a:endParaRPr lang="en-GB" sz="1600" b="1" dirty="0" smtClean="0">
                        <a:solidFill>
                          <a:srgbClr val="CC0099"/>
                        </a:solidFill>
                      </a:endParaRPr>
                    </a:p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14653"/>
                  </a:ext>
                </a:extLst>
              </a:tr>
              <a:tr h="19692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L’année  dernière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Last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year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lu un/une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L’année  prochaine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lire un/une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À 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my opinion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pense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think that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crois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think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i="0" dirty="0" smtClean="0">
                          <a:solidFill>
                            <a:srgbClr val="002060"/>
                          </a:solidFill>
                        </a:rPr>
                        <a:t>la lecture est très importante dans la vie.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reading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very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important in life.</a:t>
                      </a:r>
                    </a:p>
                    <a:p>
                      <a:endParaRPr lang="fr-FR" sz="1200" b="1" i="0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8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70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058446"/>
              </p:ext>
            </p:extLst>
          </p:nvPr>
        </p:nvGraphicFramePr>
        <p:xfrm>
          <a:off x="0" y="0"/>
          <a:ext cx="12193264" cy="68386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922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192244">
                  <a:extLst>
                    <a:ext uri="{9D8B030D-6E8A-4147-A177-3AD203B41FA5}">
                      <a16:colId xmlns:a16="http://schemas.microsoft.com/office/drawing/2014/main" val="4234911211"/>
                    </a:ext>
                  </a:extLst>
                </a:gridCol>
                <a:gridCol w="1857731">
                  <a:extLst>
                    <a:ext uri="{9D8B030D-6E8A-4147-A177-3AD203B41FA5}">
                      <a16:colId xmlns:a16="http://schemas.microsoft.com/office/drawing/2014/main" val="625547749"/>
                    </a:ext>
                  </a:extLst>
                </a:gridCol>
                <a:gridCol w="23232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78823">
                  <a:extLst>
                    <a:ext uri="{9D8B030D-6E8A-4147-A177-3AD203B41FA5}">
                      <a16:colId xmlns:a16="http://schemas.microsoft.com/office/drawing/2014/main" val="1578210231"/>
                    </a:ext>
                  </a:extLst>
                </a:gridCol>
                <a:gridCol w="1100790">
                  <a:extLst>
                    <a:ext uri="{9D8B030D-6E8A-4147-A177-3AD203B41FA5}">
                      <a16:colId xmlns:a16="http://schemas.microsoft.com/office/drawing/2014/main" val="2674923979"/>
                    </a:ext>
                  </a:extLst>
                </a:gridCol>
                <a:gridCol w="29693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766543">
                  <a:extLst>
                    <a:ext uri="{9D8B030D-6E8A-4147-A177-3AD203B41FA5}">
                      <a16:colId xmlns:a16="http://schemas.microsoft.com/office/drawing/2014/main" val="3228148350"/>
                    </a:ext>
                  </a:extLst>
                </a:gridCol>
                <a:gridCol w="1506396">
                  <a:extLst>
                    <a:ext uri="{9D8B030D-6E8A-4147-A177-3AD203B41FA5}">
                      <a16:colId xmlns:a16="http://schemas.microsoft.com/office/drawing/2014/main" val="1925764611"/>
                    </a:ext>
                  </a:extLst>
                </a:gridCol>
                <a:gridCol w="339634">
                  <a:extLst>
                    <a:ext uri="{9D8B030D-6E8A-4147-A177-3AD203B41FA5}">
                      <a16:colId xmlns:a16="http://schemas.microsoft.com/office/drawing/2014/main" val="3141930141"/>
                    </a:ext>
                  </a:extLst>
                </a:gridCol>
                <a:gridCol w="242016">
                  <a:extLst>
                    <a:ext uri="{9D8B030D-6E8A-4147-A177-3AD203B41FA5}">
                      <a16:colId xmlns:a16="http://schemas.microsoft.com/office/drawing/2014/main" val="4129934503"/>
                    </a:ext>
                  </a:extLst>
                </a:gridCol>
                <a:gridCol w="985892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157907">
                  <a:extLst>
                    <a:ext uri="{9D8B030D-6E8A-4147-A177-3AD203B41FA5}">
                      <a16:colId xmlns:a16="http://schemas.microsoft.com/office/drawing/2014/main" val="515026857"/>
                    </a:ext>
                  </a:extLst>
                </a:gridCol>
                <a:gridCol w="1109873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1729232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</a:tblGrid>
              <a:tr h="332157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M2-6    Qu’est-ce que tu aimes comme musique</a:t>
                      </a:r>
                      <a:r>
                        <a:rPr lang="fr-FR" sz="16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music do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1961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4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  <a:endParaRPr lang="fr-FR" sz="14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3411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 </a:t>
                      </a:r>
                      <a:r>
                        <a:rPr kumimoji="0" lang="fr-F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chanteur/ </a:t>
                      </a:r>
                      <a:r>
                        <a:rPr lang="fr-FR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chanteuse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fr-FR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singer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parce que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car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les paroles.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lyrics.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les mélodies.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tunes.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donne envie de danser.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dance.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 me donne envie de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chanter.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ç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 me rend joyeux / </a:t>
                      </a:r>
                      <a:r>
                        <a:rPr lang="fr-FR" sz="1200" b="1" dirty="0" smtClean="0">
                          <a:solidFill>
                            <a:srgbClr val="FF0000"/>
                          </a:solidFill>
                        </a:rPr>
                        <a:t>joyeuse.</a:t>
                      </a: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kumimoji="0" lang="fr-FR" sz="1200" b="0" i="1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 happy.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c’est relaxant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relaxing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mon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ordi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music on my PC.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mon portable.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music on my mobile.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ma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tablette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music on my tablet.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j’écoute ma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écouteurs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listen to my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music with my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earpods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playlists.</a:t>
                      </a:r>
                      <a:endParaRPr lang="en-GB" sz="1200" b="0" i="1" u="none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playlist.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clips videos.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watch video clips.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9894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style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favourite genre 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préfère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pop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rock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rock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classique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classical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hard rock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 rock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jazz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jazz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rap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rap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R'n’B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R’n’B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34692"/>
                  </a:ext>
                </a:extLst>
              </a:tr>
              <a:tr h="271765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DETAIL :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Futur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32340"/>
                  </a:ext>
                </a:extLst>
              </a:tr>
              <a:tr h="3254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14653"/>
                  </a:ext>
                </a:extLst>
              </a:tr>
              <a:tr h="196925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L’année  dernière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Last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year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 weekend dernier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last weekend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</a:rPr>
                        <a:t>Yesterday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téléchargé des chansons.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downloaded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acheté l’album de 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bought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…’s album.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allé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concert de…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..’s concert.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écouté…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L’année  prochaine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télécharger des chansons.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downloaded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acheter l’album de 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…’s album.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aller au concert de…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to  ..’s concert.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À 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my opinion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pense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think that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crois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think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i="0" dirty="0" smtClean="0">
                          <a:solidFill>
                            <a:srgbClr val="002060"/>
                          </a:solidFill>
                        </a:rPr>
                        <a:t>la musique est très importante dans la vie.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music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very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important in life.</a:t>
                      </a:r>
                    </a:p>
                    <a:p>
                      <a:endParaRPr lang="fr-FR" sz="1200" b="1" i="0" dirty="0" smtClean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846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4" y="3064398"/>
            <a:ext cx="1267096" cy="120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1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006670"/>
              </p:ext>
            </p:extLst>
          </p:nvPr>
        </p:nvGraphicFramePr>
        <p:xfrm>
          <a:off x="0" y="13"/>
          <a:ext cx="12213564" cy="69010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534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03450">
                  <a:extLst>
                    <a:ext uri="{9D8B030D-6E8A-4147-A177-3AD203B41FA5}">
                      <a16:colId xmlns:a16="http://schemas.microsoft.com/office/drawing/2014/main" val="2977257086"/>
                    </a:ext>
                  </a:extLst>
                </a:gridCol>
                <a:gridCol w="1763896">
                  <a:extLst>
                    <a:ext uri="{9D8B030D-6E8A-4147-A177-3AD203B41FA5}">
                      <a16:colId xmlns:a16="http://schemas.microsoft.com/office/drawing/2014/main" val="3363769880"/>
                    </a:ext>
                  </a:extLst>
                </a:gridCol>
                <a:gridCol w="563286">
                  <a:extLst>
                    <a:ext uri="{9D8B030D-6E8A-4147-A177-3AD203B41FA5}">
                      <a16:colId xmlns:a16="http://schemas.microsoft.com/office/drawing/2014/main" val="3427200910"/>
                    </a:ext>
                  </a:extLst>
                </a:gridCol>
                <a:gridCol w="766750">
                  <a:extLst>
                    <a:ext uri="{9D8B030D-6E8A-4147-A177-3AD203B41FA5}">
                      <a16:colId xmlns:a16="http://schemas.microsoft.com/office/drawing/2014/main" val="465788320"/>
                    </a:ext>
                  </a:extLst>
                </a:gridCol>
                <a:gridCol w="565662">
                  <a:extLst>
                    <a:ext uri="{9D8B030D-6E8A-4147-A177-3AD203B41FA5}">
                      <a16:colId xmlns:a16="http://schemas.microsoft.com/office/drawing/2014/main" val="2391504702"/>
                    </a:ext>
                  </a:extLst>
                </a:gridCol>
                <a:gridCol w="598120">
                  <a:extLst>
                    <a:ext uri="{9D8B030D-6E8A-4147-A177-3AD203B41FA5}">
                      <a16:colId xmlns:a16="http://schemas.microsoft.com/office/drawing/2014/main" val="2264580964"/>
                    </a:ext>
                  </a:extLst>
                </a:gridCol>
                <a:gridCol w="433845">
                  <a:extLst>
                    <a:ext uri="{9D8B030D-6E8A-4147-A177-3AD203B41FA5}">
                      <a16:colId xmlns:a16="http://schemas.microsoft.com/office/drawing/2014/main" val="1027782000"/>
                    </a:ext>
                  </a:extLst>
                </a:gridCol>
                <a:gridCol w="574766">
                  <a:extLst>
                    <a:ext uri="{9D8B030D-6E8A-4147-A177-3AD203B41FA5}">
                      <a16:colId xmlns:a16="http://schemas.microsoft.com/office/drawing/2014/main" val="3369608724"/>
                    </a:ext>
                  </a:extLst>
                </a:gridCol>
                <a:gridCol w="927463">
                  <a:extLst>
                    <a:ext uri="{9D8B030D-6E8A-4147-A177-3AD203B41FA5}">
                      <a16:colId xmlns:a16="http://schemas.microsoft.com/office/drawing/2014/main" val="2726964618"/>
                    </a:ext>
                  </a:extLst>
                </a:gridCol>
                <a:gridCol w="965925">
                  <a:extLst>
                    <a:ext uri="{9D8B030D-6E8A-4147-A177-3AD203B41FA5}">
                      <a16:colId xmlns:a16="http://schemas.microsoft.com/office/drawing/2014/main" val="299746944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33516766"/>
                    </a:ext>
                  </a:extLst>
                </a:gridCol>
                <a:gridCol w="3096416">
                  <a:extLst>
                    <a:ext uri="{9D8B030D-6E8A-4147-A177-3AD203B41FA5}">
                      <a16:colId xmlns:a16="http://schemas.microsoft.com/office/drawing/2014/main" val="826790700"/>
                    </a:ext>
                  </a:extLst>
                </a:gridCol>
              </a:tblGrid>
              <a:tr h="311766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M2-7.   </a:t>
                      </a:r>
                      <a:r>
                        <a:rPr lang="fr-FR" sz="18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Qu’est-ce</a:t>
                      </a:r>
                      <a:r>
                        <a:rPr lang="fr-FR" sz="18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que tu vas regarder à la télé ce soir? </a:t>
                      </a:r>
                      <a:r>
                        <a:rPr lang="fr-FR" sz="16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are </a:t>
                      </a:r>
                      <a:r>
                        <a:rPr lang="fr-FR" sz="16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goign</a:t>
                      </a:r>
                      <a:r>
                        <a:rPr lang="fr-FR" sz="16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6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watch</a:t>
                      </a:r>
                      <a:r>
                        <a:rPr lang="fr-FR" sz="16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on TV </a:t>
                      </a:r>
                      <a:r>
                        <a:rPr lang="fr-FR" sz="1600" b="1" i="1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tonight</a:t>
                      </a:r>
                      <a:r>
                        <a:rPr lang="fr-FR" sz="16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  <a:endParaRPr lang="fr-FR" sz="1600" b="0" i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33824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7705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soir je vais regarder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Tonight I am going to watch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dessins animé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cartoon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documentaire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documentary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sport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sport programme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télé-réalité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reality TV show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musique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music show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actualités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jeu télévisé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météo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parce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que c’est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because it is</a:t>
                      </a:r>
                      <a:endParaRPr lang="en-GB" sz="1200" b="0" i="1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amusant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funny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divertissant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ptiferSansLTPro-Regular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entertaining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intéressant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interesting</a:t>
                      </a:r>
                      <a:endParaRPr lang="fr-FR" sz="120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passionnant</a:t>
                      </a:r>
                      <a:r>
                        <a:rPr lang="fr-FR" sz="1200" dirty="0" smtClean="0"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exciting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éducatif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educational</a:t>
                      </a:r>
                      <a:endParaRPr lang="fr-FR" sz="120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ennuyeux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boring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(trop) sérieux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serious</a:t>
                      </a:r>
                      <a:endParaRPr lang="fr-FR" sz="120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ptiferSansLTPro-Italic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original</a:t>
                      </a:r>
                      <a:r>
                        <a:rPr lang="fr-FR" sz="1200" b="1" dirty="0" smtClean="0"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original</a:t>
                      </a:r>
                      <a:endParaRPr lang="en-GB" sz="160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Mon émission préférée s’appelle … </a:t>
                      </a:r>
                      <a:r>
                        <a:rPr lang="fr-FR" sz="1200" b="1" i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programme </a:t>
                      </a:r>
                      <a:r>
                        <a:rPr lang="fr-FR" sz="1200" b="1" i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is</a:t>
                      </a:r>
                      <a:r>
                        <a:rPr lang="en-GB" sz="1600" b="1" i="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b="1" i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called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…</a:t>
                      </a:r>
                      <a:endParaRPr lang="en-GB" sz="1600" b="1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C’est un jeu télévisé.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game show.</a:t>
                      </a:r>
                      <a:endParaRPr lang="en-GB" sz="1600" b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C’est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série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It’s a drama series.</a:t>
                      </a:r>
                      <a:endParaRPr lang="en-GB" sz="1600" b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J’aime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l’animateur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(-trice).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like the presenter.</a:t>
                      </a:r>
                      <a:endParaRPr lang="en-GB" sz="1600" b="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Les acteurs sont très doués.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The actors are very talented.</a:t>
                      </a:r>
                      <a:endParaRPr lang="en-GB" sz="1600" b="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scénario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passionnant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The plot is exciting.</a:t>
                      </a:r>
                      <a:endParaRPr lang="en-GB" sz="1600" b="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J’apprends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 beaucoup.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200" b="0" i="0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 learn a lot.</a:t>
                      </a:r>
                      <a:endParaRPr lang="en-GB" sz="1600" b="0" i="0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60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ptiferSansLTPro-Regular"/>
                          <a:cs typeface="Arial" panose="020B0604020202020204" pitchFamily="34" charset="0"/>
                        </a:rPr>
                        <a:t>Je ne rate jamais cette émission! </a:t>
                      </a:r>
                    </a:p>
                    <a:p>
                      <a:pPr>
                        <a:lnSpc>
                          <a:spcPts val="1600"/>
                        </a:lnSpc>
                        <a:spcAft>
                          <a:spcPts val="60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ptiferSansLTPro-Italic"/>
                          <a:cs typeface="Arial" panose="020B0604020202020204" pitchFamily="34" charset="0"/>
                        </a:rPr>
                        <a:t>I never miss this programme!</a:t>
                      </a:r>
                      <a:endParaRPr lang="en-GB" sz="1600" b="0" i="1" dirty="0" smtClean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0624">
                <a:tc gridSpan="1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DETAIL:</a:t>
                      </a:r>
                      <a:r>
                        <a:rPr lang="en-GB" sz="1200" i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Someone else</a:t>
                      </a:r>
                      <a:endParaRPr lang="en-GB" sz="1200" i="1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94607"/>
                  </a:ext>
                </a:extLst>
              </a:tr>
              <a:tr h="17112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909698"/>
                  </a:ext>
                </a:extLst>
              </a:tr>
              <a:tr h="130624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frère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brother, HE is going to watch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sœur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sister, SHE is going to watch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dessins animé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cartoon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documentaire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documentary</a:t>
                      </a: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puisqu’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’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because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il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he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elle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she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n’aime pas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doesn’t like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déteste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hates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news.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jeux télévisés.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shows.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08715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481" b="5227"/>
          <a:stretch/>
        </p:blipFill>
        <p:spPr>
          <a:xfrm>
            <a:off x="9587344" y="5749637"/>
            <a:ext cx="2166800" cy="1108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6425"/>
          <a:stretch/>
        </p:blipFill>
        <p:spPr>
          <a:xfrm>
            <a:off x="10768759" y="323947"/>
            <a:ext cx="1423241" cy="1090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4148" y="1571312"/>
            <a:ext cx="1439416" cy="806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r="3172"/>
          <a:stretch/>
        </p:blipFill>
        <p:spPr>
          <a:xfrm>
            <a:off x="9116594" y="3878810"/>
            <a:ext cx="1401677" cy="81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0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45862"/>
              </p:ext>
            </p:extLst>
          </p:nvPr>
        </p:nvGraphicFramePr>
        <p:xfrm>
          <a:off x="0" y="3"/>
          <a:ext cx="12213773" cy="6725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47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33479">
                  <a:extLst>
                    <a:ext uri="{9D8B030D-6E8A-4147-A177-3AD203B41FA5}">
                      <a16:colId xmlns:a16="http://schemas.microsoft.com/office/drawing/2014/main" val="3258694314"/>
                    </a:ext>
                  </a:extLst>
                </a:gridCol>
                <a:gridCol w="177427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725292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623022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862646">
                  <a:extLst>
                    <a:ext uri="{9D8B030D-6E8A-4147-A177-3AD203B41FA5}">
                      <a16:colId xmlns:a16="http://schemas.microsoft.com/office/drawing/2014/main" val="3859250158"/>
                    </a:ext>
                  </a:extLst>
                </a:gridCol>
                <a:gridCol w="1485668">
                  <a:extLst>
                    <a:ext uri="{9D8B030D-6E8A-4147-A177-3AD203B41FA5}">
                      <a16:colId xmlns:a16="http://schemas.microsoft.com/office/drawing/2014/main" val="2696414648"/>
                    </a:ext>
                  </a:extLst>
                </a:gridCol>
                <a:gridCol w="1198119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198119">
                  <a:extLst>
                    <a:ext uri="{9D8B030D-6E8A-4147-A177-3AD203B41FA5}">
                      <a16:colId xmlns:a16="http://schemas.microsoft.com/office/drawing/2014/main" val="4092841317"/>
                    </a:ext>
                  </a:extLst>
                </a:gridCol>
                <a:gridCol w="1479677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53128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M2.8   </a:t>
                      </a: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Qu’est-ce que tu as fait le weekend dernier avec tes amis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last weekend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91883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4</a:t>
                      </a:r>
                      <a:endParaRPr lang="fr-FR" sz="15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089872">
                <a:tc rowSpan="2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Le weekend</a:t>
                      </a:r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 dernier</a:t>
                      </a:r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d’abord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of 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puis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ensuite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allé(e)(s)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(e)(s)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(e)(s)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a restaurant</a:t>
                      </a:r>
                      <a:endParaRPr lang="en-GB" sz="12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endParaRPr lang="en-GB" sz="12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en-GB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cincema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un concert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concert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pub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pub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totalement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totally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génial.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200" b="1" noProof="0" dirty="0" err="1" smtClean="0">
                          <a:solidFill>
                            <a:srgbClr val="002060"/>
                          </a:solidFill>
                        </a:rPr>
                        <a:t>arrant</a:t>
                      </a: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intéressant.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ennuyeux.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fabuleux.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fabulous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désastreux.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Disastrous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lamentable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pathetic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délicieux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delicious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677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Il/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He/she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fait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patin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glace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 ice skating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beaucoup de photos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took lots of pictures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photos sur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Instagran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photos on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 un film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 a </a:t>
                      </a: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fllm</a:t>
                      </a:r>
                      <a:endParaRPr lang="en-GB" sz="1200" b="0" i="1" kern="120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discuté avec mon copain /</a:t>
                      </a:r>
                      <a:r>
                        <a:rPr lang="fr-FR" sz="1200" b="1" baseline="0" noProof="0" dirty="0" smtClean="0">
                          <a:solidFill>
                            <a:srgbClr val="FF0000"/>
                          </a:solidFill>
                        </a:rPr>
                        <a:t>ma copine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talked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mangé un sandwich</a:t>
                      </a: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sandwich</a:t>
                      </a:r>
                    </a:p>
                    <a:p>
                      <a:r>
                        <a:rPr lang="fr-FR" sz="1200" b="1" baseline="0" noProof="0" dirty="0" smtClean="0">
                          <a:solidFill>
                            <a:srgbClr val="002060"/>
                          </a:solidFill>
                        </a:rPr>
                        <a:t>acheté des vêtements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bought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passé une très bonne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jourmée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5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4155086"/>
          </a:xfrm>
        </p:spPr>
        <p:txBody>
          <a:bodyPr>
            <a:noAutofit/>
          </a:bodyPr>
          <a:lstStyle/>
          <a:p>
            <a: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2</a:t>
            </a:r>
            <a:b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/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Extra Higher questions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3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0"/>
          <a:ext cx="12192005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735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40527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332411">
                  <a:extLst>
                    <a:ext uri="{9D8B030D-6E8A-4147-A177-3AD203B41FA5}">
                      <a16:colId xmlns:a16="http://schemas.microsoft.com/office/drawing/2014/main" val="674357617"/>
                    </a:ext>
                  </a:extLst>
                </a:gridCol>
                <a:gridCol w="287383">
                  <a:extLst>
                    <a:ext uri="{9D8B030D-6E8A-4147-A177-3AD203B41FA5}">
                      <a16:colId xmlns:a16="http://schemas.microsoft.com/office/drawing/2014/main" val="443379406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80113970"/>
                    </a:ext>
                  </a:extLst>
                </a:gridCol>
                <a:gridCol w="509451">
                  <a:extLst>
                    <a:ext uri="{9D8B030D-6E8A-4147-A177-3AD203B41FA5}">
                      <a16:colId xmlns:a16="http://schemas.microsoft.com/office/drawing/2014/main" val="198144997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993233661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1129176000"/>
                    </a:ext>
                  </a:extLst>
                </a:gridCol>
                <a:gridCol w="3361514">
                  <a:extLst>
                    <a:ext uri="{9D8B030D-6E8A-4147-A177-3AD203B41FA5}">
                      <a16:colId xmlns:a16="http://schemas.microsoft.com/office/drawing/2014/main" val="2882956059"/>
                    </a:ext>
                  </a:extLst>
                </a:gridCol>
              </a:tblGrid>
              <a:tr h="419736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M2-3.</a:t>
                      </a:r>
                      <a:r>
                        <a:rPr lang="fr-FR" sz="1800" b="1" i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Qu’est-ce que tu aimais lire quand tu étais plus jeune?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did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like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to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read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when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were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younger</a:t>
                      </a:r>
                      <a:r>
                        <a:rPr lang="fr-FR" sz="1600" b="0" i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?</a:t>
                      </a:r>
                      <a:endParaRPr lang="fr-FR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64B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1480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4704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j’étais plus jeune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younger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Lorsque j’étais petit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j’avais sept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E64BA">
                            <a:tint val="66000"/>
                            <a:satMod val="160000"/>
                          </a:srgbClr>
                        </a:gs>
                        <a:gs pos="50000">
                          <a:srgbClr val="CE64BA">
                            <a:tint val="44500"/>
                            <a:satMod val="160000"/>
                          </a:srgbClr>
                        </a:gs>
                        <a:gs pos="100000">
                          <a:srgbClr val="CE64BA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lisais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j’aimais lire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 parents me lisaient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E64BA">
                            <a:tint val="66000"/>
                            <a:satMod val="160000"/>
                          </a:srgbClr>
                        </a:gs>
                        <a:gs pos="50000">
                          <a:srgbClr val="CE64BA">
                            <a:tint val="44500"/>
                            <a:satMod val="160000"/>
                          </a:srgbClr>
                        </a:gs>
                        <a:gs pos="100000">
                          <a:srgbClr val="CE64BA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histoires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stories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romans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novels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livres illustrés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illustrated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books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livres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classiques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classics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livres pour enfants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children’s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books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journaux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newspapers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trouvais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used to find that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c’était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was</a:t>
                      </a:r>
                    </a:p>
                    <a:p>
                      <a:endParaRPr lang="en-GB" baseline="0" dirty="0" smtClean="0"/>
                    </a:p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CE64BA">
                            <a:tint val="66000"/>
                            <a:satMod val="160000"/>
                          </a:srgbClr>
                        </a:gs>
                        <a:gs pos="50000">
                          <a:srgbClr val="CE64BA">
                            <a:tint val="44500"/>
                            <a:satMod val="160000"/>
                          </a:srgbClr>
                        </a:gs>
                        <a:gs pos="100000">
                          <a:srgbClr val="CE64BA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carrément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totally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assez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r>
                        <a:rPr kumimoji="0" lang="en-GB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en-GB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stupide</a:t>
                      </a: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stupid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745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n’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aimais pas du tout lire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not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all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E64BA">
                            <a:tint val="66000"/>
                            <a:satMod val="160000"/>
                          </a:srgbClr>
                        </a:gs>
                        <a:gs pos="50000">
                          <a:srgbClr val="CE64BA">
                            <a:tint val="44500"/>
                            <a:satMod val="160000"/>
                          </a:srgbClr>
                        </a:gs>
                        <a:gs pos="100000">
                          <a:srgbClr val="CE64BA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260182"/>
                  </a:ext>
                </a:extLst>
              </a:tr>
              <a:tr h="368170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DETAIL:  2</a:t>
                      </a:r>
                      <a:r>
                        <a:rPr lang="fr-FR" sz="1200" b="1" kern="1200" baseline="300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r>
                        <a:rPr lang="fr-FR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fr-FR" sz="12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</a:t>
                      </a:r>
                      <a:r>
                        <a:rPr lang="fr-FR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tense</a:t>
                      </a:r>
                      <a:endParaRPr lang="fr-FR" sz="12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0224294"/>
                  </a:ext>
                </a:extLst>
              </a:tr>
              <a:tr h="349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40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40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7256962"/>
                  </a:ext>
                </a:extLst>
              </a:tr>
              <a:tr h="178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maintenant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now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des blogs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blogs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des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textos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text </a:t>
                      </a:r>
                      <a:r>
                        <a:rPr lang="en-GB" sz="1200" i="1" dirty="0" err="1" smtClean="0">
                          <a:solidFill>
                            <a:srgbClr val="00B0F0"/>
                          </a:solidFill>
                        </a:rPr>
                        <a:t>messsages</a:t>
                      </a:r>
                      <a:endParaRPr lang="en-GB" sz="120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des tweets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tweets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des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</a:rPr>
                        <a:t> articles</a:t>
                      </a:r>
                    </a:p>
                    <a:p>
                      <a:r>
                        <a:rPr lang="en-GB" sz="1200" i="1" baseline="0" dirty="0" smtClean="0">
                          <a:solidFill>
                            <a:srgbClr val="00B0F0"/>
                          </a:solidFill>
                        </a:rPr>
                        <a:t>articles</a:t>
                      </a:r>
                      <a:endParaRPr lang="en-GB" sz="120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sur ma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tablette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on my tablet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sur internet</a:t>
                      </a: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on the internet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sur mon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ordi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i="1" dirty="0" smtClean="0">
                          <a:solidFill>
                            <a:srgbClr val="00B0F0"/>
                          </a:solidFill>
                        </a:rPr>
                        <a:t>on my PC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sur mon portable</a:t>
                      </a:r>
                      <a:endParaRPr lang="en-GB" sz="1200" b="1" i="0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i="1" baseline="0" dirty="0" smtClean="0">
                          <a:solidFill>
                            <a:srgbClr val="00B0F0"/>
                          </a:solidFill>
                        </a:rPr>
                        <a:t>on my mobile</a:t>
                      </a:r>
                      <a:endParaRPr lang="en-GB" sz="120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trouve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find that good.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trouve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dommage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think that it is a bit of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a shame.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354305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232" y="5316582"/>
            <a:ext cx="1778277" cy="141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5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3"/>
          <a:ext cx="12201227" cy="6839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879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57062">
                  <a:extLst>
                    <a:ext uri="{9D8B030D-6E8A-4147-A177-3AD203B41FA5}">
                      <a16:colId xmlns:a16="http://schemas.microsoft.com/office/drawing/2014/main" val="3363769880"/>
                    </a:ext>
                  </a:extLst>
                </a:gridCol>
                <a:gridCol w="43992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641036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136921">
                  <a:extLst>
                    <a:ext uri="{9D8B030D-6E8A-4147-A177-3AD203B41FA5}">
                      <a16:colId xmlns:a16="http://schemas.microsoft.com/office/drawing/2014/main" val="3305355157"/>
                    </a:ext>
                  </a:extLst>
                </a:gridCol>
                <a:gridCol w="1435128">
                  <a:extLst>
                    <a:ext uri="{9D8B030D-6E8A-4147-A177-3AD203B41FA5}">
                      <a16:colId xmlns:a16="http://schemas.microsoft.com/office/drawing/2014/main" val="465788320"/>
                    </a:ext>
                  </a:extLst>
                </a:gridCol>
                <a:gridCol w="338489">
                  <a:extLst>
                    <a:ext uri="{9D8B030D-6E8A-4147-A177-3AD203B41FA5}">
                      <a16:colId xmlns:a16="http://schemas.microsoft.com/office/drawing/2014/main" val="2264580964"/>
                    </a:ext>
                  </a:extLst>
                </a:gridCol>
                <a:gridCol w="1096639">
                  <a:extLst>
                    <a:ext uri="{9D8B030D-6E8A-4147-A177-3AD203B41FA5}">
                      <a16:colId xmlns:a16="http://schemas.microsoft.com/office/drawing/2014/main" val="1207668439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369608724"/>
                    </a:ext>
                  </a:extLst>
                </a:gridCol>
                <a:gridCol w="1022740">
                  <a:extLst>
                    <a:ext uri="{9D8B030D-6E8A-4147-A177-3AD203B41FA5}">
                      <a16:colId xmlns:a16="http://schemas.microsoft.com/office/drawing/2014/main" val="3988169248"/>
                    </a:ext>
                  </a:extLst>
                </a:gridCol>
                <a:gridCol w="146777">
                  <a:extLst>
                    <a:ext uri="{9D8B030D-6E8A-4147-A177-3AD203B41FA5}">
                      <a16:colId xmlns:a16="http://schemas.microsoft.com/office/drawing/2014/main" val="3175837973"/>
                    </a:ext>
                  </a:extLst>
                </a:gridCol>
                <a:gridCol w="1015817">
                  <a:extLst>
                    <a:ext uri="{9D8B030D-6E8A-4147-A177-3AD203B41FA5}">
                      <a16:colId xmlns:a16="http://schemas.microsoft.com/office/drawing/2014/main" val="720427830"/>
                    </a:ext>
                  </a:extLst>
                </a:gridCol>
                <a:gridCol w="1136469">
                  <a:extLst>
                    <a:ext uri="{9D8B030D-6E8A-4147-A177-3AD203B41FA5}">
                      <a16:colId xmlns:a16="http://schemas.microsoft.com/office/drawing/2014/main" val="433516766"/>
                    </a:ext>
                  </a:extLst>
                </a:gridCol>
                <a:gridCol w="263200">
                  <a:extLst>
                    <a:ext uri="{9D8B030D-6E8A-4147-A177-3AD203B41FA5}">
                      <a16:colId xmlns:a16="http://schemas.microsoft.com/office/drawing/2014/main" val="3193504284"/>
                    </a:ext>
                  </a:extLst>
                </a:gridCol>
                <a:gridCol w="2245387">
                  <a:extLst>
                    <a:ext uri="{9D8B030D-6E8A-4147-A177-3AD203B41FA5}">
                      <a16:colId xmlns:a16="http://schemas.microsoft.com/office/drawing/2014/main" val="2013799845"/>
                    </a:ext>
                  </a:extLst>
                </a:gridCol>
              </a:tblGrid>
              <a:tr h="311766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M2-4.   Quelle est ton émission préférée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6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6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6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TV program?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33824"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1309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émission préférée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favourite programme 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que j’aime le plus regarder à la télé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 like to watch the most on TV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que j’aime le plus  regarder  en ligne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I like to watch online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dessins animé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cartoon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documentaire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documentary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sport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sport programme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télé-réalité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reality TV show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musicales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music show</a:t>
                      </a:r>
                    </a:p>
                    <a:p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émission de jeunesse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youth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 infos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jeu télévisé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météo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weather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 policière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police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série américaine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 American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regarde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watch it (f)</a:t>
                      </a:r>
                      <a:endParaRPr lang="en-GB" sz="1200" b="0" i="1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regarde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watch it (m)</a:t>
                      </a:r>
                      <a:endParaRPr lang="en-GB" sz="1200" b="0" i="1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regarde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watch them</a:t>
                      </a:r>
                      <a:endParaRPr lang="en-GB" sz="1200" b="0" i="1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les soirs</a:t>
                      </a:r>
                      <a:endParaRPr lang="fr-FR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every evening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les jours</a:t>
                      </a:r>
                      <a:endParaRPr lang="fr-FR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every day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les semaines</a:t>
                      </a:r>
                      <a:endParaRPr lang="fr-FR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every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week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les mois</a:t>
                      </a:r>
                      <a:endParaRPr lang="fr-FR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every month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trouve</a:t>
                      </a:r>
                      <a:endParaRPr lang="en-GB" sz="1200" b="1" i="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trouve</a:t>
                      </a:r>
                      <a:endParaRPr lang="en-GB" sz="1200" b="1" i="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</a:t>
                      </a: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les </a:t>
                      </a:r>
                      <a:r>
                        <a:rPr lang="en-GB" sz="1200" b="1" i="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trouve</a:t>
                      </a:r>
                      <a:endParaRPr lang="en-GB" sz="1200" b="1" i="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</a:t>
                      </a:r>
                      <a:r>
                        <a:rPr lang="fr-FR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them</a:t>
                      </a:r>
                      <a:endParaRPr lang="fr-FR" sz="1200" i="1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carrément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absolument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absolutely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</a:t>
                      </a:r>
                      <a:r>
                        <a:rPr lang="en-GB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GB" sz="1200" b="0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divertissant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entertaining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0624">
                <a:tc gridSpan="1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 DETAIL:</a:t>
                      </a:r>
                      <a:r>
                        <a:rPr lang="en-GB" sz="1200" i="1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Negative opinion</a:t>
                      </a:r>
                      <a:endParaRPr lang="en-GB" sz="1200" i="1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94607"/>
                  </a:ext>
                </a:extLst>
              </a:tr>
              <a:tr h="171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909698"/>
                  </a:ext>
                </a:extLst>
              </a:tr>
              <a:tr h="1306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contre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the other hand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cependant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however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que je n’aime pas c’est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en-GB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 dislike is</a:t>
                      </a:r>
                      <a:endParaRPr lang="en-GB" sz="1200" b="1" i="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n’aime vraiment pas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really dislike</a:t>
                      </a: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dessins animés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</a:t>
                      </a:r>
                      <a: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fr-FR" sz="1200" b="1" i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documentaires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news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 météo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weather</a:t>
                      </a: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puisque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as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parce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que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trouve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find that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rubbish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boring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0871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752" y="3918857"/>
            <a:ext cx="1475151" cy="13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1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-5" y="0"/>
          <a:ext cx="12192006" cy="68661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148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4234911211"/>
                    </a:ext>
                  </a:extLst>
                </a:gridCol>
                <a:gridCol w="235132">
                  <a:extLst>
                    <a:ext uri="{9D8B030D-6E8A-4147-A177-3AD203B41FA5}">
                      <a16:colId xmlns:a16="http://schemas.microsoft.com/office/drawing/2014/main" val="3897293424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6755">
                  <a:extLst>
                    <a:ext uri="{9D8B030D-6E8A-4147-A177-3AD203B41FA5}">
                      <a16:colId xmlns:a16="http://schemas.microsoft.com/office/drawing/2014/main" val="3523126027"/>
                    </a:ext>
                  </a:extLst>
                </a:gridCol>
                <a:gridCol w="1058097">
                  <a:extLst>
                    <a:ext uri="{9D8B030D-6E8A-4147-A177-3AD203B41FA5}">
                      <a16:colId xmlns:a16="http://schemas.microsoft.com/office/drawing/2014/main" val="3145796245"/>
                    </a:ext>
                  </a:extLst>
                </a:gridCol>
                <a:gridCol w="470258">
                  <a:extLst>
                    <a:ext uri="{9D8B030D-6E8A-4147-A177-3AD203B41FA5}">
                      <a16:colId xmlns:a16="http://schemas.microsoft.com/office/drawing/2014/main" val="350890909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14181730"/>
                    </a:ext>
                  </a:extLst>
                </a:gridCol>
                <a:gridCol w="90133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463044">
                  <a:extLst>
                    <a:ext uri="{9D8B030D-6E8A-4147-A177-3AD203B41FA5}">
                      <a16:colId xmlns:a16="http://schemas.microsoft.com/office/drawing/2014/main" val="2401550540"/>
                    </a:ext>
                  </a:extLst>
                </a:gridCol>
                <a:gridCol w="640077">
                  <a:extLst>
                    <a:ext uri="{9D8B030D-6E8A-4147-A177-3AD203B41FA5}">
                      <a16:colId xmlns:a16="http://schemas.microsoft.com/office/drawing/2014/main" val="153225958"/>
                    </a:ext>
                  </a:extLst>
                </a:gridCol>
                <a:gridCol w="1397727">
                  <a:extLst>
                    <a:ext uri="{9D8B030D-6E8A-4147-A177-3AD203B41FA5}">
                      <a16:colId xmlns:a16="http://schemas.microsoft.com/office/drawing/2014/main" val="2762944129"/>
                    </a:ext>
                  </a:extLst>
                </a:gridCol>
                <a:gridCol w="1937660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</a:tblGrid>
              <a:tr h="343065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M2-5a   Parle-moi d’un film que tu as vu récemment. </a:t>
                      </a:r>
                      <a:r>
                        <a:rPr lang="fr-FR" sz="16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Tell me about a film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seen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recently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8068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5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96389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semaine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mois dernier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L’année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vu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  au cinéma voir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policier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police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de gangsters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gangster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romantique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romantic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 dramatique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drama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fantastique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fantasy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historique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historical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comique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comedy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de guerre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war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d’horreur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an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horror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d’action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an action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de science fiction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sci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-fi film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d’animation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an animation film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film d’amour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love story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thriller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thriller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western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western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dessin animé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cartoon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 is called…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s’agit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d’/de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It is about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histoire d’amour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love story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histoire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fantastique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fantasy story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histoire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d’espionnage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spy story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super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héros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super hero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évènement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historique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historic event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détective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detective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homme qui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tombe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amoureux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femme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man who falls in love with a woman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vie d’un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personnage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célèbre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life of a famous person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serial killer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serial killer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gangsters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gangster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animal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animal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j’ai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aimé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c’était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what I liked was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effets spéciaux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bande sonore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soundtrack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jeu des acteurs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acting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réalisation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blagues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jokes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l’histoire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story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dialogues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dialogues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suspense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suspens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scènes de combat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fighting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scenes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fin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qu’il y avait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breaucoup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sexe/violence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of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violence 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59265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que 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n’ai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aimé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c’était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what I did not like was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676572"/>
                  </a:ext>
                </a:extLst>
              </a:tr>
              <a:tr h="378015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 DETAIL :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038549"/>
                  </a:ext>
                </a:extLst>
              </a:tr>
              <a:tr h="3780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Calibri (Body)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  <a:latin typeface="Calibri (Body)"/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  <a:latin typeface="Calibri (Body)"/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  <a:latin typeface="Calibri (Body)"/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  <a:latin typeface="Calibri (Body)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19168"/>
                  </a:ext>
                </a:extLst>
              </a:tr>
              <a:tr h="8040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l’ai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vraiment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really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quite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passionnant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exciting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amusant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funny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ennuyeux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boring</a:t>
                      </a:r>
                    </a:p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nul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rubbish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recommanderais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would recommend it.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ne 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recommanderas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pas.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wouldn’t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recommend it. 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9359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775" y="5669280"/>
            <a:ext cx="1762197" cy="11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4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" y="1"/>
          <a:ext cx="12192000" cy="68893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373">
                  <a:extLst>
                    <a:ext uri="{9D8B030D-6E8A-4147-A177-3AD203B41FA5}">
                      <a16:colId xmlns:a16="http://schemas.microsoft.com/office/drawing/2014/main" val="3286831374"/>
                    </a:ext>
                  </a:extLst>
                </a:gridCol>
                <a:gridCol w="321584">
                  <a:extLst>
                    <a:ext uri="{9D8B030D-6E8A-4147-A177-3AD203B41FA5}">
                      <a16:colId xmlns:a16="http://schemas.microsoft.com/office/drawing/2014/main" val="1985092302"/>
                    </a:ext>
                  </a:extLst>
                </a:gridCol>
                <a:gridCol w="66613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65703">
                  <a:extLst>
                    <a:ext uri="{9D8B030D-6E8A-4147-A177-3AD203B41FA5}">
                      <a16:colId xmlns:a16="http://schemas.microsoft.com/office/drawing/2014/main" val="4234830312"/>
                    </a:ext>
                  </a:extLst>
                </a:gridCol>
                <a:gridCol w="1125542">
                  <a:extLst>
                    <a:ext uri="{9D8B030D-6E8A-4147-A177-3AD203B41FA5}">
                      <a16:colId xmlns:a16="http://schemas.microsoft.com/office/drawing/2014/main" val="1629253718"/>
                    </a:ext>
                  </a:extLst>
                </a:gridCol>
                <a:gridCol w="302059">
                  <a:extLst>
                    <a:ext uri="{9D8B030D-6E8A-4147-A177-3AD203B41FA5}">
                      <a16:colId xmlns:a16="http://schemas.microsoft.com/office/drawing/2014/main" val="3228148350"/>
                    </a:ext>
                  </a:extLst>
                </a:gridCol>
                <a:gridCol w="731603">
                  <a:extLst>
                    <a:ext uri="{9D8B030D-6E8A-4147-A177-3AD203B41FA5}">
                      <a16:colId xmlns:a16="http://schemas.microsoft.com/office/drawing/2014/main" val="3438344529"/>
                    </a:ext>
                  </a:extLst>
                </a:gridCol>
                <a:gridCol w="770236">
                  <a:extLst>
                    <a:ext uri="{9D8B030D-6E8A-4147-A177-3AD203B41FA5}">
                      <a16:colId xmlns:a16="http://schemas.microsoft.com/office/drawing/2014/main" val="3982167260"/>
                    </a:ext>
                  </a:extLst>
                </a:gridCol>
                <a:gridCol w="1061645">
                  <a:extLst>
                    <a:ext uri="{9D8B030D-6E8A-4147-A177-3AD203B41FA5}">
                      <a16:colId xmlns:a16="http://schemas.microsoft.com/office/drawing/2014/main" val="3080006970"/>
                    </a:ext>
                  </a:extLst>
                </a:gridCol>
                <a:gridCol w="983964">
                  <a:extLst>
                    <a:ext uri="{9D8B030D-6E8A-4147-A177-3AD203B41FA5}">
                      <a16:colId xmlns:a16="http://schemas.microsoft.com/office/drawing/2014/main" val="3728493625"/>
                    </a:ext>
                  </a:extLst>
                </a:gridCol>
                <a:gridCol w="204741">
                  <a:extLst>
                    <a:ext uri="{9D8B030D-6E8A-4147-A177-3AD203B41FA5}">
                      <a16:colId xmlns:a16="http://schemas.microsoft.com/office/drawing/2014/main" val="3175406590"/>
                    </a:ext>
                  </a:extLst>
                </a:gridCol>
                <a:gridCol w="520900">
                  <a:extLst>
                    <a:ext uri="{9D8B030D-6E8A-4147-A177-3AD203B41FA5}">
                      <a16:colId xmlns:a16="http://schemas.microsoft.com/office/drawing/2014/main" val="4062510330"/>
                    </a:ext>
                  </a:extLst>
                </a:gridCol>
                <a:gridCol w="1023169">
                  <a:extLst>
                    <a:ext uri="{9D8B030D-6E8A-4147-A177-3AD203B41FA5}">
                      <a16:colId xmlns:a16="http://schemas.microsoft.com/office/drawing/2014/main" val="937666740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2324689729"/>
                    </a:ext>
                  </a:extLst>
                </a:gridCol>
                <a:gridCol w="801190">
                  <a:extLst>
                    <a:ext uri="{9D8B030D-6E8A-4147-A177-3AD203B41FA5}">
                      <a16:colId xmlns:a16="http://schemas.microsoft.com/office/drawing/2014/main" val="733641007"/>
                    </a:ext>
                  </a:extLst>
                </a:gridCol>
              </a:tblGrid>
              <a:tr h="323002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M2-5b    Qui est ton acteur / 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actrice</a:t>
                      </a:r>
                      <a:r>
                        <a:rPr lang="fr-FR" sz="16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préféré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e</a:t>
                      </a:r>
                      <a:r>
                        <a:rPr lang="fr-FR" sz="16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Who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actor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/ </a:t>
                      </a:r>
                      <a:r>
                        <a:rPr lang="fr-FR" sz="1400" b="1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actress</a:t>
                      </a:r>
                      <a:r>
                        <a:rPr lang="fr-FR" sz="1400" b="1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4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5236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200" i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849923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acteur préféré,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actrice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lang="fr-FR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endParaRPr kumimoji="0" lang="en-GB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J’admire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admire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kumimoji="0" lang="en-GB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fan de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I’m a fan of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depuis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since/ for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toujours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always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que j’ai vu …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saw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r>
                        <a:rPr lang="fr-FR" sz="1200" b="1" noProof="0" dirty="0" smtClean="0">
                          <a:solidFill>
                            <a:srgbClr val="002060"/>
                          </a:solidFill>
                        </a:rPr>
                        <a:t>longtemps</a:t>
                      </a:r>
                      <a:endParaRPr lang="fr-FR" sz="1200" b="1" baseline="0" noProof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long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trois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three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 le plus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</a:t>
                      </a:r>
                      <a:r>
                        <a:rPr lang="fr-FR" sz="1200" b="0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talentueux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élégant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elegant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talented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lui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u="non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him,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il y 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très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there is very little  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prétention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pretentiousness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vanité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vanity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d’arrogance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arrogance 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him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extrêmement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extremely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modeste.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modest.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sincère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sincere.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humble.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humble.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9268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célèbre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famous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chic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833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est la plus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64791"/>
                  </a:ext>
                </a:extLst>
              </a:tr>
              <a:tr h="2476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u="none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chez </a:t>
                      </a:r>
                      <a:r>
                        <a:rPr lang="en-GB" sz="1200" b="1" i="0" u="none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u="none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her,</a:t>
                      </a: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6431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la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her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73544"/>
                  </a:ext>
                </a:extLst>
              </a:tr>
              <a:tr h="18499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talentu</a:t>
                      </a:r>
                      <a:r>
                        <a:rPr lang="fr-FR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euse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élégant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elegant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doué</a:t>
                      </a:r>
                      <a:r>
                        <a:rPr lang="fr-FR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789540"/>
                  </a:ext>
                </a:extLst>
              </a:tr>
              <a:tr h="264275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EXTRE DETAIL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32340"/>
                  </a:ext>
                </a:extLst>
              </a:tr>
              <a:tr h="278673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14653"/>
                  </a:ext>
                </a:extLst>
              </a:tr>
              <a:tr h="985227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X compte parmi les acteurs les plus connus et les plus appréciés au monde.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X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one of the best-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known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and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most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popular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actors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in the world.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J’adore ses films et je les recommande.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 love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her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films and 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recommend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them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vais voir son prochain film très bientôt.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I’m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see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her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next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film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very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soon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846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7" y="3357153"/>
            <a:ext cx="1594432" cy="197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3486</Words>
  <Application>Microsoft Office PowerPoint</Application>
  <PresentationFormat>Widescreen</PresentationFormat>
  <Paragraphs>1309</Paragraphs>
  <Slides>14</Slides>
  <Notes>12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AptiferSansLTPro-Italic</vt:lpstr>
      <vt:lpstr>AptiferSansLTPro-Regular</vt:lpstr>
      <vt:lpstr>Arial</vt:lpstr>
      <vt:lpstr>AvenirNext LT Pro Bold</vt:lpstr>
      <vt:lpstr>Calibri</vt:lpstr>
      <vt:lpstr>Calibri (Body)</vt:lpstr>
      <vt:lpstr>Calibri Light</vt:lpstr>
      <vt:lpstr>Times New Roman</vt:lpstr>
      <vt:lpstr>Office Theme</vt:lpstr>
      <vt:lpstr>MODULE 2  Foundation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MODULE 2  Extra Higher questions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Arthur Desbois</cp:lastModifiedBy>
  <cp:revision>60</cp:revision>
  <dcterms:created xsi:type="dcterms:W3CDTF">2021-06-16T07:38:02Z</dcterms:created>
  <dcterms:modified xsi:type="dcterms:W3CDTF">2022-12-06T21:10:49Z</dcterms:modified>
</cp:coreProperties>
</file>