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9"/>
  </p:notesMasterIdLst>
  <p:sldIdLst>
    <p:sldId id="281" r:id="rId2"/>
    <p:sldId id="282" r:id="rId3"/>
    <p:sldId id="283" r:id="rId4"/>
    <p:sldId id="285" r:id="rId5"/>
    <p:sldId id="286" r:id="rId6"/>
    <p:sldId id="284" r:id="rId7"/>
    <p:sldId id="287" r:id="rId8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2997EEB-70AE-44EB-9F24-31B8EF65EB52}">
          <p14:sldIdLst/>
        </p14:section>
        <p14:section name="Untitled Section" id="{DD345D3C-397D-4812-8442-823CBC6A512A}">
          <p14:sldIdLst>
            <p14:sldId id="281"/>
            <p14:sldId id="282"/>
            <p14:sldId id="283"/>
            <p14:sldId id="285"/>
            <p14:sldId id="286"/>
            <p14:sldId id="284"/>
            <p14:sldId id="2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5226" autoAdjust="0"/>
  </p:normalViewPr>
  <p:slideViewPr>
    <p:cSldViewPr snapToGrid="0" showGuides="1">
      <p:cViewPr varScale="1">
        <p:scale>
          <a:sx n="86" d="100"/>
          <a:sy n="86" d="100"/>
        </p:scale>
        <p:origin x="1181" y="53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E3308C-0191-4113-9A63-CA04542A16A5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84E5B-22D8-43B6-AFB6-236E30CDC2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682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0215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9265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07717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88661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42296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23111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8591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01/12/2023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4800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01/12/2023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047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01/12/2023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9950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01/12/2023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2905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01/12/2023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5394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01/12/2023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2466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01/12/2023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2678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01/12/2023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991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01/12/2023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691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01/12/2023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7412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01/12/2023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7418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1C2EB-DD1F-48B8-91EE-DC2866B95549}" type="datetimeFigureOut">
              <a:rPr lang="es-ES" smtClean="0"/>
              <a:t>01/12/2023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8916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D9A742E-6627-4096-9588-AB1485866E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989977"/>
              </p:ext>
            </p:extLst>
          </p:nvPr>
        </p:nvGraphicFramePr>
        <p:xfrm>
          <a:off x="497145" y="195309"/>
          <a:ext cx="8256236" cy="63767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6029">
                  <a:extLst>
                    <a:ext uri="{9D8B030D-6E8A-4147-A177-3AD203B41FA5}">
                      <a16:colId xmlns:a16="http://schemas.microsoft.com/office/drawing/2014/main" val="787757040"/>
                    </a:ext>
                  </a:extLst>
                </a:gridCol>
                <a:gridCol w="1495238">
                  <a:extLst>
                    <a:ext uri="{9D8B030D-6E8A-4147-A177-3AD203B41FA5}">
                      <a16:colId xmlns:a16="http://schemas.microsoft.com/office/drawing/2014/main" val="120078209"/>
                    </a:ext>
                  </a:extLst>
                </a:gridCol>
                <a:gridCol w="1473689">
                  <a:extLst>
                    <a:ext uri="{9D8B030D-6E8A-4147-A177-3AD203B41FA5}">
                      <a16:colId xmlns:a16="http://schemas.microsoft.com/office/drawing/2014/main" val="4001459509"/>
                    </a:ext>
                  </a:extLst>
                </a:gridCol>
                <a:gridCol w="1218051">
                  <a:extLst>
                    <a:ext uri="{9D8B030D-6E8A-4147-A177-3AD203B41FA5}">
                      <a16:colId xmlns:a16="http://schemas.microsoft.com/office/drawing/2014/main" val="3799246117"/>
                    </a:ext>
                  </a:extLst>
                </a:gridCol>
                <a:gridCol w="1731688">
                  <a:extLst>
                    <a:ext uri="{9D8B030D-6E8A-4147-A177-3AD203B41FA5}">
                      <a16:colId xmlns:a16="http://schemas.microsoft.com/office/drawing/2014/main" val="1333575365"/>
                    </a:ext>
                  </a:extLst>
                </a:gridCol>
                <a:gridCol w="1311541">
                  <a:extLst>
                    <a:ext uri="{9D8B030D-6E8A-4147-A177-3AD203B41FA5}">
                      <a16:colId xmlns:a16="http://schemas.microsoft.com/office/drawing/2014/main" val="1506372869"/>
                    </a:ext>
                  </a:extLst>
                </a:gridCol>
              </a:tblGrid>
              <a:tr h="436164">
                <a:tc gridSpan="6">
                  <a:txBody>
                    <a:bodyPr/>
                    <a:lstStyle/>
                    <a:p>
                      <a:pPr algn="l"/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1a.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Was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siehst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 du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gern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 (Filme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und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Fernsehen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)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? –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What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do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you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like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watching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(films and TV)?</a:t>
                      </a:r>
                      <a:endParaRPr lang="es-ES" sz="16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s-ES" sz="16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392085"/>
                  </a:ext>
                </a:extLst>
              </a:tr>
              <a:tr h="260517"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74295" marR="74295" marT="33771" marB="33771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3</a:t>
                      </a:r>
                      <a:endParaRPr lang="en-GB" sz="1400" dirty="0"/>
                    </a:p>
                  </a:txBody>
                  <a:tcPr marL="74295" marR="74295" marT="33771" marB="33771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4</a:t>
                      </a:r>
                      <a:endParaRPr lang="en-GB" sz="1400" dirty="0"/>
                    </a:p>
                  </a:txBody>
                  <a:tcPr marL="74295" marR="74295" marT="33771" marB="33771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5</a:t>
                      </a:r>
                      <a:endParaRPr lang="en-GB" sz="1300" dirty="0"/>
                    </a:p>
                  </a:txBody>
                  <a:tcPr marL="74295" marR="74295" marT="33771" marB="33771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6</a:t>
                      </a:r>
                      <a:endParaRPr lang="en-GB" sz="1300" dirty="0"/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826016"/>
                  </a:ext>
                </a:extLst>
              </a:tr>
              <a:tr h="56597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Ich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sehe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gern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like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watching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Ich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sehe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sehr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gern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really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like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watching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endParaRPr lang="es-ES" sz="12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Actionfilme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action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films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Fantasyfilme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fantasy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films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Horrorfilme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horror films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Zeichentrickfilme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animated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films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Science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Fiction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-Filme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sci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-fi films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Komödien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comedies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Liebeskomödien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romantic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comedies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Musikvideos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music videos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Sportsendungen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sports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programmes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Dokumentationen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documentaries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Seifenopern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soap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operas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die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Nachrichten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the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news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Gameshows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gameshows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Realityshows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reality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TV shows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Sitcoms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und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Serien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sitcoms and series</a:t>
                      </a:r>
                    </a:p>
                  </a:txBody>
                  <a:tcPr marL="74295" marR="74295" marT="33771" marB="337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,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weil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sie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,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because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they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interessant</a:t>
                      </a: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sind</a:t>
                      </a:r>
                      <a:endParaRPr lang="es-ES" sz="1200" b="1" i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are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interesting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unterhaltsam</a:t>
                      </a: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sind</a:t>
                      </a:r>
                      <a:endParaRPr lang="es-ES" sz="1200" b="1" i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are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entertaining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spannend</a:t>
                      </a: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sind</a:t>
                      </a:r>
                      <a:endParaRPr lang="es-ES" sz="1200" b="1" i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are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exciting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romantisch</a:t>
                      </a: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sind</a:t>
                      </a:r>
                      <a:endParaRPr lang="es-ES" sz="1200" b="1" i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are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romantic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lustig</a:t>
                      </a: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sind</a:t>
                      </a:r>
                      <a:endParaRPr lang="es-ES" sz="1200" b="1" i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are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funny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gruselig</a:t>
                      </a: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sind</a:t>
                      </a:r>
                      <a:endParaRPr lang="es-ES" sz="1200" b="1" i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are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creepy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, </a:t>
                      </a: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aber</a:t>
                      </a:r>
                      <a:endParaRPr lang="es-ES" sz="1200" b="1" i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,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but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51426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9990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D9A742E-6627-4096-9588-AB1485866E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461283"/>
              </p:ext>
            </p:extLst>
          </p:nvPr>
        </p:nvGraphicFramePr>
        <p:xfrm>
          <a:off x="497145" y="195309"/>
          <a:ext cx="6613869" cy="65353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5325">
                  <a:extLst>
                    <a:ext uri="{9D8B030D-6E8A-4147-A177-3AD203B41FA5}">
                      <a16:colId xmlns:a16="http://schemas.microsoft.com/office/drawing/2014/main" val="787757040"/>
                    </a:ext>
                  </a:extLst>
                </a:gridCol>
                <a:gridCol w="1562470">
                  <a:extLst>
                    <a:ext uri="{9D8B030D-6E8A-4147-A177-3AD203B41FA5}">
                      <a16:colId xmlns:a16="http://schemas.microsoft.com/office/drawing/2014/main" val="120078209"/>
                    </a:ext>
                  </a:extLst>
                </a:gridCol>
                <a:gridCol w="1518081">
                  <a:extLst>
                    <a:ext uri="{9D8B030D-6E8A-4147-A177-3AD203B41FA5}">
                      <a16:colId xmlns:a16="http://schemas.microsoft.com/office/drawing/2014/main" val="1196008768"/>
                    </a:ext>
                  </a:extLst>
                </a:gridCol>
                <a:gridCol w="852257">
                  <a:extLst>
                    <a:ext uri="{9D8B030D-6E8A-4147-A177-3AD203B41FA5}">
                      <a16:colId xmlns:a16="http://schemas.microsoft.com/office/drawing/2014/main" val="3799246117"/>
                    </a:ext>
                  </a:extLst>
                </a:gridCol>
                <a:gridCol w="1615736">
                  <a:extLst>
                    <a:ext uri="{9D8B030D-6E8A-4147-A177-3AD203B41FA5}">
                      <a16:colId xmlns:a16="http://schemas.microsoft.com/office/drawing/2014/main" val="1333575365"/>
                    </a:ext>
                  </a:extLst>
                </a:gridCol>
              </a:tblGrid>
              <a:tr h="470292">
                <a:tc gridSpan="5">
                  <a:txBody>
                    <a:bodyPr/>
                    <a:lstStyle/>
                    <a:p>
                      <a:pPr algn="l"/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1b.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Was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siehst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 du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gern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 (Filme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und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Fernsehen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)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? –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What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do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you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like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watching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(films and TV)?</a:t>
                      </a:r>
                      <a:endParaRPr lang="es-ES" sz="16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12392085"/>
                  </a:ext>
                </a:extLst>
              </a:tr>
              <a:tr h="246826"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74295" marR="74295" marT="33771" marB="33771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3</a:t>
                      </a:r>
                      <a:endParaRPr lang="en-GB" sz="1400" dirty="0"/>
                    </a:p>
                  </a:txBody>
                  <a:tcPr marL="74295" marR="74295" marT="33771" marB="33771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4</a:t>
                      </a:r>
                      <a:endParaRPr lang="en-GB" sz="1400" dirty="0"/>
                    </a:p>
                  </a:txBody>
                  <a:tcPr marL="74295" marR="74295" marT="33771" marB="33771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5</a:t>
                      </a:r>
                      <a:endParaRPr lang="en-GB" sz="1300" dirty="0"/>
                    </a:p>
                  </a:txBody>
                  <a:tcPr marL="74295" marR="74295" marT="33771" marB="33771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826016"/>
                  </a:ext>
                </a:extLst>
              </a:tr>
              <a:tr h="56836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CONTINUED FROM PREVIOUS SLIDE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ich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sehe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nicht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gern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don’t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like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watching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ich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hasse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hate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endParaRPr lang="es-ES" sz="12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Actionfilme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action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films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Fantasyfilme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fantasy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films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Horrorfilme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horror films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Zeichentrickfilme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animated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films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Science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Fiction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-Filme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sci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-fi films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Komödien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comedies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Liebeskomödien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romantic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comedies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Musikvideos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music videos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Sportsendungen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sports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programmes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Dokumentationen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documentaries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Seifenopern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soap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operas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die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Nachrichten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the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news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Gameshows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gameshows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Realityshows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reality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TV shows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Sitcoms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und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Serien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sitcoms and series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,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weil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sie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,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because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they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langweilig</a:t>
                      </a: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sind</a:t>
                      </a: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are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boring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blöd</a:t>
                      </a: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sind</a:t>
                      </a: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are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stupid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kindisch</a:t>
                      </a: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sind</a:t>
                      </a: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are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childish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romantisch</a:t>
                      </a: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sind</a:t>
                      </a: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are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romantic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schrecklich</a:t>
                      </a: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sind</a:t>
                      </a: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are terrible.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gruselig</a:t>
                      </a: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sind</a:t>
                      </a: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are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creepy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51426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5874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D9A742E-6627-4096-9588-AB1485866E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138709"/>
              </p:ext>
            </p:extLst>
          </p:nvPr>
        </p:nvGraphicFramePr>
        <p:xfrm>
          <a:off x="417246" y="-62144"/>
          <a:ext cx="8655733" cy="68232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0735">
                  <a:extLst>
                    <a:ext uri="{9D8B030D-6E8A-4147-A177-3AD203B41FA5}">
                      <a16:colId xmlns:a16="http://schemas.microsoft.com/office/drawing/2014/main" val="787757040"/>
                    </a:ext>
                  </a:extLst>
                </a:gridCol>
                <a:gridCol w="1102495">
                  <a:extLst>
                    <a:ext uri="{9D8B030D-6E8A-4147-A177-3AD203B41FA5}">
                      <a16:colId xmlns:a16="http://schemas.microsoft.com/office/drawing/2014/main" val="120078209"/>
                    </a:ext>
                  </a:extLst>
                </a:gridCol>
                <a:gridCol w="2178764">
                  <a:extLst>
                    <a:ext uri="{9D8B030D-6E8A-4147-A177-3AD203B41FA5}">
                      <a16:colId xmlns:a16="http://schemas.microsoft.com/office/drawing/2014/main" val="3799246117"/>
                    </a:ext>
                  </a:extLst>
                </a:gridCol>
                <a:gridCol w="1601459">
                  <a:extLst>
                    <a:ext uri="{9D8B030D-6E8A-4147-A177-3AD203B41FA5}">
                      <a16:colId xmlns:a16="http://schemas.microsoft.com/office/drawing/2014/main" val="1333575365"/>
                    </a:ext>
                  </a:extLst>
                </a:gridCol>
                <a:gridCol w="648070">
                  <a:extLst>
                    <a:ext uri="{9D8B030D-6E8A-4147-A177-3AD203B41FA5}">
                      <a16:colId xmlns:a16="http://schemas.microsoft.com/office/drawing/2014/main" val="1506372869"/>
                    </a:ext>
                  </a:extLst>
                </a:gridCol>
                <a:gridCol w="1944210">
                  <a:extLst>
                    <a:ext uri="{9D8B030D-6E8A-4147-A177-3AD203B41FA5}">
                      <a16:colId xmlns:a16="http://schemas.microsoft.com/office/drawing/2014/main" val="1326761796"/>
                    </a:ext>
                  </a:extLst>
                </a:gridCol>
              </a:tblGrid>
              <a:tr h="439741">
                <a:tc gridSpan="6">
                  <a:txBody>
                    <a:bodyPr/>
                    <a:lstStyle/>
                    <a:p>
                      <a:pPr algn="l"/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2.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Was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hast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 du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neulich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gesehen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?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Wie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war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das? –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What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have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you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seen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recently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?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How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was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it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? </a:t>
                      </a:r>
                      <a:r>
                        <a:rPr lang="es-ES" sz="1600" b="1" i="1" baseline="0">
                          <a:solidFill>
                            <a:schemeClr val="bg1"/>
                          </a:solidFill>
                          <a:latin typeface="+mj-lt"/>
                        </a:rPr>
                        <a:t>(FILMS)</a:t>
                      </a:r>
                      <a:endParaRPr lang="es-ES" sz="16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s-ES" sz="16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s-ES" sz="16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392085"/>
                  </a:ext>
                </a:extLst>
              </a:tr>
              <a:tr h="262654"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74295" marR="74295" marT="33771" marB="33771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3</a:t>
                      </a:r>
                      <a:endParaRPr lang="en-GB" sz="1400" dirty="0"/>
                    </a:p>
                  </a:txBody>
                  <a:tcPr marL="74295" marR="74295" marT="33771" marB="33771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  <a:endParaRPr lang="en-GB" sz="1300" dirty="0"/>
                    </a:p>
                  </a:txBody>
                  <a:tcPr marL="74295" marR="74295" marT="33771" marB="33771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3</a:t>
                      </a:r>
                      <a:endParaRPr lang="en-GB" sz="1300" dirty="0"/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300" dirty="0"/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826016"/>
                  </a:ext>
                </a:extLst>
              </a:tr>
              <a:tr h="281369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Gestern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Yesterday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Letzten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Monat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Last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month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Letzten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Samstag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Last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Saturday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Letzte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Woche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Last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week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Letztes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Jahr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Last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year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Letztes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Wochenende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Last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weekend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habe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ich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einen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watched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Actionfilm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gesehen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action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film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Fantasyfilm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gesehen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fantasy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film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Horrorfilm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gesehen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horror film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Zeichentrickfilm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gesehen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animated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film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Science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Fiction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-Film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gesehen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sci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-fi film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Ich </a:t>
                      </a: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habe</a:t>
                      </a: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den Film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found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the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film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total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totally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sehr</a:t>
                      </a:r>
                      <a:endParaRPr lang="es-ES" sz="1200" b="1" i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very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nicht</a:t>
                      </a:r>
                      <a:endParaRPr lang="es-ES" sz="1200" b="1" i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not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zu</a:t>
                      </a:r>
                      <a:endParaRPr lang="es-ES" sz="1200" b="1" i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too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interessant</a:t>
                      </a: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gefunden</a:t>
                      </a: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interesting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unterhaltsam</a:t>
                      </a: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gefunden</a:t>
                      </a: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entertaining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spannend</a:t>
                      </a: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gefunden</a:t>
                      </a: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exciting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romantisch</a:t>
                      </a: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gefunden</a:t>
                      </a: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romantic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lustig</a:t>
                      </a: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gefunden</a:t>
                      </a: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funny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gruselig</a:t>
                      </a: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gefunden</a:t>
                      </a: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creepy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langweilig</a:t>
                      </a: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gefunden</a:t>
                      </a: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boring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blöd</a:t>
                      </a: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gefunden</a:t>
                      </a: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stupid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kindisch</a:t>
                      </a: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gefunden</a:t>
                      </a: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childish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romantisch</a:t>
                      </a: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gefunden</a:t>
                      </a: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romantic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schrecklich</a:t>
                      </a: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gefunden</a:t>
                      </a: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terrible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51426386"/>
                  </a:ext>
                </a:extLst>
              </a:tr>
              <a:tr h="281369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habe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ich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eine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watched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Komödie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gesehen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comedy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Liebeskomödie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gesehen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romantic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comedy</a:t>
                      </a:r>
                      <a:endParaRPr lang="es-ES" sz="1200" b="1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25945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0454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D9A742E-6627-4096-9588-AB1485866E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497776"/>
              </p:ext>
            </p:extLst>
          </p:nvPr>
        </p:nvGraphicFramePr>
        <p:xfrm>
          <a:off x="398753" y="87321"/>
          <a:ext cx="9108494" cy="67233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4642">
                  <a:extLst>
                    <a:ext uri="{9D8B030D-6E8A-4147-A177-3AD203B41FA5}">
                      <a16:colId xmlns:a16="http://schemas.microsoft.com/office/drawing/2014/main" val="787757040"/>
                    </a:ext>
                  </a:extLst>
                </a:gridCol>
                <a:gridCol w="2768615">
                  <a:extLst>
                    <a:ext uri="{9D8B030D-6E8A-4147-A177-3AD203B41FA5}">
                      <a16:colId xmlns:a16="http://schemas.microsoft.com/office/drawing/2014/main" val="120078209"/>
                    </a:ext>
                  </a:extLst>
                </a:gridCol>
                <a:gridCol w="1833292">
                  <a:extLst>
                    <a:ext uri="{9D8B030D-6E8A-4147-A177-3AD203B41FA5}">
                      <a16:colId xmlns:a16="http://schemas.microsoft.com/office/drawing/2014/main" val="1333575365"/>
                    </a:ext>
                  </a:extLst>
                </a:gridCol>
                <a:gridCol w="1912481">
                  <a:extLst>
                    <a:ext uri="{9D8B030D-6E8A-4147-A177-3AD203B41FA5}">
                      <a16:colId xmlns:a16="http://schemas.microsoft.com/office/drawing/2014/main" val="1506372869"/>
                    </a:ext>
                  </a:extLst>
                </a:gridCol>
                <a:gridCol w="1354132">
                  <a:extLst>
                    <a:ext uri="{9D8B030D-6E8A-4147-A177-3AD203B41FA5}">
                      <a16:colId xmlns:a16="http://schemas.microsoft.com/office/drawing/2014/main" val="1326761796"/>
                    </a:ext>
                  </a:extLst>
                </a:gridCol>
                <a:gridCol w="205332">
                  <a:extLst>
                    <a:ext uri="{9D8B030D-6E8A-4147-A177-3AD203B41FA5}">
                      <a16:colId xmlns:a16="http://schemas.microsoft.com/office/drawing/2014/main" val="467088635"/>
                    </a:ext>
                  </a:extLst>
                </a:gridCol>
              </a:tblGrid>
              <a:tr h="548942">
                <a:tc gridSpan="5">
                  <a:txBody>
                    <a:bodyPr/>
                    <a:lstStyle/>
                    <a:p>
                      <a:pPr algn="l"/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3a.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Wie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oft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sitzt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 du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vor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dem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Bildschirm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?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Und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wie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finden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deine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Eltern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das? –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How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often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do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you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sit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in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front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of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a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screen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? And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what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do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you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parents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think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of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this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? </a:t>
                      </a:r>
                      <a:endParaRPr lang="es-ES" sz="16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s-ES" sz="16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s-ES" sz="16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16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392085"/>
                  </a:ext>
                </a:extLst>
              </a:tr>
              <a:tr h="270141"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74295" marR="74295" marT="33771" marB="33771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3</a:t>
                      </a:r>
                      <a:endParaRPr lang="en-GB" sz="1300" dirty="0"/>
                    </a:p>
                  </a:txBody>
                  <a:tcPr marL="74295" marR="74295" marT="33771" marB="33771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4</a:t>
                      </a:r>
                      <a:endParaRPr lang="en-GB" sz="1300" dirty="0"/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5</a:t>
                      </a:r>
                      <a:endParaRPr lang="en-GB" sz="1300" dirty="0"/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300" dirty="0"/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826016"/>
                  </a:ext>
                </a:extLst>
              </a:tr>
              <a:tr h="58824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Ich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sehe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watch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TV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eine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Stunde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pro Tag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fern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for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an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hour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a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day</a:t>
                      </a: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zwei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bis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drei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Stunden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pro Tag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fern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for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2-3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hours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a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day</a:t>
                      </a: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nicht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mehr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als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vier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Stunden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pro Tag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fern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for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no more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than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4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hours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a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day</a:t>
                      </a: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mehr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als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zwanzig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Stunden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pro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Woche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fern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for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more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than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20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hours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a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week</a:t>
                      </a: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ab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und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zu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fern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now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and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then</a:t>
                      </a: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nur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am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Wochenende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fern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only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at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the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weekend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oft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nach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den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Hausaufgaben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fern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often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after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my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homework</a:t>
                      </a: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immer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von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20 bis 22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Uhr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fern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always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from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8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to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10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o’clock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</a:txBody>
                  <a:tcPr marL="74295" marR="74295" marT="33771" marB="337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und</a:t>
                      </a: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ich</a:t>
                      </a: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sitze</a:t>
                      </a: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normalerweise</a:t>
                      </a:r>
                      <a:endParaRPr lang="es-ES" sz="1200" b="1" i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and I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normally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sit</a:t>
                      </a: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und</a:t>
                      </a: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ich</a:t>
                      </a: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verbringe</a:t>
                      </a: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normalerweise</a:t>
                      </a:r>
                      <a:endParaRPr lang="es-ES" sz="1200" b="1" i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and I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normally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spend</a:t>
                      </a: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eine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Stunde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pro Tag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an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hour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a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day</a:t>
                      </a: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zwei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bis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drei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Stunden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pro Tag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2-3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hours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a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day</a:t>
                      </a: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nicht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mehr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als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vier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Stunden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pro Tag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no more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than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4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hours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a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day</a:t>
                      </a: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mehr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als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zwanzig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Stunden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pro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Woche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more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than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20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hours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a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week</a:t>
                      </a: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nur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am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Wochenende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only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at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the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weekend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oft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nach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den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Hausaufgaben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often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after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my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homework</a:t>
                      </a: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immer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von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20 bis 22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Uhr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always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from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8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to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10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o’clock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am </a:t>
                      </a: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Computer</a:t>
                      </a: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at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the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computer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vor</a:t>
                      </a: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dem</a:t>
                      </a: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Bildschirm</a:t>
                      </a: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on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a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screen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51426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1219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D9A742E-6627-4096-9588-AB1485866E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3605675"/>
              </p:ext>
            </p:extLst>
          </p:nvPr>
        </p:nvGraphicFramePr>
        <p:xfrm>
          <a:off x="1091211" y="105077"/>
          <a:ext cx="7102878" cy="67233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4642">
                  <a:extLst>
                    <a:ext uri="{9D8B030D-6E8A-4147-A177-3AD203B41FA5}">
                      <a16:colId xmlns:a16="http://schemas.microsoft.com/office/drawing/2014/main" val="787757040"/>
                    </a:ext>
                  </a:extLst>
                </a:gridCol>
                <a:gridCol w="3813308">
                  <a:extLst>
                    <a:ext uri="{9D8B030D-6E8A-4147-A177-3AD203B41FA5}">
                      <a16:colId xmlns:a16="http://schemas.microsoft.com/office/drawing/2014/main" val="120078209"/>
                    </a:ext>
                  </a:extLst>
                </a:gridCol>
                <a:gridCol w="340781">
                  <a:extLst>
                    <a:ext uri="{9D8B030D-6E8A-4147-A177-3AD203B41FA5}">
                      <a16:colId xmlns:a16="http://schemas.microsoft.com/office/drawing/2014/main" val="1326761796"/>
                    </a:ext>
                  </a:extLst>
                </a:gridCol>
                <a:gridCol w="1914147">
                  <a:extLst>
                    <a:ext uri="{9D8B030D-6E8A-4147-A177-3AD203B41FA5}">
                      <a16:colId xmlns:a16="http://schemas.microsoft.com/office/drawing/2014/main" val="467088635"/>
                    </a:ext>
                  </a:extLst>
                </a:gridCol>
              </a:tblGrid>
              <a:tr h="548942">
                <a:tc gridSpan="4">
                  <a:txBody>
                    <a:bodyPr/>
                    <a:lstStyle/>
                    <a:p>
                      <a:pPr algn="l"/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3b.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Wie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oft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sitzt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 du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vor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dem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Bildschirm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?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Und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wie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finden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deine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Eltern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das? –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How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often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do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you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sit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in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front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of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a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screen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? And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what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do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you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parents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think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of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this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? </a:t>
                      </a:r>
                      <a:endParaRPr lang="es-ES" sz="16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s-ES" sz="16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s-ES" sz="16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392085"/>
                  </a:ext>
                </a:extLst>
              </a:tr>
              <a:tr h="270141"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74295" marR="74295" marT="33771" marB="33771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300" dirty="0"/>
                    </a:p>
                  </a:txBody>
                  <a:tcPr marL="74295" marR="74295" marT="33771" marB="33771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300" dirty="0"/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826016"/>
                  </a:ext>
                </a:extLst>
              </a:tr>
              <a:tr h="29412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Aber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ich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darf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nicht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However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I’m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not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allowed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to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watch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TV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eine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Stunde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pro Tag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fernsehen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for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an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hour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a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day</a:t>
                      </a: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zwei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bis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drei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Stunden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pro Tag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fernsehen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for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2-3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hours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a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day</a:t>
                      </a: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mehr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als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vier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Stunden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pro Tag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fernsehen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for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no more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than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4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hours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a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day</a:t>
                      </a: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mehr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als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zwanzig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Stunden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pro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Woche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fernsehen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for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more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than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20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hours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a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week</a:t>
                      </a: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51426386"/>
                  </a:ext>
                </a:extLst>
              </a:tr>
              <a:tr h="29412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Aber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ich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darf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nur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However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I’m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only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allowed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to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play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videogames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/ Xbox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ab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und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zu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Computerspiele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/ Xbox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spielen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now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and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then</a:t>
                      </a: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am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Wochenende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Computerspiele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/ Xbox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spielen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at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the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weekend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nach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den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Hausaufgaben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Computerspiele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/ Xbox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spielen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after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my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homework</a:t>
                      </a: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von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20 bis 22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Uhr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Computerspiele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/ Xbox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spielen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from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8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to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10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o’clock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2403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6379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D9A742E-6627-4096-9588-AB1485866E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979977"/>
              </p:ext>
            </p:extLst>
          </p:nvPr>
        </p:nvGraphicFramePr>
        <p:xfrm>
          <a:off x="398753" y="87321"/>
          <a:ext cx="9064843" cy="67233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76276">
                  <a:extLst>
                    <a:ext uri="{9D8B030D-6E8A-4147-A177-3AD203B41FA5}">
                      <a16:colId xmlns:a16="http://schemas.microsoft.com/office/drawing/2014/main" val="787757040"/>
                    </a:ext>
                  </a:extLst>
                </a:gridCol>
                <a:gridCol w="2831977">
                  <a:extLst>
                    <a:ext uri="{9D8B030D-6E8A-4147-A177-3AD203B41FA5}">
                      <a16:colId xmlns:a16="http://schemas.microsoft.com/office/drawing/2014/main" val="120078209"/>
                    </a:ext>
                  </a:extLst>
                </a:gridCol>
                <a:gridCol w="1784411">
                  <a:extLst>
                    <a:ext uri="{9D8B030D-6E8A-4147-A177-3AD203B41FA5}">
                      <a16:colId xmlns:a16="http://schemas.microsoft.com/office/drawing/2014/main" val="1506372869"/>
                    </a:ext>
                  </a:extLst>
                </a:gridCol>
                <a:gridCol w="2498189">
                  <a:extLst>
                    <a:ext uri="{9D8B030D-6E8A-4147-A177-3AD203B41FA5}">
                      <a16:colId xmlns:a16="http://schemas.microsoft.com/office/drawing/2014/main" val="1326761796"/>
                    </a:ext>
                  </a:extLst>
                </a:gridCol>
                <a:gridCol w="173990">
                  <a:extLst>
                    <a:ext uri="{9D8B030D-6E8A-4147-A177-3AD203B41FA5}">
                      <a16:colId xmlns:a16="http://schemas.microsoft.com/office/drawing/2014/main" val="467088635"/>
                    </a:ext>
                  </a:extLst>
                </a:gridCol>
              </a:tblGrid>
              <a:tr h="548942">
                <a:tc gridSpan="4">
                  <a:txBody>
                    <a:bodyPr/>
                    <a:lstStyle/>
                    <a:p>
                      <a:pPr algn="l"/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3c.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Wie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oft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sitzt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 du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vor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dem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Bildschirm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?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Und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wie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finden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deine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Eltern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das? –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How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often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do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you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sit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in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front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of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a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screen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? And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what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do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you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parents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think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of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this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? </a:t>
                      </a:r>
                      <a:endParaRPr lang="es-ES" sz="16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s-ES" sz="16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s-ES" sz="16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16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392085"/>
                  </a:ext>
                </a:extLst>
              </a:tr>
              <a:tr h="270141"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74295" marR="74295" marT="33771" marB="33771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4</a:t>
                      </a:r>
                      <a:endParaRPr lang="en-GB" sz="1300" dirty="0"/>
                    </a:p>
                  </a:txBody>
                  <a:tcPr marL="74295" marR="74295" marT="33771" marB="33771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5</a:t>
                      </a:r>
                      <a:endParaRPr lang="en-GB" sz="1300" dirty="0"/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300" dirty="0"/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826016"/>
                  </a:ext>
                </a:extLst>
              </a:tr>
              <a:tr h="58824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Meine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Eltern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finden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My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parents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think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that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Meine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Mutter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findet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My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mother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thinks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that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Mein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Vater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findet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My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father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thinks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that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das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macht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unfit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that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makes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you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unfit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ich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sollte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nicht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so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viel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Zeit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vor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dem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Bildschirm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verbringen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shouldn’t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spend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so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much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time in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front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of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a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screen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ich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sollte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mehr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Sport machen.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should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do more sport.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ich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bin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süchtig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!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I’m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addicted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!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das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ist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sehr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ungesund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that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is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very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unhealthy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Meiner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Meinung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nach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In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my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opinion</a:t>
                      </a: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geht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das mir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auf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die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Nerven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!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that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gets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on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my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nerves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!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stimmt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das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nicht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!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that’s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not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true!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ist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das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Unsinn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!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that’s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nonsense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!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haben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sie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Recht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they’re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right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ist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das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passiv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that’s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passive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ist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das normal.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that’s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normal.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bin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ich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(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nicht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)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süchtig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that’s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passive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spiele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ich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nicht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genug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Computerspiele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/ Xbox!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don’t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play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enough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video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games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/ Xbox!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51426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9825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D9A742E-6627-4096-9588-AB1485866E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114030"/>
              </p:ext>
            </p:extLst>
          </p:nvPr>
        </p:nvGraphicFramePr>
        <p:xfrm>
          <a:off x="398753" y="87321"/>
          <a:ext cx="6566654" cy="67233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76276">
                  <a:extLst>
                    <a:ext uri="{9D8B030D-6E8A-4147-A177-3AD203B41FA5}">
                      <a16:colId xmlns:a16="http://schemas.microsoft.com/office/drawing/2014/main" val="787757040"/>
                    </a:ext>
                  </a:extLst>
                </a:gridCol>
                <a:gridCol w="3107185">
                  <a:extLst>
                    <a:ext uri="{9D8B030D-6E8A-4147-A177-3AD203B41FA5}">
                      <a16:colId xmlns:a16="http://schemas.microsoft.com/office/drawing/2014/main" val="120078209"/>
                    </a:ext>
                  </a:extLst>
                </a:gridCol>
                <a:gridCol w="1509203">
                  <a:extLst>
                    <a:ext uri="{9D8B030D-6E8A-4147-A177-3AD203B41FA5}">
                      <a16:colId xmlns:a16="http://schemas.microsoft.com/office/drawing/2014/main" val="1506372869"/>
                    </a:ext>
                  </a:extLst>
                </a:gridCol>
                <a:gridCol w="173990">
                  <a:extLst>
                    <a:ext uri="{9D8B030D-6E8A-4147-A177-3AD203B41FA5}">
                      <a16:colId xmlns:a16="http://schemas.microsoft.com/office/drawing/2014/main" val="467088635"/>
                    </a:ext>
                  </a:extLst>
                </a:gridCol>
              </a:tblGrid>
              <a:tr h="548942">
                <a:tc gridSpan="3">
                  <a:txBody>
                    <a:bodyPr/>
                    <a:lstStyle/>
                    <a:p>
                      <a:pPr algn="l"/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4.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Was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wirst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 du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nächstes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Wochenende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 machen?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–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What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will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you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do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next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weekend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? (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reading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/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watching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/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screentime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)</a:t>
                      </a:r>
                      <a:endParaRPr lang="es-ES" sz="16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s-ES" sz="16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16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392085"/>
                  </a:ext>
                </a:extLst>
              </a:tr>
              <a:tr h="270141"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74295" marR="74295" marT="33771" marB="33771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3</a:t>
                      </a:r>
                      <a:endParaRPr lang="en-GB" sz="1300" dirty="0"/>
                    </a:p>
                  </a:txBody>
                  <a:tcPr marL="74295" marR="74295" marT="33771" marB="33771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300" dirty="0"/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826016"/>
                  </a:ext>
                </a:extLst>
              </a:tr>
              <a:tr h="58824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Nächstes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Wochenende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werde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ich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Next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weekend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I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will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ein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bisschen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fernsehen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watch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a bit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of</a:t>
                      </a:r>
                      <a:r>
                        <a:rPr lang="es-ES" sz="1200" b="0" i="0" baseline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TV</a:t>
                      </a: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mit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meinen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Freunden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/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Freundinnen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Computerspiele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spielen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play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video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games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with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my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friends</a:t>
                      </a: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mit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meiner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Familie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auf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der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Wii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spielen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play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on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the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Wii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with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my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family</a:t>
                      </a: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einen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Roman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in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meinem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Schlafzimmer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lesen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read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a novel  in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my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room</a:t>
                      </a: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meine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Lieblingszeitschrift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im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Park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lesen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read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my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favourite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magazine in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the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park</a:t>
                      </a: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einen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Actionfilm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im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Kino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sehen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watch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an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action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film at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the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cinema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weil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das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Spa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ß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macht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because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it’s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fun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weil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es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toll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ist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because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it’s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great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weil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ich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Zeit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habe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because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I </a:t>
                      </a:r>
                      <a:r>
                        <a:rPr lang="es-ES" sz="1200" b="0" i="0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have</a:t>
                      </a:r>
                      <a:r>
                        <a:rPr lang="es-ES" sz="1200" b="0" i="0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time.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0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51426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3337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21215</TotalTime>
  <Words>1194</Words>
  <Application>Microsoft Office PowerPoint</Application>
  <PresentationFormat>A4 Paper (210x297 mm)</PresentationFormat>
  <Paragraphs>549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ntodd91@gmail.com</dc:creator>
  <cp:lastModifiedBy>Natasha Tate</cp:lastModifiedBy>
  <cp:revision>160</cp:revision>
  <dcterms:created xsi:type="dcterms:W3CDTF">2021-01-03T16:13:13Z</dcterms:created>
  <dcterms:modified xsi:type="dcterms:W3CDTF">2023-12-01T16:52:07Z</dcterms:modified>
</cp:coreProperties>
</file>