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8"/>
  </p:notesMasterIdLst>
  <p:sldIdLst>
    <p:sldId id="281" r:id="rId2"/>
    <p:sldId id="280" r:id="rId3"/>
    <p:sldId id="278" r:id="rId4"/>
    <p:sldId id="282" r:id="rId5"/>
    <p:sldId id="275" r:id="rId6"/>
    <p:sldId id="283" r:id="rId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2997EEB-70AE-44EB-9F24-31B8EF65EB52}">
          <p14:sldIdLst/>
        </p14:section>
        <p14:section name="Untitled Section" id="{DD345D3C-397D-4812-8442-823CBC6A512A}">
          <p14:sldIdLst>
            <p14:sldId id="281"/>
            <p14:sldId id="280"/>
            <p14:sldId id="278"/>
            <p14:sldId id="282"/>
            <p14:sldId id="275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5226" autoAdjust="0"/>
  </p:normalViewPr>
  <p:slideViewPr>
    <p:cSldViewPr snapToGrid="0" showGuides="1">
      <p:cViewPr varScale="1">
        <p:scale>
          <a:sx n="86" d="100"/>
          <a:sy n="86" d="100"/>
        </p:scale>
        <p:origin x="1181" y="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3308C-0191-4113-9A63-CA04542A16A5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84E5B-22D8-43B6-AFB6-236E30CDC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682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215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726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3370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338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711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2891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04/10/2023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4800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04/10/2023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047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04/10/2023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995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04/10/2023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290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04/10/2023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539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04/10/2023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246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04/10/2023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2678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04/10/2023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9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04/10/2023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69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04/10/2023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7412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04/10/2023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41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1C2EB-DD1F-48B8-91EE-DC2866B95549}" type="datetimeFigureOut">
              <a:rPr lang="es-ES" smtClean="0"/>
              <a:t>04/10/2023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891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9A742E-6627-4096-9588-AB1485866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737118"/>
              </p:ext>
            </p:extLst>
          </p:nvPr>
        </p:nvGraphicFramePr>
        <p:xfrm>
          <a:off x="497146" y="-82543"/>
          <a:ext cx="8460421" cy="7061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5189">
                  <a:extLst>
                    <a:ext uri="{9D8B030D-6E8A-4147-A177-3AD203B41FA5}">
                      <a16:colId xmlns:a16="http://schemas.microsoft.com/office/drawing/2014/main" val="787757040"/>
                    </a:ext>
                  </a:extLst>
                </a:gridCol>
                <a:gridCol w="1036633">
                  <a:extLst>
                    <a:ext uri="{9D8B030D-6E8A-4147-A177-3AD203B41FA5}">
                      <a16:colId xmlns:a16="http://schemas.microsoft.com/office/drawing/2014/main" val="120078209"/>
                    </a:ext>
                  </a:extLst>
                </a:gridCol>
                <a:gridCol w="1363558">
                  <a:extLst>
                    <a:ext uri="{9D8B030D-6E8A-4147-A177-3AD203B41FA5}">
                      <a16:colId xmlns:a16="http://schemas.microsoft.com/office/drawing/2014/main" val="3799246117"/>
                    </a:ext>
                  </a:extLst>
                </a:gridCol>
                <a:gridCol w="1196208">
                  <a:extLst>
                    <a:ext uri="{9D8B030D-6E8A-4147-A177-3AD203B41FA5}">
                      <a16:colId xmlns:a16="http://schemas.microsoft.com/office/drawing/2014/main" val="4035835423"/>
                    </a:ext>
                  </a:extLst>
                </a:gridCol>
                <a:gridCol w="1007981">
                  <a:extLst>
                    <a:ext uri="{9D8B030D-6E8A-4147-A177-3AD203B41FA5}">
                      <a16:colId xmlns:a16="http://schemas.microsoft.com/office/drawing/2014/main" val="2465890192"/>
                    </a:ext>
                  </a:extLst>
                </a:gridCol>
                <a:gridCol w="1003176">
                  <a:extLst>
                    <a:ext uri="{9D8B030D-6E8A-4147-A177-3AD203B41FA5}">
                      <a16:colId xmlns:a16="http://schemas.microsoft.com/office/drawing/2014/main" val="1333575365"/>
                    </a:ext>
                  </a:extLst>
                </a:gridCol>
                <a:gridCol w="1837676">
                  <a:extLst>
                    <a:ext uri="{9D8B030D-6E8A-4147-A177-3AD203B41FA5}">
                      <a16:colId xmlns:a16="http://schemas.microsoft.com/office/drawing/2014/main" val="1506372869"/>
                    </a:ext>
                  </a:extLst>
                </a:gridCol>
              </a:tblGrid>
              <a:tr h="296428">
                <a:tc gridSpan="7">
                  <a:txBody>
                    <a:bodyPr/>
                    <a:lstStyle/>
                    <a:p>
                      <a:pPr algn="l"/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1.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W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o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warst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du in den Ferien?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Mit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wem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?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Und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wie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war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es? -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Where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were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you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in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the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holidays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? Who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with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? And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how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was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it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?</a:t>
                      </a:r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l"/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l"/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92085"/>
                  </a:ext>
                </a:extLst>
              </a:tr>
              <a:tr h="240848"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74295" marR="74295" marT="33771" marB="3377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  <a:endParaRPr lang="en-GB" sz="1400" dirty="0"/>
                    </a:p>
                  </a:txBody>
                  <a:tcPr marL="74295" marR="74295" marT="33771" marB="3377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en-GB" sz="1400" dirty="0"/>
                    </a:p>
                  </a:txBody>
                  <a:tcPr marL="74295" marR="74295" marT="33771" marB="3377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  <a:endParaRPr lang="en-GB" sz="1300" dirty="0"/>
                    </a:p>
                  </a:txBody>
                  <a:tcPr marL="74295" marR="74295" marT="33771" marB="33771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26016"/>
                  </a:ext>
                </a:extLst>
              </a:tr>
              <a:tr h="6209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In den Ferien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war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ich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In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holidays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I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spent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es-ES" sz="12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eine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Woche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week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zwei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Wochen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two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weeks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ein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Monat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month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ein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paar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Tagen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few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days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mit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meiner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Familie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with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family</a:t>
                      </a: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mit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meinen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Freunden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with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friends</a:t>
                      </a: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mit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meiner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Schwester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with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sister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mit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meinem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Bruder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with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brother</a:t>
                      </a: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mit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meinen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Groß</a:t>
                      </a:r>
                      <a:r>
                        <a:rPr lang="es-ES" sz="1200" b="1" i="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eltern</a:t>
                      </a:r>
                      <a:endParaRPr lang="es-ES" sz="1200" b="1" i="0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with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grandparents</a:t>
                      </a: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in den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Alpen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in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Alps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in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Deutschland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in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Germany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in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Schottland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in Scotland.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in Paris.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in Paris.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in New York.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in New York.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Es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war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It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was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total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totally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sehr</a:t>
                      </a:r>
                      <a:endParaRPr lang="es-ES" sz="1200" b="1" i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very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nicht</a:t>
                      </a:r>
                      <a:endParaRPr lang="es-ES" sz="1200" b="1" i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not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zu</a:t>
                      </a:r>
                      <a:endParaRPr lang="es-ES" sz="1200" b="1" i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too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langweilig</a:t>
                      </a:r>
                      <a:endParaRPr lang="es-ES" sz="1200" b="1" i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boring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schön</a:t>
                      </a:r>
                      <a:endParaRPr lang="es-ES" sz="1200" b="1" i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beautiful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/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nice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ruhig</a:t>
                      </a:r>
                      <a:endParaRPr lang="es-ES" sz="1200" b="1" i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quiet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laut</a:t>
                      </a:r>
                      <a:endParaRPr lang="es-ES" sz="1200" b="1" i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loud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toll</a:t>
                      </a:r>
                      <a:endParaRPr lang="es-ES" sz="1200" b="1" i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great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gut</a:t>
                      </a:r>
                      <a:endParaRPr lang="es-ES" sz="1200" b="1" i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good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1426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990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9A742E-6627-4096-9588-AB1485866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212634"/>
              </p:ext>
            </p:extLst>
          </p:nvPr>
        </p:nvGraphicFramePr>
        <p:xfrm>
          <a:off x="541538" y="97985"/>
          <a:ext cx="4332304" cy="66620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7667">
                  <a:extLst>
                    <a:ext uri="{9D8B030D-6E8A-4147-A177-3AD203B41FA5}">
                      <a16:colId xmlns:a16="http://schemas.microsoft.com/office/drawing/2014/main" val="787757040"/>
                    </a:ext>
                  </a:extLst>
                </a:gridCol>
                <a:gridCol w="2148396">
                  <a:extLst>
                    <a:ext uri="{9D8B030D-6E8A-4147-A177-3AD203B41FA5}">
                      <a16:colId xmlns:a16="http://schemas.microsoft.com/office/drawing/2014/main" val="1689069065"/>
                    </a:ext>
                  </a:extLst>
                </a:gridCol>
                <a:gridCol w="1216241">
                  <a:extLst>
                    <a:ext uri="{9D8B030D-6E8A-4147-A177-3AD203B41FA5}">
                      <a16:colId xmlns:a16="http://schemas.microsoft.com/office/drawing/2014/main" val="2186854029"/>
                    </a:ext>
                  </a:extLst>
                </a:gridCol>
              </a:tblGrid>
              <a:tr h="556028">
                <a:tc gridSpan="3">
                  <a:txBody>
                    <a:bodyPr/>
                    <a:lstStyle/>
                    <a:p>
                      <a:pPr algn="l"/>
                      <a:endParaRPr lang="es-ES" sz="1600" b="1" baseline="0" dirty="0">
                        <a:solidFill>
                          <a:schemeClr val="bg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2a.</a:t>
                      </a:r>
                      <a:r>
                        <a:rPr lang="en-GB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 Wo hast du </a:t>
                      </a:r>
                      <a:r>
                        <a:rPr lang="en-GB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gewohnt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? –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Where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did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you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stay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?</a:t>
                      </a:r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92085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74295" marR="74295" marT="33771" marB="3377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300" dirty="0"/>
                    </a:p>
                  </a:txBody>
                  <a:tcPr marL="74295" marR="74295" marT="33771" marB="33771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26016"/>
                  </a:ext>
                </a:extLst>
              </a:tr>
              <a:tr h="573403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ES" sz="12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Ich </a:t>
                      </a:r>
                      <a:r>
                        <a:rPr lang="es-ES" sz="1200" b="1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habe</a:t>
                      </a:r>
                      <a:endParaRPr lang="es-ES" sz="12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ES" sz="12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es-ES" sz="12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stayed</a:t>
                      </a:r>
                      <a:endParaRPr lang="es-ES" sz="12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es-ES" sz="12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ES" sz="1200" b="1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Wir</a:t>
                      </a:r>
                      <a:r>
                        <a:rPr lang="es-ES" sz="12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haben</a:t>
                      </a:r>
                      <a:endParaRPr lang="es-ES" sz="12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ES" sz="12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We</a:t>
                      </a:r>
                      <a:r>
                        <a:rPr lang="es-ES" sz="12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stayed</a:t>
                      </a:r>
                      <a:endParaRPr lang="es-ES" sz="12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es-ES" sz="12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es-ES" sz="11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100" b="0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in </a:t>
                      </a:r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einem</a:t>
                      </a:r>
                      <a:r>
                        <a:rPr lang="es-ES" sz="12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Hotel </a:t>
                      </a:r>
                    </a:p>
                    <a:p>
                      <a:pPr algn="l"/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in a hotel</a:t>
                      </a:r>
                    </a:p>
                    <a:p>
                      <a:pPr algn="l"/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in </a:t>
                      </a:r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einem</a:t>
                      </a:r>
                      <a:r>
                        <a:rPr lang="es-ES" sz="12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Ferienhaus</a:t>
                      </a:r>
                      <a:endParaRPr lang="es-ES" sz="12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in a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holiday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house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in </a:t>
                      </a:r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einem</a:t>
                      </a:r>
                      <a:r>
                        <a:rPr lang="es-ES" sz="12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Wohnwagen</a:t>
                      </a:r>
                      <a:endParaRPr lang="es-ES" sz="12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in a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caravan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in </a:t>
                      </a:r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einer</a:t>
                      </a:r>
                      <a:r>
                        <a:rPr lang="es-ES" sz="12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Jugendherberge</a:t>
                      </a:r>
                      <a:endParaRPr lang="es-ES" sz="12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in a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youth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hostel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auf</a:t>
                      </a:r>
                      <a:r>
                        <a:rPr lang="es-ES" sz="12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einem</a:t>
                      </a:r>
                      <a:r>
                        <a:rPr lang="es-ES" sz="12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Campingplatz</a:t>
                      </a:r>
                      <a:endParaRPr lang="es-ES" sz="12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on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a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campsite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bei</a:t>
                      </a:r>
                      <a:r>
                        <a:rPr lang="es-ES" sz="12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Freunden</a:t>
                      </a:r>
                      <a:endParaRPr lang="es-ES" sz="12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with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friends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bei</a:t>
                      </a:r>
                      <a:r>
                        <a:rPr lang="es-ES" sz="12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Verwandten</a:t>
                      </a:r>
                      <a:endParaRPr lang="es-ES" sz="12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with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family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/ relatives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gewohnt</a:t>
                      </a:r>
                      <a:r>
                        <a:rPr lang="es-ES" sz="11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algn="l"/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(REMEMBER </a:t>
                      </a: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past</a:t>
                      </a:r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participle</a:t>
                      </a:r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!)</a:t>
                      </a:r>
                    </a:p>
                    <a:p>
                      <a:pPr lvl="0" algn="l"/>
                      <a:endParaRPr lang="fr-FR" sz="1100" b="0" i="1" dirty="0">
                        <a:solidFill>
                          <a:srgbClr val="00B0F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/>
                      <a:endParaRPr lang="es-ES" sz="1100" b="0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74295" marR="74295" marT="33771" marB="33771" anchor="ctr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1426386"/>
                  </a:ext>
                </a:extLst>
              </a:tr>
            </a:tbl>
          </a:graphicData>
        </a:graphic>
      </p:graphicFrame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FD4F0A61-7826-47DB-A480-E24A51FF3A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964289"/>
              </p:ext>
            </p:extLst>
          </p:nvPr>
        </p:nvGraphicFramePr>
        <p:xfrm>
          <a:off x="5032160" y="97985"/>
          <a:ext cx="4332304" cy="66620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7667">
                  <a:extLst>
                    <a:ext uri="{9D8B030D-6E8A-4147-A177-3AD203B41FA5}">
                      <a16:colId xmlns:a16="http://schemas.microsoft.com/office/drawing/2014/main" val="787757040"/>
                    </a:ext>
                  </a:extLst>
                </a:gridCol>
                <a:gridCol w="2148396">
                  <a:extLst>
                    <a:ext uri="{9D8B030D-6E8A-4147-A177-3AD203B41FA5}">
                      <a16:colId xmlns:a16="http://schemas.microsoft.com/office/drawing/2014/main" val="1689069065"/>
                    </a:ext>
                  </a:extLst>
                </a:gridCol>
                <a:gridCol w="1216241">
                  <a:extLst>
                    <a:ext uri="{9D8B030D-6E8A-4147-A177-3AD203B41FA5}">
                      <a16:colId xmlns:a16="http://schemas.microsoft.com/office/drawing/2014/main" val="2186854029"/>
                    </a:ext>
                  </a:extLst>
                </a:gridCol>
              </a:tblGrid>
              <a:tr h="556028">
                <a:tc gridSpan="3">
                  <a:txBody>
                    <a:bodyPr/>
                    <a:lstStyle/>
                    <a:p>
                      <a:pPr algn="l"/>
                      <a:endParaRPr lang="es-ES" sz="1600" b="1" baseline="0" dirty="0">
                        <a:solidFill>
                          <a:schemeClr val="bg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2b.</a:t>
                      </a:r>
                      <a:r>
                        <a:rPr lang="en-GB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 Wo </a:t>
                      </a:r>
                      <a:r>
                        <a:rPr lang="en-GB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bist</a:t>
                      </a:r>
                      <a:r>
                        <a:rPr lang="en-GB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 du </a:t>
                      </a:r>
                      <a:r>
                        <a:rPr lang="en-GB" sz="1600" b="1" baseline="0" dirty="0" err="1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geblieben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? –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Where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did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you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stay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?</a:t>
                      </a:r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92085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74295" marR="74295" marT="33771" marB="3377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300" dirty="0"/>
                    </a:p>
                  </a:txBody>
                  <a:tcPr marL="74295" marR="74295" marT="33771" marB="33771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26016"/>
                  </a:ext>
                </a:extLst>
              </a:tr>
              <a:tr h="573403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ES" sz="12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Ich </a:t>
                      </a:r>
                      <a:r>
                        <a:rPr lang="es-ES" sz="1200" b="1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bin</a:t>
                      </a:r>
                      <a:endParaRPr lang="es-ES" sz="12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ES" sz="12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es-ES" sz="12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stayed</a:t>
                      </a:r>
                      <a:endParaRPr lang="es-ES" sz="12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es-ES" sz="12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ES" sz="1200" b="1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Wir</a:t>
                      </a:r>
                      <a:r>
                        <a:rPr lang="es-ES" sz="12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sind</a:t>
                      </a:r>
                      <a:endParaRPr lang="es-ES" sz="12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ES" sz="12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We</a:t>
                      </a:r>
                      <a:r>
                        <a:rPr lang="es-ES" sz="12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stayed</a:t>
                      </a:r>
                      <a:endParaRPr lang="es-ES" sz="12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es-ES" sz="12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es-ES" sz="11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100" b="0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in </a:t>
                      </a:r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einem</a:t>
                      </a:r>
                      <a:r>
                        <a:rPr lang="es-ES" sz="12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Hotel </a:t>
                      </a:r>
                    </a:p>
                    <a:p>
                      <a:pPr algn="l"/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in a hotel</a:t>
                      </a:r>
                    </a:p>
                    <a:p>
                      <a:pPr algn="l"/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in </a:t>
                      </a:r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einem</a:t>
                      </a:r>
                      <a:r>
                        <a:rPr lang="es-ES" sz="12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Ferienhaus</a:t>
                      </a:r>
                      <a:endParaRPr lang="es-ES" sz="12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in a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holiday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house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in </a:t>
                      </a:r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einem</a:t>
                      </a:r>
                      <a:r>
                        <a:rPr lang="es-ES" sz="12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Wohnwagen</a:t>
                      </a:r>
                      <a:endParaRPr lang="es-ES" sz="12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in a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caravan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in </a:t>
                      </a:r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einer</a:t>
                      </a:r>
                      <a:r>
                        <a:rPr lang="es-ES" sz="12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Jugendherberge</a:t>
                      </a:r>
                      <a:endParaRPr lang="es-ES" sz="12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in a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youth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hostel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auf</a:t>
                      </a:r>
                      <a:r>
                        <a:rPr lang="es-ES" sz="12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einem</a:t>
                      </a:r>
                      <a:r>
                        <a:rPr lang="es-ES" sz="12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Campingplatz</a:t>
                      </a:r>
                      <a:endParaRPr lang="es-ES" sz="12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on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a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campsite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bei</a:t>
                      </a:r>
                      <a:r>
                        <a:rPr lang="es-ES" sz="12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Freunden</a:t>
                      </a:r>
                      <a:endParaRPr lang="es-ES" sz="12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with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friends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bei</a:t>
                      </a:r>
                      <a:r>
                        <a:rPr lang="es-ES" sz="12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Verwandten</a:t>
                      </a:r>
                      <a:endParaRPr lang="es-ES" sz="12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with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family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/ relatives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geblieben</a:t>
                      </a:r>
                      <a:r>
                        <a:rPr lang="es-ES" sz="11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algn="l"/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(REMEMBER </a:t>
                      </a: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past</a:t>
                      </a:r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participle</a:t>
                      </a:r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!)</a:t>
                      </a:r>
                    </a:p>
                    <a:p>
                      <a:pPr lvl="0" algn="l"/>
                      <a:endParaRPr lang="fr-FR" sz="1100" b="0" i="1" dirty="0">
                        <a:solidFill>
                          <a:srgbClr val="00B0F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/>
                      <a:endParaRPr lang="es-ES" sz="1100" b="0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74295" marR="74295" marT="33771" marB="33771" anchor="ctr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1426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3031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9A742E-6627-4096-9588-AB1485866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962736"/>
              </p:ext>
            </p:extLst>
          </p:nvPr>
        </p:nvGraphicFramePr>
        <p:xfrm>
          <a:off x="799080" y="-78736"/>
          <a:ext cx="6195636" cy="67636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8295">
                  <a:extLst>
                    <a:ext uri="{9D8B030D-6E8A-4147-A177-3AD203B41FA5}">
                      <a16:colId xmlns:a16="http://schemas.microsoft.com/office/drawing/2014/main" val="787757040"/>
                    </a:ext>
                  </a:extLst>
                </a:gridCol>
                <a:gridCol w="1666058">
                  <a:extLst>
                    <a:ext uri="{9D8B030D-6E8A-4147-A177-3AD203B41FA5}">
                      <a16:colId xmlns:a16="http://schemas.microsoft.com/office/drawing/2014/main" val="1190206189"/>
                    </a:ext>
                  </a:extLst>
                </a:gridCol>
                <a:gridCol w="942680">
                  <a:extLst>
                    <a:ext uri="{9D8B030D-6E8A-4147-A177-3AD203B41FA5}">
                      <a16:colId xmlns:a16="http://schemas.microsoft.com/office/drawing/2014/main" val="44066092"/>
                    </a:ext>
                  </a:extLst>
                </a:gridCol>
                <a:gridCol w="2308603">
                  <a:extLst>
                    <a:ext uri="{9D8B030D-6E8A-4147-A177-3AD203B41FA5}">
                      <a16:colId xmlns:a16="http://schemas.microsoft.com/office/drawing/2014/main" val="1205636466"/>
                    </a:ext>
                  </a:extLst>
                </a:gridCol>
              </a:tblGrid>
              <a:tr h="430138">
                <a:tc gridSpan="4">
                  <a:txBody>
                    <a:bodyPr/>
                    <a:lstStyle/>
                    <a:p>
                      <a:pPr algn="l"/>
                      <a:r>
                        <a:rPr lang="es-ES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3. </a:t>
                      </a:r>
                      <a:r>
                        <a:rPr lang="es-ES" sz="1600" b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Wie</a:t>
                      </a:r>
                      <a:r>
                        <a:rPr lang="es-ES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bist</a:t>
                      </a:r>
                      <a:r>
                        <a:rPr lang="es-ES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du </a:t>
                      </a:r>
                      <a:r>
                        <a:rPr lang="es-ES" sz="1600" b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gefahren</a:t>
                      </a:r>
                      <a:r>
                        <a:rPr lang="es-ES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? – </a:t>
                      </a:r>
                      <a:r>
                        <a:rPr lang="es-ES" sz="1600" b="1" i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How</a:t>
                      </a:r>
                      <a:r>
                        <a:rPr lang="es-ES" sz="1600" b="1" i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i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did</a:t>
                      </a:r>
                      <a:r>
                        <a:rPr lang="es-ES" sz="1600" b="1" i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i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es-ES" sz="1600" b="1" i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i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travel</a:t>
                      </a:r>
                      <a:r>
                        <a:rPr lang="es-ES" sz="1600" b="1" i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392085"/>
                  </a:ext>
                </a:extLst>
              </a:tr>
              <a:tr h="266330"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endParaRPr lang="en-GB" sz="1200" dirty="0"/>
                    </a:p>
                  </a:txBody>
                  <a:tcPr marL="74295" marR="74295" marT="33771" marB="33771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26016"/>
                  </a:ext>
                </a:extLst>
              </a:tr>
              <a:tr h="342034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ES" sz="11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Ich </a:t>
                      </a:r>
                      <a:r>
                        <a:rPr lang="es-ES" sz="1100" b="1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bin</a:t>
                      </a:r>
                      <a:endParaRPr lang="es-ES" sz="11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travelled</a:t>
                      </a:r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ES" sz="1100" b="1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Wir</a:t>
                      </a:r>
                      <a:r>
                        <a:rPr lang="es-ES" sz="11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sind</a:t>
                      </a:r>
                      <a:endParaRPr lang="es-ES" sz="11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We</a:t>
                      </a:r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travelled</a:t>
                      </a:r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mit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dem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Zug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by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train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mit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dem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Auto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by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car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mit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dem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Reisebus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by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coach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mit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dem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Schiff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by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boat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gefahren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(REMEMBER </a:t>
                      </a: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past</a:t>
                      </a:r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participle</a:t>
                      </a:r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!)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100" b="0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OPTIONAL: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und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…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and…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1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REPEAT 1, 2 &amp; 3</a:t>
                      </a: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1426386"/>
                  </a:ext>
                </a:extLst>
              </a:tr>
              <a:tr h="132340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Ich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bin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/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Wir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sind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geflogen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I/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We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flew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es-ES" sz="11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eine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Schwester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sister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43797264"/>
                  </a:ext>
                </a:extLst>
              </a:tr>
              <a:tr h="132340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Ich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bin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/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Wir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sind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zu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Fuß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gegangen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I/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We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walked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es-ES" sz="11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297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709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9A742E-6627-4096-9588-AB1485866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945796"/>
              </p:ext>
            </p:extLst>
          </p:nvPr>
        </p:nvGraphicFramePr>
        <p:xfrm>
          <a:off x="408373" y="136177"/>
          <a:ext cx="8216277" cy="64924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8283">
                  <a:extLst>
                    <a:ext uri="{9D8B030D-6E8A-4147-A177-3AD203B41FA5}">
                      <a16:colId xmlns:a16="http://schemas.microsoft.com/office/drawing/2014/main" val="787757040"/>
                    </a:ext>
                  </a:extLst>
                </a:gridCol>
                <a:gridCol w="612560">
                  <a:extLst>
                    <a:ext uri="{9D8B030D-6E8A-4147-A177-3AD203B41FA5}">
                      <a16:colId xmlns:a16="http://schemas.microsoft.com/office/drawing/2014/main" val="1358902770"/>
                    </a:ext>
                  </a:extLst>
                </a:gridCol>
                <a:gridCol w="878889">
                  <a:extLst>
                    <a:ext uri="{9D8B030D-6E8A-4147-A177-3AD203B41FA5}">
                      <a16:colId xmlns:a16="http://schemas.microsoft.com/office/drawing/2014/main" val="1205636466"/>
                    </a:ext>
                  </a:extLst>
                </a:gridCol>
                <a:gridCol w="727969">
                  <a:extLst>
                    <a:ext uri="{9D8B030D-6E8A-4147-A177-3AD203B41FA5}">
                      <a16:colId xmlns:a16="http://schemas.microsoft.com/office/drawing/2014/main" val="3967637626"/>
                    </a:ext>
                  </a:extLst>
                </a:gridCol>
                <a:gridCol w="1065320">
                  <a:extLst>
                    <a:ext uri="{9D8B030D-6E8A-4147-A177-3AD203B41FA5}">
                      <a16:colId xmlns:a16="http://schemas.microsoft.com/office/drawing/2014/main" val="964853359"/>
                    </a:ext>
                  </a:extLst>
                </a:gridCol>
                <a:gridCol w="3573256">
                  <a:extLst>
                    <a:ext uri="{9D8B030D-6E8A-4147-A177-3AD203B41FA5}">
                      <a16:colId xmlns:a16="http://schemas.microsoft.com/office/drawing/2014/main" val="4198823719"/>
                    </a:ext>
                  </a:extLst>
                </a:gridCol>
              </a:tblGrid>
              <a:tr h="417669">
                <a:tc gridSpan="6">
                  <a:txBody>
                    <a:bodyPr/>
                    <a:lstStyle/>
                    <a:p>
                      <a:pPr algn="l"/>
                      <a:r>
                        <a:rPr lang="es-ES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4. </a:t>
                      </a:r>
                      <a:r>
                        <a:rPr lang="es-ES" sz="1600" b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Wie</a:t>
                      </a:r>
                      <a:r>
                        <a:rPr lang="es-ES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war</a:t>
                      </a:r>
                      <a:r>
                        <a:rPr lang="es-ES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das </a:t>
                      </a:r>
                      <a:r>
                        <a:rPr lang="es-ES" sz="1600" b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Wetter</a:t>
                      </a:r>
                      <a:r>
                        <a:rPr lang="es-ES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? – </a:t>
                      </a:r>
                      <a:r>
                        <a:rPr lang="es-ES" sz="1600" b="1" i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lang="es-ES" sz="1600" b="1" i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i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was</a:t>
                      </a:r>
                      <a:r>
                        <a:rPr lang="es-ES" sz="1600" b="1" i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i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s-ES" sz="1600" b="1" i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i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weather</a:t>
                      </a:r>
                      <a:r>
                        <a:rPr lang="es-ES" sz="1600" b="1" i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i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like</a:t>
                      </a:r>
                      <a:r>
                        <a:rPr lang="es-ES" sz="1600" b="1" i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s-ES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s-ES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92085"/>
                  </a:ext>
                </a:extLst>
              </a:tr>
              <a:tr h="259764"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endParaRPr lang="en-GB" sz="1300" dirty="0"/>
                    </a:p>
                  </a:txBody>
                  <a:tcPr marL="74295" marR="74295" marT="33771" marB="3377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  <a:endParaRPr lang="en-GB" sz="1300" dirty="0"/>
                    </a:p>
                  </a:txBody>
                  <a:tcPr marL="74295" marR="74295" marT="33771" marB="33771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6</a:t>
                      </a:r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26016"/>
                  </a:ext>
                </a:extLst>
              </a:tr>
              <a:tr h="1936377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Das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Wetter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war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weather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was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sehr</a:t>
                      </a:r>
                      <a:endParaRPr lang="es-ES" sz="1100" b="1" i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very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nicht</a:t>
                      </a:r>
                      <a:endParaRPr lang="es-ES" sz="1100" b="1" i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not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zu</a:t>
                      </a:r>
                      <a:endParaRPr lang="es-ES" sz="1100" b="1" i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too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schön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nice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sonnig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sunny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heiß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hot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kalt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cold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wolkig</a:t>
                      </a:r>
                      <a:endParaRPr lang="es-ES" sz="1100" b="1" i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cloudy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neblig</a:t>
                      </a:r>
                      <a:endParaRPr lang="es-ES" sz="1100" b="1" i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foggy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frostig</a:t>
                      </a:r>
                      <a:endParaRPr lang="es-ES" sz="1100" b="1" i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frosty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windig</a:t>
                      </a:r>
                      <a:endParaRPr lang="es-ES" sz="1100" b="1" i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windy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warm</a:t>
                      </a:r>
                      <a:endParaRPr lang="es-ES" sz="1100" b="1" i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warm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und</a:t>
                      </a:r>
                      <a:endParaRPr lang="es-ES" sz="1100" b="1" i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aber</a:t>
                      </a:r>
                      <a:endParaRPr lang="es-ES" sz="1100" b="1" i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but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REPEAT 2 &amp;3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Es </a:t>
                      </a:r>
                      <a:r>
                        <a:rPr lang="es-ES" sz="11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hat</a:t>
                      </a:r>
                      <a:r>
                        <a:rPr lang="es-ES" sz="11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auch</a:t>
                      </a:r>
                      <a:r>
                        <a:rPr lang="es-ES" sz="11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geregnet</a:t>
                      </a:r>
                      <a:r>
                        <a:rPr lang="es-ES" sz="11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It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also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rained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OR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Es </a:t>
                      </a:r>
                      <a:r>
                        <a:rPr lang="es-ES" sz="11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hat</a:t>
                      </a:r>
                      <a:r>
                        <a:rPr lang="es-ES" sz="11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nicht</a:t>
                      </a:r>
                      <a:r>
                        <a:rPr lang="es-ES" sz="11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geregnet</a:t>
                      </a:r>
                      <a:r>
                        <a:rPr lang="es-ES" sz="11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It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didn’t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rain.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1426386"/>
                  </a:ext>
                </a:extLst>
              </a:tr>
              <a:tr h="19363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Es </a:t>
                      </a:r>
                      <a:r>
                        <a:rPr lang="es-ES" sz="11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hat</a:t>
                      </a:r>
                      <a:r>
                        <a:rPr lang="es-ES" sz="11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auch</a:t>
                      </a:r>
                      <a:r>
                        <a:rPr lang="es-ES" sz="11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gedonnert</a:t>
                      </a:r>
                      <a:r>
                        <a:rPr lang="es-ES" sz="11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und</a:t>
                      </a:r>
                      <a:r>
                        <a:rPr lang="es-ES" sz="11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geblitzt</a:t>
                      </a:r>
                      <a:r>
                        <a:rPr lang="es-ES" sz="11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There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was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also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thunder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and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lighning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79434625"/>
                  </a:ext>
                </a:extLst>
              </a:tr>
              <a:tr h="19363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Es </a:t>
                      </a:r>
                      <a:r>
                        <a:rPr lang="es-ES" sz="11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hat</a:t>
                      </a:r>
                      <a:r>
                        <a:rPr lang="es-ES" sz="11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geschneit</a:t>
                      </a:r>
                      <a:r>
                        <a:rPr lang="es-ES" sz="11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It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snowed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OR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Es </a:t>
                      </a:r>
                      <a:r>
                        <a:rPr lang="es-ES" sz="11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hat</a:t>
                      </a:r>
                      <a:r>
                        <a:rPr lang="es-ES" sz="11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nicht</a:t>
                      </a:r>
                      <a:r>
                        <a:rPr lang="es-ES" sz="11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i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geschneit</a:t>
                      </a:r>
                      <a:r>
                        <a:rPr lang="es-ES" sz="1100" b="1" i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It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didn’t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snow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05631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531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9A742E-6627-4096-9588-AB1485866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178052"/>
              </p:ext>
            </p:extLst>
          </p:nvPr>
        </p:nvGraphicFramePr>
        <p:xfrm>
          <a:off x="491971" y="102927"/>
          <a:ext cx="8616517" cy="65415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5954">
                  <a:extLst>
                    <a:ext uri="{9D8B030D-6E8A-4147-A177-3AD203B41FA5}">
                      <a16:colId xmlns:a16="http://schemas.microsoft.com/office/drawing/2014/main" val="787757040"/>
                    </a:ext>
                  </a:extLst>
                </a:gridCol>
                <a:gridCol w="1008189">
                  <a:extLst>
                    <a:ext uri="{9D8B030D-6E8A-4147-A177-3AD203B41FA5}">
                      <a16:colId xmlns:a16="http://schemas.microsoft.com/office/drawing/2014/main" val="364417430"/>
                    </a:ext>
                  </a:extLst>
                </a:gridCol>
                <a:gridCol w="2933830">
                  <a:extLst>
                    <a:ext uri="{9D8B030D-6E8A-4147-A177-3AD203B41FA5}">
                      <a16:colId xmlns:a16="http://schemas.microsoft.com/office/drawing/2014/main" val="2628204018"/>
                    </a:ext>
                  </a:extLst>
                </a:gridCol>
                <a:gridCol w="894916">
                  <a:extLst>
                    <a:ext uri="{9D8B030D-6E8A-4147-A177-3AD203B41FA5}">
                      <a16:colId xmlns:a16="http://schemas.microsoft.com/office/drawing/2014/main" val="1055348660"/>
                    </a:ext>
                  </a:extLst>
                </a:gridCol>
                <a:gridCol w="917893">
                  <a:extLst>
                    <a:ext uri="{9D8B030D-6E8A-4147-A177-3AD203B41FA5}">
                      <a16:colId xmlns:a16="http://schemas.microsoft.com/office/drawing/2014/main" val="3300260175"/>
                    </a:ext>
                  </a:extLst>
                </a:gridCol>
                <a:gridCol w="1615735">
                  <a:extLst>
                    <a:ext uri="{9D8B030D-6E8A-4147-A177-3AD203B41FA5}">
                      <a16:colId xmlns:a16="http://schemas.microsoft.com/office/drawing/2014/main" val="2480648377"/>
                    </a:ext>
                  </a:extLst>
                </a:gridCol>
              </a:tblGrid>
              <a:tr h="561475">
                <a:tc gridSpan="3"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5a. </a:t>
                      </a:r>
                      <a:r>
                        <a:rPr lang="es-ES" sz="1600" b="1" u="none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Was</a:t>
                      </a:r>
                      <a:r>
                        <a:rPr lang="es-ES" sz="1600" b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u="none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hast</a:t>
                      </a:r>
                      <a:r>
                        <a:rPr lang="es-ES" sz="1600" b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du </a:t>
                      </a:r>
                      <a:r>
                        <a:rPr lang="es-ES" sz="1600" b="1" u="none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gemacht</a:t>
                      </a:r>
                      <a:r>
                        <a:rPr lang="es-ES" sz="1600" b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?  –</a:t>
                      </a:r>
                      <a:r>
                        <a:rPr lang="es-ES" sz="1600" b="1" i="1" u="none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lang="es-ES" sz="1600" b="1" i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i="1" u="none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did</a:t>
                      </a:r>
                      <a:r>
                        <a:rPr lang="es-ES" sz="1600" b="1" i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i="1" u="none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es-ES" sz="1600" b="1" i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do?</a:t>
                      </a:r>
                      <a:endParaRPr lang="es-ES" sz="1600" b="1" i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1" i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1" i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1" i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92085"/>
                  </a:ext>
                </a:extLst>
              </a:tr>
              <a:tr h="349470"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74295" marR="74295" marT="37148" marB="37148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</a:p>
                    <a:p>
                      <a:pPr algn="ctr"/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74295" marR="74295" marT="37148" marB="37148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26016"/>
                  </a:ext>
                </a:extLst>
              </a:tr>
              <a:tr h="602773"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Ich </a:t>
                      </a:r>
                      <a:r>
                        <a:rPr lang="fr-FR" sz="11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habe</a:t>
                      </a:r>
                      <a:endParaRPr lang="fr-FR" sz="1100" b="1" kern="1200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Wir</a:t>
                      </a:r>
                      <a:r>
                        <a:rPr lang="fr-FR" sz="11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haben</a:t>
                      </a:r>
                      <a:endParaRPr lang="fr-FR" sz="1100" b="1" kern="1200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kern="1200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jeden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Tag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every 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oft</a:t>
                      </a:r>
                      <a:endParaRPr lang="fr-FR" sz="1200" b="1" kern="1200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often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en-GB" sz="1200" dirty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never</a:t>
                      </a:r>
                    </a:p>
                    <a:p>
                      <a:endParaRPr lang="en-GB" sz="1200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viele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Sachen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gemacht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did lots of things,</a:t>
                      </a:r>
                    </a:p>
                    <a:p>
                      <a:endParaRPr lang="en-GB" sz="1200" dirty="0"/>
                    </a:p>
                  </a:txBody>
                  <a:tcPr marL="74295" marR="74295" marT="37148" marB="37148" anchor="ctr"/>
                </a:tc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und</a:t>
                      </a: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REPEAT 2 &amp; 3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8">
                  <a:txBody>
                    <a:bodyPr/>
                    <a:lstStyle/>
                    <a:p>
                      <a:r>
                        <a:rPr lang="de-DE" sz="1200" b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Letztes Jahr </a:t>
                      </a:r>
                      <a:br>
                        <a:rPr lang="de-DE" sz="1200" b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de-DE" sz="1200" b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bin ich / sind wir</a:t>
                      </a:r>
                      <a:endParaRPr lang="en-GB" sz="1200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de-DE" sz="1200" b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zu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Hause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geblieben</a:t>
                      </a:r>
                      <a:r>
                        <a:rPr lang="en-GB" sz="1200" b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en-GB" sz="1200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120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Last year I/ We stayed at home.</a:t>
                      </a: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1426386"/>
                  </a:ext>
                </a:extLst>
              </a:tr>
              <a:tr h="60277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Musik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gehört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listened to music,</a:t>
                      </a:r>
                    </a:p>
                    <a:p>
                      <a:endParaRPr lang="en-GB" sz="1200" dirty="0"/>
                    </a:p>
                  </a:txBody>
                  <a:tcPr marL="74295" marR="74295" marT="37148" marB="37148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736752"/>
                  </a:ext>
                </a:extLst>
              </a:tr>
              <a:tr h="8256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Volleyball </a:t>
                      </a: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gespielt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played volleyball,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 marL="74295" marR="74295" marT="37148" marB="37148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997134"/>
                  </a:ext>
                </a:extLst>
              </a:tr>
              <a:tr h="8256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einen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Bootsausflug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gemacht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went on a boat trip,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 marL="74295" marR="74295" marT="37148" marB="37148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709013"/>
                  </a:ext>
                </a:extLst>
              </a:tr>
              <a:tr h="64549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viele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Souvenirs </a:t>
                      </a: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gekauft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bought lots of souvenirs,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133811"/>
                  </a:ext>
                </a:extLst>
              </a:tr>
              <a:tr h="64549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viel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Fisch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gegessen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ate lots of fish,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612615"/>
                  </a:ext>
                </a:extLst>
              </a:tr>
              <a:tr h="64549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die </a:t>
                      </a: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Kirche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gesehen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saw the church,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390372"/>
                  </a:ext>
                </a:extLst>
              </a:tr>
              <a:tr h="64549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ein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Buch </a:t>
                      </a: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gelesen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read a book.</a:t>
                      </a:r>
                    </a:p>
                  </a:txBody>
                  <a:tcPr marL="74295" marR="74295" marT="37148" marB="37148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838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406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9A742E-6627-4096-9588-AB1485866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095419"/>
              </p:ext>
            </p:extLst>
          </p:nvPr>
        </p:nvGraphicFramePr>
        <p:xfrm>
          <a:off x="491970" y="102927"/>
          <a:ext cx="8625397" cy="63502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6630">
                  <a:extLst>
                    <a:ext uri="{9D8B030D-6E8A-4147-A177-3AD203B41FA5}">
                      <a16:colId xmlns:a16="http://schemas.microsoft.com/office/drawing/2014/main" val="787757040"/>
                    </a:ext>
                  </a:extLst>
                </a:gridCol>
                <a:gridCol w="2228132">
                  <a:extLst>
                    <a:ext uri="{9D8B030D-6E8A-4147-A177-3AD203B41FA5}">
                      <a16:colId xmlns:a16="http://schemas.microsoft.com/office/drawing/2014/main" val="364417430"/>
                    </a:ext>
                  </a:extLst>
                </a:gridCol>
                <a:gridCol w="2271363">
                  <a:extLst>
                    <a:ext uri="{9D8B030D-6E8A-4147-A177-3AD203B41FA5}">
                      <a16:colId xmlns:a16="http://schemas.microsoft.com/office/drawing/2014/main" val="1055348660"/>
                    </a:ext>
                  </a:extLst>
                </a:gridCol>
                <a:gridCol w="1984240">
                  <a:extLst>
                    <a:ext uri="{9D8B030D-6E8A-4147-A177-3AD203B41FA5}">
                      <a16:colId xmlns:a16="http://schemas.microsoft.com/office/drawing/2014/main" val="3391367706"/>
                    </a:ext>
                  </a:extLst>
                </a:gridCol>
                <a:gridCol w="185032">
                  <a:extLst>
                    <a:ext uri="{9D8B030D-6E8A-4147-A177-3AD203B41FA5}">
                      <a16:colId xmlns:a16="http://schemas.microsoft.com/office/drawing/2014/main" val="2480648377"/>
                    </a:ext>
                  </a:extLst>
                </a:gridCol>
              </a:tblGrid>
              <a:tr h="561475">
                <a:tc gridSpan="2"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5b. </a:t>
                      </a:r>
                      <a:r>
                        <a:rPr lang="es-ES" sz="1600" b="1" u="none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Was</a:t>
                      </a:r>
                      <a:r>
                        <a:rPr lang="es-ES" sz="1600" b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u="none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hast</a:t>
                      </a:r>
                      <a:r>
                        <a:rPr lang="es-ES" sz="1600" b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du </a:t>
                      </a:r>
                      <a:r>
                        <a:rPr lang="es-ES" sz="1600" b="1" u="none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gemacht</a:t>
                      </a:r>
                      <a:r>
                        <a:rPr lang="es-ES" sz="1600" b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? – </a:t>
                      </a:r>
                      <a:r>
                        <a:rPr lang="es-ES" sz="1600" b="1" i="1" u="none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lang="es-ES" sz="1600" b="1" i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i="1" u="none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did</a:t>
                      </a:r>
                      <a:r>
                        <a:rPr lang="es-ES" sz="1600" b="1" i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i="1" u="none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es-ES" sz="1600" b="1" i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do? (OPINION)</a:t>
                      </a:r>
                      <a:endParaRPr lang="es-ES" sz="1600" b="1" i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1" i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1" i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1" i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92085"/>
                  </a:ext>
                </a:extLst>
              </a:tr>
              <a:tr h="349470"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74295" marR="74295" marT="37148" marB="37148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74295" marR="74295" marT="37148" marB="37148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26016"/>
                  </a:ext>
                </a:extLst>
              </a:tr>
              <a:tr h="5438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Das</a:t>
                      </a:r>
                      <a:r>
                        <a:rPr lang="fr-FR" sz="11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mag</a:t>
                      </a:r>
                      <a:r>
                        <a:rPr lang="fr-FR" sz="11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ich</a:t>
                      </a:r>
                      <a:r>
                        <a:rPr lang="fr-FR" sz="11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like that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Das</a:t>
                      </a:r>
                      <a:r>
                        <a:rPr lang="fr-FR" sz="11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mache </a:t>
                      </a:r>
                      <a:r>
                        <a:rPr lang="fr-FR" sz="11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ich</a:t>
                      </a:r>
                      <a:r>
                        <a:rPr lang="fr-FR" sz="11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gern</a:t>
                      </a:r>
                      <a:r>
                        <a:rPr lang="fr-FR" sz="11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like doing that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kern="1200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weil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es super cool </a:t>
                      </a: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ist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because it’s super cool.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weil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es </a:t>
                      </a: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lecker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ist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because it’s delicious.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weil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es </a:t>
                      </a: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interessant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ist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because it’s interesting.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en-GB" sz="1200" dirty="0"/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Das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mag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ich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nicht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don’t like that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Das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mache </a:t>
                      </a: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ich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nicht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gern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don’t like doing that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weil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es </a:t>
                      </a: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furchtbar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ist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because it’s awful.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weil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es </a:t>
                      </a: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nicht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lecker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ist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because it’s not delicious.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weil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es </a:t>
                      </a: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langweilig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ist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because it’s boring.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1426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738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12036</TotalTime>
  <Words>752</Words>
  <Application>Microsoft Office PowerPoint</Application>
  <PresentationFormat>A4 Paper (210x297 mm)</PresentationFormat>
  <Paragraphs>382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ntodd91@gmail.com</dc:creator>
  <cp:lastModifiedBy>Natasha Tate</cp:lastModifiedBy>
  <cp:revision>148</cp:revision>
  <dcterms:created xsi:type="dcterms:W3CDTF">2021-01-03T16:13:13Z</dcterms:created>
  <dcterms:modified xsi:type="dcterms:W3CDTF">2023-10-04T09:17:54Z</dcterms:modified>
</cp:coreProperties>
</file>