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sldIdLst>
    <p:sldId id="1303" r:id="rId5"/>
    <p:sldId id="1290" r:id="rId6"/>
    <p:sldId id="1295" r:id="rId7"/>
    <p:sldId id="1284" r:id="rId8"/>
    <p:sldId id="1286" r:id="rId9"/>
    <p:sldId id="1288" r:id="rId10"/>
    <p:sldId id="1296" r:id="rId11"/>
    <p:sldId id="1312" r:id="rId12"/>
    <p:sldId id="1311" r:id="rId13"/>
    <p:sldId id="1313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FF7C80"/>
    <a:srgbClr val="FFFF00"/>
    <a:srgbClr val="FF6600"/>
    <a:srgbClr val="3F45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809" autoAdjust="0"/>
    <p:restoredTop sz="80657" autoAdjust="0"/>
  </p:normalViewPr>
  <p:slideViewPr>
    <p:cSldViewPr snapToGrid="0">
      <p:cViewPr varScale="1">
        <p:scale>
          <a:sx n="67" d="100"/>
          <a:sy n="67" d="100"/>
        </p:scale>
        <p:origin x="42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ebecca Jones" userId="cc34aa30-be8e-493b-abaa-39f3d88714a0" providerId="ADAL" clId="{9916DA37-BE36-471C-8D85-7B75524687A9}"/>
    <pc:docChg chg="delSld">
      <pc:chgData name="Rebecca Jones" userId="cc34aa30-be8e-493b-abaa-39f3d88714a0" providerId="ADAL" clId="{9916DA37-BE36-471C-8D85-7B75524687A9}" dt="2021-01-09T01:16:38.990" v="1" actId="2696"/>
      <pc:docMkLst>
        <pc:docMk/>
      </pc:docMkLst>
      <pc:sldChg chg="del">
        <pc:chgData name="Rebecca Jones" userId="cc34aa30-be8e-493b-abaa-39f3d88714a0" providerId="ADAL" clId="{9916DA37-BE36-471C-8D85-7B75524687A9}" dt="2021-01-09T01:16:36.728" v="0" actId="2696"/>
        <pc:sldMkLst>
          <pc:docMk/>
          <pc:sldMk cId="2180509535" sldId="264"/>
        </pc:sldMkLst>
      </pc:sldChg>
      <pc:sldChg chg="del">
        <pc:chgData name="Rebecca Jones" userId="cc34aa30-be8e-493b-abaa-39f3d88714a0" providerId="ADAL" clId="{9916DA37-BE36-471C-8D85-7B75524687A9}" dt="2021-01-09T01:16:38.990" v="1" actId="2696"/>
        <pc:sldMkLst>
          <pc:docMk/>
          <pc:sldMk cId="938867914" sldId="128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4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B7B55D-2D0E-4CAC-97A9-D9A3405A5772}" type="datetimeFigureOut">
              <a:rPr lang="fr-FR" smtClean="0"/>
              <a:t>10/11/2023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1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4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4" y="8685214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00AE5E-5171-4E3E-8976-34735CFA97D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62735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00AE5E-5171-4E3E-8976-34735CFA97DA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47789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00AE5E-5171-4E3E-8976-34735CFA97DA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46422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00AE5E-5171-4E3E-8976-34735CFA97DA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11474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00AE5E-5171-4E3E-8976-34735CFA97DA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3388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7F19DB-5179-4F2E-8551-9ADF094CE4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D4D5FB-9107-493E-8225-346CAB0F55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53C656-000E-47DE-88A2-D4D16DCAF0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981F8-22BD-4D61-93D2-34C4FE2452CA}" type="datetimeFigureOut">
              <a:rPr lang="fr-FR" smtClean="0"/>
              <a:t>10/11/2023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312AC1-204C-4375-946E-F78E06EF31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77806A-658E-452D-9D05-049D2670E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1A478-880A-45BF-83B4-683692AC4C3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6855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ADF6C6-FC3B-4B0D-8C4B-003E95485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33D924-DD4D-4653-923E-C690526756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B77D03-A18D-441C-90AA-C4D50E8575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981F8-22BD-4D61-93D2-34C4FE2452CA}" type="datetimeFigureOut">
              <a:rPr lang="fr-FR" smtClean="0"/>
              <a:t>10/11/2023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116215-B49C-4A99-BCB0-46E1D5119F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CD201C-F3F7-4A76-9008-F9A9F1187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1A478-880A-45BF-83B4-683692AC4C3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7967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747A4FD-7956-4FF7-AAD8-510FC66E5A5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9B3B57-2179-4D22-9D1E-AA91C5D693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507519-5240-47DC-A078-FD4D74475D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981F8-22BD-4D61-93D2-34C4FE2452CA}" type="datetimeFigureOut">
              <a:rPr lang="fr-FR" smtClean="0"/>
              <a:t>10/11/2023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613554-AAB5-485B-88C4-101D5762A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03150D-9E3A-4AE7-835F-1B3C7654D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1A478-880A-45BF-83B4-683692AC4C3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1208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DF052C-A3F1-4BF1-A324-787719C364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C0FB8A-DEFC-4456-970C-34020C9EF2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F38A16-D327-46FA-B123-7EC86A33A2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981F8-22BD-4D61-93D2-34C4FE2452CA}" type="datetimeFigureOut">
              <a:rPr lang="fr-FR" smtClean="0"/>
              <a:t>10/11/2023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3D3F2C-DAC1-492F-8D0B-530F47597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460176-710C-44F6-9AE1-5510F5EFE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1A478-880A-45BF-83B4-683692AC4C3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1366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A131DB-804A-4893-BA1B-9FA21D3BC1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31EF32-41C6-4FD4-9BFA-1AEDD92F88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0BF92C-7AC8-4986-87D8-7EE36E33D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981F8-22BD-4D61-93D2-34C4FE2452CA}" type="datetimeFigureOut">
              <a:rPr lang="fr-FR" smtClean="0"/>
              <a:t>10/11/2023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762A1A-21F1-441A-B8B0-B3B13286F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4C39AE-C6B8-4647-BA3A-B372A7286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1A478-880A-45BF-83B4-683692AC4C3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9869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55D780-EDF1-4D68-A3AE-EBC0406848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2E917C-242A-4BEB-A530-752AAD8196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E8964D-75D9-45FC-8EB9-EF3B44B524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C7B7A8-3A3C-45ED-B20E-02080B70A1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981F8-22BD-4D61-93D2-34C4FE2452CA}" type="datetimeFigureOut">
              <a:rPr lang="fr-FR" smtClean="0"/>
              <a:t>10/11/2023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BDDBF5-26C3-4B51-A5D5-B6EC25985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200714-E090-421D-A7E5-C9F91428A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1A478-880A-45BF-83B4-683692AC4C3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6558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EA8760-1AF3-4BF5-BE40-3E2316A4A8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38DB4E-3F43-47B1-9D5C-B1F51BD1EF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0F5F20-37D4-4615-AAC7-73B2A9448C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78F1081-1CF9-4A8E-B0B0-3B7D1E0B2B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DD2C535-4410-4310-B523-0BB1BF278C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5D66A8E-399A-4E48-8205-3BACA5BF6B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981F8-22BD-4D61-93D2-34C4FE2452CA}" type="datetimeFigureOut">
              <a:rPr lang="fr-FR" smtClean="0"/>
              <a:t>10/11/2023</a:t>
            </a:fld>
            <a:endParaRPr lang="fr-F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356AA52-680C-401D-8026-FC9CCEDA5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4D78578-8F75-4829-932C-9B06E52ED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1A478-880A-45BF-83B4-683692AC4C3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1838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AFA438-F7B1-4136-95E6-5FB5E76807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B711B6-BAFB-42FD-A74F-CBC9EC0B15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981F8-22BD-4D61-93D2-34C4FE2452CA}" type="datetimeFigureOut">
              <a:rPr lang="fr-FR" smtClean="0"/>
              <a:t>10/11/2023</a:t>
            </a:fld>
            <a:endParaRPr lang="fr-F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409A251-9260-4060-BF0B-47A842EA0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AA63EA-E87D-4AAE-986B-37977B7BF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1A478-880A-45BF-83B4-683692AC4C3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9303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F33A892-134B-4439-ABB3-7C816E38FA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981F8-22BD-4D61-93D2-34C4FE2452CA}" type="datetimeFigureOut">
              <a:rPr lang="fr-FR" smtClean="0"/>
              <a:t>10/11/2023</a:t>
            </a:fld>
            <a:endParaRPr lang="fr-F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160EB0D-02F1-4AD5-A76E-E43675F8BE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0D0A68-4EA8-4E50-B36D-FD3B6AF31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1A478-880A-45BF-83B4-683692AC4C3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4853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7FE6A-3D90-4B5B-A13A-18EE6BFCDC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D7F442-767B-446C-8BF1-B26E376DE0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622E5D-0869-46E2-A75F-CCC0A42A0F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1FD9F8-19B9-4FB7-9F7D-265CE7FFA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981F8-22BD-4D61-93D2-34C4FE2452CA}" type="datetimeFigureOut">
              <a:rPr lang="fr-FR" smtClean="0"/>
              <a:t>10/11/2023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E9217A-94F2-40BB-BBE9-55B996CEF1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5ABCEF-91DF-4DF1-978F-2DBA3158D9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1A478-880A-45BF-83B4-683692AC4C3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1362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A79D34-B1C2-45AF-B4DB-A3AEF158B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25668B3-8282-4B0D-97B3-D365B64A0D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1914DF-46C3-43C5-93BA-558CDCBE42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F0E45A-CE99-4AAB-8A0C-833DDA9867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981F8-22BD-4D61-93D2-34C4FE2452CA}" type="datetimeFigureOut">
              <a:rPr lang="fr-FR" smtClean="0"/>
              <a:t>10/11/2023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E34290-24D3-4577-A157-0D83950CF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626C75-5276-488B-98E5-852A175644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1A478-880A-45BF-83B4-683692AC4C3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2124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10A559B-5572-4D18-A309-9DCAC68D1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E46382-1BCE-44EB-B2FD-18C1407DD1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92389E-2F44-4259-8B7F-3540661346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E981F8-22BD-4D61-93D2-34C4FE2452CA}" type="datetimeFigureOut">
              <a:rPr lang="fr-FR" smtClean="0"/>
              <a:t>10/11/2023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19E84E-716D-4398-ADA9-D7A8DB5E7B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835583-454E-4BD1-9245-1896ABA06B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91A478-880A-45BF-83B4-683692AC4C3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6308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16055" y="2379507"/>
            <a:ext cx="4660250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800" b="1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Module 4</a:t>
            </a:r>
            <a:endParaRPr lang="en-US" sz="8800" b="1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770251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446675-3B3C-4532-A5C1-4D4EB42B41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399" y="500742"/>
            <a:ext cx="4953001" cy="6078992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3086100" algn="l"/>
              </a:tabLst>
            </a:pPr>
            <a:r>
              <a:rPr lang="fr-FR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Les affaires de vacances	</a:t>
            </a:r>
            <a:r>
              <a:rPr lang="fr-FR" sz="11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Holiday items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3086100" algn="l"/>
              </a:tabLst>
            </a:pPr>
            <a:r>
              <a:rPr lang="fr-F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 adaptateur	</a:t>
            </a:r>
            <a:r>
              <a:rPr lang="fr-FR" sz="11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 </a:t>
            </a:r>
            <a:r>
              <a:rPr lang="fr-FR" sz="11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adaptor</a:t>
            </a:r>
            <a:br>
              <a:rPr lang="fr-F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 chargeur (pour mon mp3)	</a:t>
            </a:r>
            <a:r>
              <a:rPr lang="fr-FR" sz="11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charger (for </a:t>
            </a:r>
            <a:r>
              <a:rPr lang="fr-FR" sz="11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my</a:t>
            </a:r>
            <a:r>
              <a:rPr lang="fr-FR" sz="11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mp3)</a:t>
            </a:r>
            <a:br>
              <a:rPr lang="fr-F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 chapeau de paille	</a:t>
            </a:r>
            <a:r>
              <a:rPr lang="fr-FR" sz="11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</a:t>
            </a:r>
            <a:r>
              <a:rPr lang="fr-FR" sz="11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straw</a:t>
            </a:r>
            <a:r>
              <a:rPr lang="fr-FR" sz="11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1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hat</a:t>
            </a:r>
            <a:br>
              <a:rPr lang="fr-F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 tuba	</a:t>
            </a:r>
            <a:r>
              <a:rPr lang="fr-FR" sz="11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</a:t>
            </a:r>
            <a:r>
              <a:rPr lang="fr-FR" sz="11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snorkel</a:t>
            </a:r>
            <a:br>
              <a:rPr lang="fr-F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 sac à dos	</a:t>
            </a:r>
            <a:r>
              <a:rPr lang="fr-FR" sz="11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</a:t>
            </a:r>
            <a:r>
              <a:rPr lang="fr-FR" sz="11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rucksack</a:t>
            </a:r>
            <a:r>
              <a:rPr lang="fr-FR" sz="11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3086100" algn="l"/>
              </a:tabLst>
            </a:pPr>
            <a:r>
              <a:rPr lang="fr-F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une bombe anti-insectes	</a:t>
            </a:r>
            <a:r>
              <a:rPr lang="fr-FR" sz="11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 </a:t>
            </a:r>
            <a:r>
              <a:rPr lang="fr-FR" sz="11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insect</a:t>
            </a:r>
            <a:r>
              <a:rPr lang="fr-FR" sz="11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repellent spray</a:t>
            </a:r>
            <a:br>
              <a:rPr lang="fr-F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une lampe de poche	</a:t>
            </a:r>
            <a:r>
              <a:rPr lang="fr-FR" sz="11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</a:t>
            </a:r>
            <a:r>
              <a:rPr lang="fr-FR" sz="11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torch</a:t>
            </a:r>
            <a:br>
              <a:rPr lang="fr-F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 la crème solaire	</a:t>
            </a:r>
            <a:r>
              <a:rPr lang="fr-FR" sz="11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sun</a:t>
            </a:r>
            <a:r>
              <a:rPr lang="fr-FR" sz="11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1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cream</a:t>
            </a:r>
            <a:br>
              <a:rPr lang="fr-F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du gel coiffant	</a:t>
            </a:r>
            <a:r>
              <a:rPr lang="fr-FR" sz="11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hair</a:t>
            </a:r>
            <a:r>
              <a:rPr lang="fr-FR" sz="11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gel</a:t>
            </a:r>
            <a:br>
              <a:rPr lang="fr-F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des lunettes de plongée (</a:t>
            </a:r>
            <a:r>
              <a:rPr lang="fr-FR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fpl</a:t>
            </a:r>
            <a:r>
              <a:rPr lang="fr-F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	</a:t>
            </a:r>
            <a:r>
              <a:rPr lang="fr-FR" sz="11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swimming</a:t>
            </a:r>
            <a:r>
              <a:rPr lang="fr-FR" sz="11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1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goggles</a:t>
            </a:r>
            <a:br>
              <a:rPr lang="fr-F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des palmes (</a:t>
            </a:r>
            <a:r>
              <a:rPr lang="fr-FR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fpl</a:t>
            </a:r>
            <a:r>
              <a:rPr lang="fr-F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	</a:t>
            </a:r>
            <a:r>
              <a:rPr lang="fr-FR" sz="11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flippers</a:t>
            </a:r>
            <a:br>
              <a:rPr lang="fr-F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des tongs (</a:t>
            </a:r>
            <a:r>
              <a:rPr lang="fr-FR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fpl</a:t>
            </a:r>
            <a:r>
              <a:rPr lang="fr-F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	</a:t>
            </a:r>
            <a:r>
              <a:rPr lang="fr-FR" sz="11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flip-flops</a:t>
            </a:r>
            <a:br>
              <a:rPr lang="fr-F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plein de bouquins (</a:t>
            </a:r>
            <a:r>
              <a:rPr lang="fr-FR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mpl</a:t>
            </a:r>
            <a:r>
              <a:rPr lang="fr-F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	</a:t>
            </a:r>
            <a:r>
              <a:rPr lang="fr-FR" sz="11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loads</a:t>
            </a:r>
            <a:r>
              <a:rPr lang="fr-FR" sz="11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of books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3086100" algn="l"/>
              </a:tabLst>
            </a:pPr>
            <a:r>
              <a:rPr lang="fr-FR" sz="11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3086100" algn="l"/>
              </a:tabLst>
            </a:pPr>
            <a:r>
              <a:rPr lang="fr-FR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T’as passé de bonnes vacances?	</a:t>
            </a:r>
            <a:r>
              <a:rPr lang="en-US" sz="11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Did you have a nice holiday?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3086100" algn="l"/>
              </a:tabLst>
            </a:pPr>
            <a:r>
              <a:rPr lang="fr-F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Pas vraiment.	</a:t>
            </a:r>
            <a:r>
              <a:rPr lang="fr-FR" sz="11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Not </a:t>
            </a:r>
            <a:r>
              <a:rPr lang="fr-FR" sz="11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really</a:t>
            </a:r>
            <a:r>
              <a:rPr lang="fr-FR" sz="11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br>
              <a:rPr lang="fr-F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C’était un désastre.	</a:t>
            </a:r>
            <a:r>
              <a:rPr lang="en-US" sz="11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It was a disaster.</a:t>
            </a:r>
            <a:b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 suis </a:t>
            </a:r>
            <a:r>
              <a:rPr lang="en-US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resté</a:t>
            </a: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(e) trop </a:t>
            </a:r>
            <a:r>
              <a:rPr lang="en-US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longtemps</a:t>
            </a: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r>
              <a:rPr lang="en-US" sz="11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 stayed in the sun too long.</a:t>
            </a:r>
            <a:b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</a:t>
            </a:r>
            <a:r>
              <a:rPr lang="fr-F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au soleil.</a:t>
            </a:r>
            <a:br>
              <a:rPr lang="fr-F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J’ai pris un coup de soleil.	</a:t>
            </a:r>
            <a:r>
              <a:rPr lang="fr-FR" sz="11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 </a:t>
            </a:r>
            <a:r>
              <a:rPr lang="fr-FR" sz="11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got</a:t>
            </a:r>
            <a:r>
              <a:rPr lang="fr-FR" sz="11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1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sunburnt</a:t>
            </a:r>
            <a:r>
              <a:rPr lang="fr-FR" sz="11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br>
              <a:rPr lang="fr-F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Il a </a:t>
            </a:r>
            <a:r>
              <a:rPr lang="en-US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plu</a:t>
            </a: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tout le temps.	</a:t>
            </a:r>
            <a:r>
              <a:rPr lang="en-US" sz="11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It rained all the time.</a:t>
            </a:r>
            <a:b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L’eau est entrée dans la tente.	</a:t>
            </a:r>
            <a:r>
              <a:rPr lang="fr-FR" sz="11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Water came </a:t>
            </a:r>
            <a:r>
              <a:rPr lang="fr-FR" sz="11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into</a:t>
            </a:r>
            <a:r>
              <a:rPr lang="fr-FR" sz="11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the </a:t>
            </a:r>
            <a:r>
              <a:rPr lang="fr-FR" sz="11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tent</a:t>
            </a:r>
            <a:r>
              <a:rPr lang="fr-FR" sz="11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br>
              <a:rPr lang="fr-F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GB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 suis </a:t>
            </a:r>
            <a:r>
              <a:rPr lang="en-GB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tombé</a:t>
            </a:r>
            <a:r>
              <a:rPr lang="en-GB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(e) à </a:t>
            </a:r>
            <a:r>
              <a:rPr lang="en-GB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l’eau</a:t>
            </a:r>
            <a:r>
              <a:rPr lang="en-GB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	</a:t>
            </a:r>
            <a:r>
              <a:rPr lang="en-GB" sz="11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 fell in the water.</a:t>
            </a:r>
            <a:br>
              <a:rPr lang="en-GB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J’ai été malade.	</a:t>
            </a:r>
            <a:r>
              <a:rPr lang="fr-FR" sz="11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 </a:t>
            </a:r>
            <a:r>
              <a:rPr lang="fr-FR" sz="11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was</a:t>
            </a:r>
            <a:r>
              <a:rPr lang="fr-FR" sz="11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ill.</a:t>
            </a:r>
            <a:br>
              <a:rPr lang="fr-F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On a tous été malades.	</a:t>
            </a:r>
            <a:r>
              <a:rPr lang="en-US" sz="11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 were all ill.</a:t>
            </a:r>
            <a:b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C’est</a:t>
            </a: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dommage</a:t>
            </a: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	</a:t>
            </a:r>
            <a:r>
              <a:rPr lang="en-US" sz="11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What a shame.</a:t>
            </a:r>
            <a:b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C’est</a:t>
            </a: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pas </a:t>
            </a:r>
            <a:r>
              <a:rPr lang="en-US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drôle</a:t>
            </a: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ça</a:t>
            </a: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	</a:t>
            </a:r>
            <a:r>
              <a:rPr lang="fr-FR" sz="11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That’s</a:t>
            </a:r>
            <a:r>
              <a:rPr lang="fr-FR" sz="11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not </a:t>
            </a:r>
            <a:r>
              <a:rPr lang="fr-FR" sz="11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funny</a:t>
            </a:r>
            <a:r>
              <a:rPr lang="fr-FR" sz="11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3086100" algn="l"/>
              </a:tabLst>
            </a:pP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C3B57D1-E98B-4CEF-8EB6-2D1DAB81B933}"/>
              </a:ext>
            </a:extLst>
          </p:cNvPr>
          <p:cNvSpPr txBox="1">
            <a:spLocks/>
          </p:cNvSpPr>
          <p:nvPr/>
        </p:nvSpPr>
        <p:spPr>
          <a:xfrm>
            <a:off x="5987142" y="500742"/>
            <a:ext cx="6633483" cy="60789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  <a:tabLst>
                <a:tab pos="3086100" algn="l"/>
              </a:tabLst>
            </a:pPr>
            <a:r>
              <a:rPr lang="fr-FR" sz="1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À la base de loisirs	</a:t>
            </a:r>
            <a:r>
              <a:rPr lang="fr-FR" sz="10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At the </a:t>
            </a:r>
            <a:r>
              <a:rPr lang="fr-FR" sz="1000" b="1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leisure</a:t>
            </a:r>
            <a:r>
              <a:rPr lang="fr-FR" sz="10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000" b="1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park</a:t>
            </a:r>
            <a:endParaRPr lang="en-GB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3086100" algn="l"/>
              </a:tabLst>
            </a:pPr>
            <a:r>
              <a:rPr lang="fr-FR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J’ai …/On a….	</a:t>
            </a:r>
            <a:r>
              <a:rPr lang="fr-FR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 …/</a:t>
            </a:r>
            <a:r>
              <a:rPr lang="fr-FR" sz="1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</a:t>
            </a:r>
            <a:r>
              <a:rPr lang="fr-FR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…</a:t>
            </a:r>
            <a:br>
              <a:rPr lang="fr-FR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fait du tir à l’arc	</a:t>
            </a:r>
            <a:r>
              <a:rPr lang="fr-FR" sz="1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did</a:t>
            </a:r>
            <a:r>
              <a:rPr lang="fr-FR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archery</a:t>
            </a:r>
            <a:br>
              <a:rPr lang="fr-FR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fait de la planche à voile	</a:t>
            </a:r>
            <a:r>
              <a:rPr lang="fr-FR" sz="1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went</a:t>
            </a:r>
            <a:r>
              <a:rPr lang="fr-FR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windsurfing</a:t>
            </a:r>
            <a:br>
              <a:rPr lang="fr-FR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fait du trampoline	</a:t>
            </a:r>
            <a:r>
              <a:rPr lang="fr-FR" sz="1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did</a:t>
            </a:r>
            <a:r>
              <a:rPr lang="fr-FR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trampolining</a:t>
            </a:r>
            <a:br>
              <a:rPr lang="fr-FR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fait de la baignade	</a:t>
            </a:r>
            <a:r>
              <a:rPr lang="fr-FR" sz="1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went</a:t>
            </a:r>
            <a:r>
              <a:rPr lang="fr-FR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swimming</a:t>
            </a:r>
            <a:br>
              <a:rPr lang="fr-FR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fait une balade en barque	</a:t>
            </a:r>
            <a:r>
              <a:rPr lang="fr-FR" sz="1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went</a:t>
            </a:r>
            <a:r>
              <a:rPr lang="fr-FR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on a boat ride</a:t>
            </a:r>
            <a:br>
              <a:rPr lang="fr-FR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joué aux boules	</a:t>
            </a:r>
            <a:r>
              <a:rPr lang="fr-FR" sz="1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played</a:t>
            </a:r>
            <a:r>
              <a:rPr lang="fr-FR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boules</a:t>
            </a:r>
            <a:br>
              <a:rPr lang="fr-FR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joué sur des structures gonflables	</a:t>
            </a:r>
            <a:r>
              <a:rPr lang="fr-FR" sz="1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played</a:t>
            </a:r>
            <a:r>
              <a:rPr lang="fr-FR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on a </a:t>
            </a:r>
            <a:r>
              <a:rPr lang="fr-FR" sz="1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bouncy</a:t>
            </a:r>
            <a:r>
              <a:rPr lang="fr-FR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castle</a:t>
            </a:r>
            <a:br>
              <a:rPr lang="fr-FR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loué un pédalo	</a:t>
            </a:r>
            <a:r>
              <a:rPr lang="fr-FR" sz="1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hired</a:t>
            </a:r>
            <a:r>
              <a:rPr lang="fr-FR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 </a:t>
            </a:r>
            <a:r>
              <a:rPr lang="fr-FR" sz="10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pedalo</a:t>
            </a:r>
            <a:endParaRPr lang="en-GB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3086100" algn="l"/>
              </a:tabLst>
            </a:pPr>
            <a:endParaRPr lang="en-GB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3086100" algn="l"/>
              </a:tabLst>
            </a:pPr>
            <a:r>
              <a:rPr lang="en-US" sz="1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Les mots </a:t>
            </a:r>
            <a:r>
              <a:rPr lang="en-US" sz="1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essentiels</a:t>
            </a:r>
            <a:r>
              <a:rPr lang="en-US" sz="1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r>
              <a:rPr lang="en-US" sz="10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High-frequency words</a:t>
            </a:r>
            <a:endParaRPr lang="en-GB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avec qui?			</a:t>
            </a:r>
            <a:r>
              <a:rPr lang="en-US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with whom?</a:t>
            </a:r>
            <a:b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1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combien</a:t>
            </a: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de?			</a:t>
            </a:r>
            <a:r>
              <a:rPr lang="en-US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how much/how many?</a:t>
            </a:r>
            <a:b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GB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que?/ </a:t>
            </a:r>
            <a:r>
              <a:rPr lang="en-GB" sz="1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qu’est-ce</a:t>
            </a:r>
            <a:r>
              <a:rPr lang="en-GB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que?		</a:t>
            </a:r>
            <a:r>
              <a:rPr lang="en-GB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what?</a:t>
            </a:r>
            <a:b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GB" sz="1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pourquoi</a:t>
            </a:r>
            <a:r>
              <a:rPr lang="en-GB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?			</a:t>
            </a:r>
            <a:r>
              <a:rPr lang="en-GB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why?</a:t>
            </a:r>
            <a:b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			</a:t>
            </a:r>
            <a:r>
              <a:rPr lang="en-US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there</a:t>
            </a:r>
            <a:b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1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quel</a:t>
            </a: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(le)(s)			</a:t>
            </a:r>
            <a:r>
              <a:rPr lang="en-US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which?/what</a:t>
            </a:r>
            <a:b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1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toujours</a:t>
            </a: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		</a:t>
            </a:r>
            <a:r>
              <a:rPr lang="en-US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always</a:t>
            </a:r>
            <a:b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prochain(e)(s)		</a:t>
            </a:r>
            <a:r>
              <a:rPr lang="en-US" sz="1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next</a:t>
            </a:r>
            <a:endParaRPr lang="en-GB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65881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546BDE8-FE34-4271-AB6B-F55707CD87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8391367"/>
              </p:ext>
            </p:extLst>
          </p:nvPr>
        </p:nvGraphicFramePr>
        <p:xfrm>
          <a:off x="0" y="2"/>
          <a:ext cx="12192001" cy="685799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20411">
                  <a:extLst>
                    <a:ext uri="{9D8B030D-6E8A-4147-A177-3AD203B41FA5}">
                      <a16:colId xmlns:a16="http://schemas.microsoft.com/office/drawing/2014/main" val="346465721"/>
                    </a:ext>
                  </a:extLst>
                </a:gridCol>
                <a:gridCol w="791884">
                  <a:extLst>
                    <a:ext uri="{9D8B030D-6E8A-4147-A177-3AD203B41FA5}">
                      <a16:colId xmlns:a16="http://schemas.microsoft.com/office/drawing/2014/main" val="657139347"/>
                    </a:ext>
                  </a:extLst>
                </a:gridCol>
                <a:gridCol w="357358">
                  <a:extLst>
                    <a:ext uri="{9D8B030D-6E8A-4147-A177-3AD203B41FA5}">
                      <a16:colId xmlns:a16="http://schemas.microsoft.com/office/drawing/2014/main" val="1052315164"/>
                    </a:ext>
                  </a:extLst>
                </a:gridCol>
                <a:gridCol w="833877">
                  <a:extLst>
                    <a:ext uri="{9D8B030D-6E8A-4147-A177-3AD203B41FA5}">
                      <a16:colId xmlns:a16="http://schemas.microsoft.com/office/drawing/2014/main" val="1078290128"/>
                    </a:ext>
                  </a:extLst>
                </a:gridCol>
                <a:gridCol w="328277">
                  <a:extLst>
                    <a:ext uri="{9D8B030D-6E8A-4147-A177-3AD203B41FA5}">
                      <a16:colId xmlns:a16="http://schemas.microsoft.com/office/drawing/2014/main" val="2423749898"/>
                    </a:ext>
                  </a:extLst>
                </a:gridCol>
                <a:gridCol w="213176">
                  <a:extLst>
                    <a:ext uri="{9D8B030D-6E8A-4147-A177-3AD203B41FA5}">
                      <a16:colId xmlns:a16="http://schemas.microsoft.com/office/drawing/2014/main" val="3864661384"/>
                    </a:ext>
                  </a:extLst>
                </a:gridCol>
                <a:gridCol w="715236">
                  <a:extLst>
                    <a:ext uri="{9D8B030D-6E8A-4147-A177-3AD203B41FA5}">
                      <a16:colId xmlns:a16="http://schemas.microsoft.com/office/drawing/2014/main" val="1396559564"/>
                    </a:ext>
                  </a:extLst>
                </a:gridCol>
                <a:gridCol w="427435">
                  <a:extLst>
                    <a:ext uri="{9D8B030D-6E8A-4147-A177-3AD203B41FA5}">
                      <a16:colId xmlns:a16="http://schemas.microsoft.com/office/drawing/2014/main" val="1027721303"/>
                    </a:ext>
                  </a:extLst>
                </a:gridCol>
                <a:gridCol w="816164">
                  <a:extLst>
                    <a:ext uri="{9D8B030D-6E8A-4147-A177-3AD203B41FA5}">
                      <a16:colId xmlns:a16="http://schemas.microsoft.com/office/drawing/2014/main" val="3071947952"/>
                    </a:ext>
                  </a:extLst>
                </a:gridCol>
                <a:gridCol w="500944">
                  <a:extLst>
                    <a:ext uri="{9D8B030D-6E8A-4147-A177-3AD203B41FA5}">
                      <a16:colId xmlns:a16="http://schemas.microsoft.com/office/drawing/2014/main" val="580678382"/>
                    </a:ext>
                  </a:extLst>
                </a:gridCol>
                <a:gridCol w="439036">
                  <a:extLst>
                    <a:ext uri="{9D8B030D-6E8A-4147-A177-3AD203B41FA5}">
                      <a16:colId xmlns:a16="http://schemas.microsoft.com/office/drawing/2014/main" val="733783839"/>
                    </a:ext>
                  </a:extLst>
                </a:gridCol>
                <a:gridCol w="892691">
                  <a:extLst>
                    <a:ext uri="{9D8B030D-6E8A-4147-A177-3AD203B41FA5}">
                      <a16:colId xmlns:a16="http://schemas.microsoft.com/office/drawing/2014/main" val="2750852156"/>
                    </a:ext>
                  </a:extLst>
                </a:gridCol>
                <a:gridCol w="424418">
                  <a:extLst>
                    <a:ext uri="{9D8B030D-6E8A-4147-A177-3AD203B41FA5}">
                      <a16:colId xmlns:a16="http://schemas.microsoft.com/office/drawing/2014/main" val="2986336416"/>
                    </a:ext>
                  </a:extLst>
                </a:gridCol>
                <a:gridCol w="1213805">
                  <a:extLst>
                    <a:ext uri="{9D8B030D-6E8A-4147-A177-3AD203B41FA5}">
                      <a16:colId xmlns:a16="http://schemas.microsoft.com/office/drawing/2014/main" val="3947967577"/>
                    </a:ext>
                  </a:extLst>
                </a:gridCol>
                <a:gridCol w="529426">
                  <a:extLst>
                    <a:ext uri="{9D8B030D-6E8A-4147-A177-3AD203B41FA5}">
                      <a16:colId xmlns:a16="http://schemas.microsoft.com/office/drawing/2014/main" val="2060965611"/>
                    </a:ext>
                  </a:extLst>
                </a:gridCol>
                <a:gridCol w="462849">
                  <a:extLst>
                    <a:ext uri="{9D8B030D-6E8A-4147-A177-3AD203B41FA5}">
                      <a16:colId xmlns:a16="http://schemas.microsoft.com/office/drawing/2014/main" val="1476331849"/>
                    </a:ext>
                  </a:extLst>
                </a:gridCol>
                <a:gridCol w="699306">
                  <a:extLst>
                    <a:ext uri="{9D8B030D-6E8A-4147-A177-3AD203B41FA5}">
                      <a16:colId xmlns:a16="http://schemas.microsoft.com/office/drawing/2014/main" val="1377328351"/>
                    </a:ext>
                  </a:extLst>
                </a:gridCol>
                <a:gridCol w="1125708">
                  <a:extLst>
                    <a:ext uri="{9D8B030D-6E8A-4147-A177-3AD203B41FA5}">
                      <a16:colId xmlns:a16="http://schemas.microsoft.com/office/drawing/2014/main" val="289073744"/>
                    </a:ext>
                  </a:extLst>
                </a:gridCol>
              </a:tblGrid>
              <a:tr h="657551">
                <a:tc gridSpan="1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i="0" dirty="0">
                          <a:solidFill>
                            <a:schemeClr val="bg1"/>
                          </a:solidFill>
                          <a:latin typeface="+mn-lt"/>
                        </a:rPr>
                        <a:t>1.</a:t>
                      </a:r>
                      <a:r>
                        <a:rPr lang="fr-FR" sz="1800" b="1" i="0" baseline="0" dirty="0">
                          <a:solidFill>
                            <a:schemeClr val="bg1"/>
                          </a:solidFill>
                          <a:latin typeface="+mn-lt"/>
                        </a:rPr>
                        <a:t> a- </a:t>
                      </a:r>
                      <a:r>
                        <a:rPr lang="fr-FR" sz="1800" b="1" i="0" dirty="0">
                          <a:solidFill>
                            <a:schemeClr val="bg1"/>
                          </a:solidFill>
                          <a:latin typeface="+mn-lt"/>
                        </a:rPr>
                        <a:t>Où </a:t>
                      </a:r>
                      <a:r>
                        <a:rPr lang="fr-FR" sz="1800" b="1" i="0" baseline="0" dirty="0">
                          <a:solidFill>
                            <a:schemeClr val="bg1"/>
                          </a:solidFill>
                          <a:latin typeface="+mn-lt"/>
                        </a:rPr>
                        <a:t>vas-tu en vacances? </a:t>
                      </a:r>
                      <a:r>
                        <a:rPr lang="fr-FR" sz="1800" b="0" i="1" dirty="0" err="1">
                          <a:solidFill>
                            <a:schemeClr val="bg1"/>
                          </a:solidFill>
                          <a:latin typeface="+mn-lt"/>
                        </a:rPr>
                        <a:t>Where</a:t>
                      </a:r>
                      <a:r>
                        <a:rPr lang="fr-FR" sz="1800" b="0" i="1" dirty="0">
                          <a:solidFill>
                            <a:schemeClr val="bg1"/>
                          </a:solidFill>
                          <a:latin typeface="+mn-lt"/>
                        </a:rPr>
                        <a:t> do </a:t>
                      </a:r>
                      <a:r>
                        <a:rPr lang="fr-FR" sz="1800" b="0" i="1" dirty="0" err="1">
                          <a:solidFill>
                            <a:schemeClr val="bg1"/>
                          </a:solidFill>
                          <a:latin typeface="+mn-lt"/>
                        </a:rPr>
                        <a:t>you</a:t>
                      </a:r>
                      <a:r>
                        <a:rPr lang="fr-FR" sz="1800" b="0" i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 go on </a:t>
                      </a:r>
                      <a:r>
                        <a:rPr lang="fr-FR" sz="1800" b="0" i="1" baseline="0" dirty="0" err="1">
                          <a:solidFill>
                            <a:schemeClr val="bg1"/>
                          </a:solidFill>
                          <a:latin typeface="+mn-lt"/>
                        </a:rPr>
                        <a:t>holidays</a:t>
                      </a:r>
                      <a:r>
                        <a:rPr lang="fr-FR" sz="1800" b="0" i="1" dirty="0">
                          <a:solidFill>
                            <a:schemeClr val="bg1"/>
                          </a:solidFill>
                          <a:latin typeface="+mn-lt"/>
                        </a:rPr>
                        <a:t>?</a:t>
                      </a:r>
                      <a:r>
                        <a:rPr lang="fr-FR" sz="1800" b="1" i="1" dirty="0">
                          <a:solidFill>
                            <a:schemeClr val="bg1"/>
                          </a:solidFill>
                          <a:latin typeface="+mn-lt"/>
                        </a:rPr>
                        <a:t>     b-</a:t>
                      </a:r>
                      <a:r>
                        <a:rPr lang="fr-FR" sz="1800" b="1" i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fr-FR" sz="1800" b="1" i="0" dirty="0">
                          <a:solidFill>
                            <a:schemeClr val="bg1"/>
                          </a:solidFill>
                          <a:latin typeface="+mn-lt"/>
                        </a:rPr>
                        <a:t>Avec qui vas-tu en vacances?  </a:t>
                      </a:r>
                      <a:r>
                        <a:rPr lang="fr-FR" sz="1800" b="0" i="1" dirty="0" err="1">
                          <a:solidFill>
                            <a:schemeClr val="bg1"/>
                          </a:solidFill>
                          <a:latin typeface="+mn-lt"/>
                        </a:rPr>
                        <a:t>Who</a:t>
                      </a:r>
                      <a:r>
                        <a:rPr lang="fr-FR" sz="1800" b="0" i="1" dirty="0">
                          <a:solidFill>
                            <a:schemeClr val="bg1"/>
                          </a:solidFill>
                          <a:latin typeface="+mn-lt"/>
                        </a:rPr>
                        <a:t> do </a:t>
                      </a:r>
                      <a:r>
                        <a:rPr lang="fr-FR" sz="1800" b="0" i="1" dirty="0" err="1">
                          <a:solidFill>
                            <a:schemeClr val="bg1"/>
                          </a:solidFill>
                          <a:latin typeface="+mn-lt"/>
                        </a:rPr>
                        <a:t>you</a:t>
                      </a:r>
                      <a:r>
                        <a:rPr lang="fr-FR" sz="1800" b="0" i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 go on </a:t>
                      </a:r>
                      <a:r>
                        <a:rPr lang="fr-FR" sz="1800" b="0" i="1" baseline="0" dirty="0" err="1">
                          <a:solidFill>
                            <a:schemeClr val="bg1"/>
                          </a:solidFill>
                          <a:latin typeface="+mn-lt"/>
                        </a:rPr>
                        <a:t>holidays</a:t>
                      </a:r>
                      <a:r>
                        <a:rPr lang="fr-FR" sz="1800" b="0" i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fr-FR" sz="1800" b="0" i="1" baseline="0" dirty="0" err="1">
                          <a:solidFill>
                            <a:schemeClr val="bg1"/>
                          </a:solidFill>
                          <a:latin typeface="+mn-lt"/>
                        </a:rPr>
                        <a:t>with</a:t>
                      </a:r>
                      <a:r>
                        <a:rPr lang="fr-FR" sz="1800" b="0" i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?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  c- Combien de temps y restes-tu? </a:t>
                      </a:r>
                      <a:r>
                        <a:rPr kumimoji="0" lang="fr-FR" sz="18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How long do </a:t>
                      </a:r>
                      <a:r>
                        <a:rPr kumimoji="0" lang="fr-FR" sz="18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you</a:t>
                      </a:r>
                      <a:r>
                        <a:rPr kumimoji="0" lang="fr-FR" sz="18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8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stay</a:t>
                      </a:r>
                      <a:r>
                        <a:rPr kumimoji="0" lang="fr-FR" sz="18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8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there</a:t>
                      </a:r>
                      <a:r>
                        <a:rPr kumimoji="0" lang="fr-FR" sz="18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for?</a:t>
                      </a:r>
                      <a:r>
                        <a:rPr kumimoji="0" lang="fr-FR" sz="18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 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5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5920653"/>
                  </a:ext>
                </a:extLst>
              </a:tr>
              <a:tr h="469679">
                <a:tc>
                  <a:txBody>
                    <a:bodyPr/>
                    <a:lstStyle/>
                    <a:p>
                      <a:pPr algn="ctr"/>
                      <a:r>
                        <a:rPr lang="fr-FR" sz="1200" b="0" i="1" dirty="0">
                          <a:solidFill>
                            <a:schemeClr val="bg1"/>
                          </a:solidFill>
                          <a:latin typeface="+mn-lt"/>
                        </a:rPr>
                        <a:t>Temporal </a:t>
                      </a:r>
                      <a:r>
                        <a:rPr lang="fr-FR" sz="1200" b="0" i="1" dirty="0" err="1">
                          <a:solidFill>
                            <a:schemeClr val="bg1"/>
                          </a:solidFill>
                          <a:latin typeface="+mn-lt"/>
                        </a:rPr>
                        <a:t>adverb</a:t>
                      </a:r>
                      <a:endParaRPr lang="fr-FR" sz="1200" b="0" i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  <a:p>
                      <a:pPr algn="ctr"/>
                      <a:r>
                        <a:rPr lang="fr-FR" sz="1200" b="0" i="1" dirty="0">
                          <a:solidFill>
                            <a:schemeClr val="bg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Verb</a:t>
                      </a: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kumimoji="0" lang="fr-F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Noun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kumimoji="0" lang="fr-F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200" b="0" i="1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fr-FR" sz="1200" b="0" i="1" dirty="0" err="1">
                          <a:solidFill>
                            <a:schemeClr val="bg1"/>
                          </a:solidFill>
                        </a:rPr>
                        <a:t>Verb</a:t>
                      </a:r>
                      <a:endParaRPr lang="fr-FR" sz="1200" b="0" i="1" dirty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fr-FR" sz="1200" b="0" i="1" dirty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fr-FR" sz="1200" dirty="0"/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i="1" dirty="0">
                          <a:solidFill>
                            <a:schemeClr val="bg1"/>
                          </a:solidFill>
                        </a:rPr>
                        <a:t>Connective</a:t>
                      </a:r>
                    </a:p>
                    <a:p>
                      <a:pPr algn="ctr"/>
                      <a:r>
                        <a:rPr lang="fr-FR" sz="1200" b="0" i="1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fr-FR" sz="1200" dirty="0"/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Noun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Verb</a:t>
                      </a: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kumimoji="0" lang="fr-F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Noun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kumimoji="0" lang="fr-F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798990"/>
                  </a:ext>
                </a:extLst>
              </a:tr>
              <a:tr h="473022">
                <a:tc row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 général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Usually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i="0" kern="1200" baseline="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D’habitude</a:t>
                      </a:r>
                      <a:endParaRPr lang="en-GB" sz="1100" b="1" i="0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Usually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Tous les ans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Every year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i="0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Tous</a:t>
                      </a:r>
                      <a:r>
                        <a:rPr lang="en-GB" sz="11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les </a:t>
                      </a:r>
                      <a:r>
                        <a:rPr lang="en-GB" sz="1100" b="1" i="0" kern="1200" baseline="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étés</a:t>
                      </a:r>
                      <a:endParaRPr lang="en-GB" sz="1100" b="1" i="0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Every summer</a:t>
                      </a:r>
                      <a:endParaRPr lang="en-GB" sz="11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 vais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go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 </a:t>
                      </a:r>
                      <a:r>
                        <a:rPr lang="en-GB" sz="1100" b="1" i="0" kern="1200" baseline="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</a:t>
                      </a:r>
                      <a:endParaRPr lang="en-GB" sz="1100" b="1" i="0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 go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nous allons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</a:t>
                      </a:r>
                      <a:r>
                        <a:rPr lang="en-GB" sz="11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go</a:t>
                      </a:r>
                      <a:endParaRPr lang="en-GB" sz="11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fr-FR" sz="1100" b="1" noProof="0" dirty="0">
                          <a:solidFill>
                            <a:srgbClr val="002060"/>
                          </a:solidFill>
                        </a:rPr>
                        <a:t>à la plage</a:t>
                      </a:r>
                      <a:endParaRPr lang="fr-FR" sz="1100" b="1" baseline="0" noProof="0" dirty="0">
                        <a:solidFill>
                          <a:srgbClr val="002060"/>
                        </a:solidFill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to the </a:t>
                      </a:r>
                      <a:r>
                        <a:rPr kumimoji="0" lang="fr-FR" sz="11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each</a:t>
                      </a:r>
                      <a:endParaRPr kumimoji="0" lang="fr-FR" sz="11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à la montagne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to the </a:t>
                      </a:r>
                      <a:r>
                        <a:rPr kumimoji="0" lang="fr-FR" sz="11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mountain</a:t>
                      </a:r>
                      <a:endParaRPr kumimoji="0" lang="fr-FR" sz="11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à la campagne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to the </a:t>
                      </a:r>
                      <a:r>
                        <a:rPr kumimoji="0" lang="fr-FR" sz="11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countryside</a:t>
                      </a:r>
                      <a:endParaRPr kumimoji="0" lang="fr-FR" sz="11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5"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j’y vais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go there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 y </a:t>
                      </a:r>
                      <a:r>
                        <a:rPr lang="en-GB" sz="1100" b="1" i="0" kern="1200" baseline="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</a:t>
                      </a:r>
                      <a:endParaRPr lang="en-GB" sz="1100" b="1" i="0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 got there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nous y allons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 go there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avec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with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ma famille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my family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mes</a:t>
                      </a:r>
                      <a:r>
                        <a:rPr kumimoji="0" lang="en-GB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parents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my parents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mes</a:t>
                      </a:r>
                      <a:r>
                        <a:rPr kumimoji="0" lang="en-GB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GB" sz="1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amis</a:t>
                      </a:r>
                      <a:endParaRPr kumimoji="0" lang="en-GB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my friends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mes</a:t>
                      </a:r>
                      <a:r>
                        <a:rPr kumimoji="0" lang="en-GB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GB" sz="1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copains</a:t>
                      </a:r>
                      <a:endParaRPr kumimoji="0" lang="en-GB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my friends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5"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j’y reste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stay there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 y </a:t>
                      </a:r>
                      <a:r>
                        <a:rPr lang="en-GB" sz="1100" b="1" i="0" kern="1200" baseline="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reste</a:t>
                      </a:r>
                      <a:endParaRPr lang="en-GB" sz="1100" b="1" i="0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 stay there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nous y restons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 stay there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1" i="1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5"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une semaine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 week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dix </a:t>
                      </a:r>
                      <a:r>
                        <a:rPr kumimoji="0" lang="en-GB" sz="1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jours</a:t>
                      </a:r>
                      <a:endParaRPr kumimoji="0" lang="en-GB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ten days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quinze</a:t>
                      </a:r>
                      <a:r>
                        <a:rPr kumimoji="0" lang="en-GB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GB" sz="1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jours</a:t>
                      </a:r>
                      <a:endParaRPr kumimoji="0" lang="en-GB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 fortnight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un </a:t>
                      </a:r>
                      <a:r>
                        <a:rPr kumimoji="0" lang="en-GB" sz="1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mois</a:t>
                      </a:r>
                      <a:endParaRPr kumimoji="0" lang="en-GB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 month</a:t>
                      </a:r>
                    </a:p>
                    <a:p>
                      <a:endParaRPr lang="en-GB" sz="11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2065556"/>
                  </a:ext>
                </a:extLst>
              </a:tr>
              <a:tr h="50730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l"/>
                      <a:r>
                        <a:rPr lang="fr-FR" sz="11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 bord de la mer</a:t>
                      </a:r>
                    </a:p>
                    <a:p>
                      <a:pPr algn="l"/>
                      <a:r>
                        <a:rPr lang="fr-FR" sz="11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 the </a:t>
                      </a:r>
                      <a:r>
                        <a:rPr lang="fr-FR" sz="11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seaside</a:t>
                      </a:r>
                      <a:endParaRPr lang="fr-FR" sz="11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GB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5553870"/>
                  </a:ext>
                </a:extLst>
              </a:tr>
              <a:tr h="47302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fr-FR" sz="1100" b="1" noProof="0" dirty="0">
                          <a:solidFill>
                            <a:srgbClr val="002060"/>
                          </a:solidFill>
                        </a:rPr>
                        <a:t>en France</a:t>
                      </a:r>
                      <a:endParaRPr lang="fr-FR" sz="1100" b="1" baseline="0" noProof="0" dirty="0">
                        <a:solidFill>
                          <a:srgbClr val="002060"/>
                        </a:solidFill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to France</a:t>
                      </a:r>
                      <a:endParaRPr lang="en-GB" sz="11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noProof="0" dirty="0">
                          <a:solidFill>
                            <a:srgbClr val="002060"/>
                          </a:solidFill>
                        </a:rPr>
                        <a:t>en </a:t>
                      </a:r>
                      <a:r>
                        <a:rPr kumimoji="0" lang="fr-F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Espagne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to Spain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GB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3101806"/>
                  </a:ext>
                </a:extLst>
              </a:tr>
              <a:tr h="47302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fr-FR" sz="1100" b="1" noProof="0" dirty="0">
                          <a:solidFill>
                            <a:srgbClr val="002060"/>
                          </a:solidFill>
                        </a:rPr>
                        <a:t>au </a:t>
                      </a:r>
                      <a:r>
                        <a:rPr lang="en-GB" sz="11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Portugal</a:t>
                      </a:r>
                    </a:p>
                    <a:p>
                      <a:r>
                        <a:rPr lang="en-GB" sz="11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Portugal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GB" sz="11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 </a:t>
                      </a:r>
                      <a:r>
                        <a:rPr lang="en-GB" sz="1100" b="1" i="0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Japon</a:t>
                      </a:r>
                      <a:endParaRPr lang="en-GB" sz="1100" b="1" i="0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100" b="0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Japan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GB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2867707"/>
                  </a:ext>
                </a:extLst>
              </a:tr>
              <a:tr h="43836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r>
                        <a:rPr lang="en-GB" sz="11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aux </a:t>
                      </a:r>
                      <a:r>
                        <a:rPr lang="en-GB" sz="1100" b="1" i="0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États</a:t>
                      </a:r>
                      <a:r>
                        <a:rPr lang="en-GB" sz="11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-Unis</a:t>
                      </a:r>
                    </a:p>
                    <a:p>
                      <a:r>
                        <a:rPr lang="en-GB" sz="11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</a:t>
                      </a:r>
                      <a:r>
                        <a:rPr lang="en-GB" sz="11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the United-States</a:t>
                      </a:r>
                      <a:endParaRPr lang="en-GB" sz="11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0597103"/>
                  </a:ext>
                </a:extLst>
              </a:tr>
              <a:tr h="375743">
                <a:tc gridSpan="1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i="0" dirty="0">
                          <a:solidFill>
                            <a:schemeClr val="bg1"/>
                          </a:solidFill>
                          <a:latin typeface="+mn-lt"/>
                        </a:rPr>
                        <a:t>     d-  Que fais-tu pendant les </a:t>
                      </a:r>
                      <a:r>
                        <a:rPr lang="fr-FR" sz="1800" b="1" i="0" baseline="0" dirty="0">
                          <a:solidFill>
                            <a:schemeClr val="bg1"/>
                          </a:solidFill>
                          <a:latin typeface="+mn-lt"/>
                        </a:rPr>
                        <a:t>vacances? </a:t>
                      </a:r>
                      <a:r>
                        <a:rPr lang="fr-FR" sz="1800" b="0" i="1" dirty="0" err="1">
                          <a:solidFill>
                            <a:schemeClr val="bg1"/>
                          </a:solidFill>
                          <a:latin typeface="+mn-lt"/>
                        </a:rPr>
                        <a:t>Wheat</a:t>
                      </a:r>
                      <a:r>
                        <a:rPr lang="fr-FR" sz="1800" b="0" i="1" dirty="0">
                          <a:solidFill>
                            <a:schemeClr val="bg1"/>
                          </a:solidFill>
                          <a:latin typeface="+mn-lt"/>
                        </a:rPr>
                        <a:t> do </a:t>
                      </a:r>
                      <a:r>
                        <a:rPr lang="fr-FR" sz="1800" b="0" i="1" dirty="0" err="1">
                          <a:solidFill>
                            <a:schemeClr val="bg1"/>
                          </a:solidFill>
                          <a:latin typeface="+mn-lt"/>
                        </a:rPr>
                        <a:t>you</a:t>
                      </a:r>
                      <a:r>
                        <a:rPr lang="fr-FR" sz="1800" b="0" i="1" dirty="0">
                          <a:solidFill>
                            <a:schemeClr val="bg1"/>
                          </a:solidFill>
                          <a:latin typeface="+mn-lt"/>
                        </a:rPr>
                        <a:t> do </a:t>
                      </a:r>
                      <a:r>
                        <a:rPr lang="fr-FR" sz="1800" b="0" i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on </a:t>
                      </a:r>
                      <a:r>
                        <a:rPr lang="fr-FR" sz="1800" b="0" i="1" baseline="0" dirty="0" err="1">
                          <a:solidFill>
                            <a:schemeClr val="bg1"/>
                          </a:solidFill>
                          <a:latin typeface="+mn-lt"/>
                        </a:rPr>
                        <a:t>holidays</a:t>
                      </a:r>
                      <a:r>
                        <a:rPr lang="fr-FR" sz="1800" b="0" i="1" dirty="0">
                          <a:solidFill>
                            <a:schemeClr val="bg1"/>
                          </a:solidFill>
                          <a:latin typeface="+mn-lt"/>
                        </a:rPr>
                        <a:t>?</a:t>
                      </a:r>
                      <a:r>
                        <a:rPr lang="fr-FR" sz="1800" b="1" i="1" dirty="0">
                          <a:solidFill>
                            <a:schemeClr val="bg1"/>
                          </a:solidFill>
                          <a:latin typeface="+mn-lt"/>
                        </a:rPr>
                        <a:t>     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06083"/>
                  </a:ext>
                </a:extLst>
              </a:tr>
              <a:tr h="469679">
                <a:tc>
                  <a:txBody>
                    <a:bodyPr/>
                    <a:lstStyle/>
                    <a:p>
                      <a:pPr algn="ctr"/>
                      <a:r>
                        <a:rPr lang="fr-FR" sz="1200" b="0" i="1" dirty="0">
                          <a:solidFill>
                            <a:schemeClr val="bg1"/>
                          </a:solidFill>
                          <a:latin typeface="+mn-lt"/>
                        </a:rPr>
                        <a:t>Temporal </a:t>
                      </a:r>
                      <a:r>
                        <a:rPr lang="fr-FR" sz="1200" b="0" i="1" dirty="0" err="1">
                          <a:solidFill>
                            <a:schemeClr val="bg1"/>
                          </a:solidFill>
                          <a:latin typeface="+mn-lt"/>
                        </a:rPr>
                        <a:t>adverb</a:t>
                      </a:r>
                      <a:endParaRPr lang="fr-FR" sz="1200" b="0" i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  <a:p>
                      <a:pPr algn="ctr"/>
                      <a:r>
                        <a:rPr lang="fr-FR" sz="1200" b="0" i="1" dirty="0">
                          <a:solidFill>
                            <a:schemeClr val="bg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Verb</a:t>
                      </a: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kumimoji="0" lang="fr-F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70C0"/>
                    </a:solidFill>
                  </a:tcPr>
                </a:tc>
                <a:tc gridSpan="1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Noun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kumimoji="0" lang="fr-F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Opinion intro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kumimoji="0" lang="fr-F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Adjective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kumimoji="0" lang="fr-F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984865"/>
                  </a:ext>
                </a:extLst>
              </a:tr>
              <a:tr h="767128"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 général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Usually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i="0" kern="1200" baseline="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D’habitude</a:t>
                      </a:r>
                      <a:endParaRPr lang="en-GB" sz="1100" b="1" i="0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Usually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Tous les ans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Every year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i="1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Tous</a:t>
                      </a:r>
                      <a:r>
                        <a:rPr lang="en-GB" sz="1100" b="1" i="1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les </a:t>
                      </a:r>
                      <a:r>
                        <a:rPr lang="en-GB" sz="1100" b="1" i="1" kern="1200" baseline="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étés</a:t>
                      </a:r>
                      <a:endParaRPr lang="en-GB" sz="1100" b="1" i="1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Every summer</a:t>
                      </a:r>
                      <a:endParaRPr lang="en-GB" sz="11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 fais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do /</a:t>
                      </a:r>
                      <a:r>
                        <a:rPr lang="en-GB" sz="11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1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 fait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 do /go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nous faisons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 do / go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 hMerge="1">
                  <a:txBody>
                    <a:bodyPr/>
                    <a:lstStyle/>
                    <a:p>
                      <a:endParaRPr kumimoji="0" lang="fr-FR" sz="11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r>
                        <a:rPr lang="fr-FR" sz="1100" b="1" noProof="0" dirty="0">
                          <a:solidFill>
                            <a:srgbClr val="002060"/>
                          </a:solidFill>
                        </a:rPr>
                        <a:t>du canoë-kayak</a:t>
                      </a:r>
                      <a:endParaRPr lang="fr-FR" sz="1100" b="1" baseline="0" noProof="0" dirty="0">
                        <a:solidFill>
                          <a:srgbClr val="002060"/>
                        </a:solidFill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canoeing</a:t>
                      </a:r>
                      <a:endParaRPr kumimoji="0" lang="fr-FR" sz="11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1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du VTT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mountain</a:t>
                      </a:r>
                      <a:r>
                        <a:rPr kumimoji="0" lang="fr-FR" sz="11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1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biking</a:t>
                      </a:r>
                      <a:endParaRPr kumimoji="0" lang="fr-FR" sz="11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1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du ski nautique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water-</a:t>
                      </a:r>
                      <a:r>
                        <a:rPr kumimoji="0" lang="fr-FR" sz="11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skiing</a:t>
                      </a:r>
                      <a:endParaRPr kumimoji="0" lang="fr-FR" sz="11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fr-FR" sz="11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du snowboard</a:t>
                      </a:r>
                    </a:p>
                    <a:p>
                      <a:pPr algn="l"/>
                      <a:r>
                        <a:rPr lang="fr-FR" sz="11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snowboarding</a:t>
                      </a:r>
                      <a:endParaRPr lang="fr-FR" sz="11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fr-FR" sz="11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 la plongée-sous-marine</a:t>
                      </a:r>
                    </a:p>
                    <a:p>
                      <a:pPr algn="l"/>
                      <a:r>
                        <a:rPr lang="fr-FR" sz="11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scuba</a:t>
                      </a:r>
                      <a:r>
                        <a:rPr lang="fr-FR" sz="11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diving</a:t>
                      </a:r>
                      <a:endParaRPr lang="fr-FR" sz="11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4"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à mon avis, c’est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 my opinion, it’s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selon</a:t>
                      </a:r>
                      <a:r>
                        <a:rPr kumimoji="0" lang="en-GB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GB" sz="1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moi</a:t>
                      </a:r>
                      <a:r>
                        <a:rPr kumimoji="0" lang="en-GB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GB" sz="1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c’est</a:t>
                      </a:r>
                      <a:endParaRPr kumimoji="0" lang="en-GB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according to me, it’s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c’est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it’s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je </a:t>
                      </a:r>
                      <a:r>
                        <a:rPr kumimoji="0" lang="en-GB" sz="1100" b="1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trouve</a:t>
                      </a:r>
                      <a:r>
                        <a:rPr kumimoji="0" lang="en-GB" sz="11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GB" sz="1100" b="1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ça</a:t>
                      </a:r>
                      <a:endParaRPr kumimoji="0" lang="en-GB" sz="11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 find that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1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1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rowSpan="4" hMerge="1">
                  <a:txBody>
                    <a:bodyPr/>
                    <a:lstStyle/>
                    <a:p>
                      <a:endParaRPr lang="en-GB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génial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great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cool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cool</a:t>
                      </a:r>
                      <a:br>
                        <a:rPr kumimoji="0" lang="en-GB" sz="11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fr-F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marrant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funny</a:t>
                      </a:r>
                      <a:endParaRPr kumimoji="0" lang="fr-FR" sz="11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pas mal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alright</a:t>
                      </a:r>
                      <a:r>
                        <a:rPr kumimoji="0" lang="fr-FR" sz="11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/ not </a:t>
                      </a:r>
                      <a:r>
                        <a:rPr kumimoji="0" lang="fr-FR" sz="11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bad</a:t>
                      </a:r>
                      <a:endParaRPr kumimoji="0" lang="fr-FR" sz="11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47406207"/>
                  </a:ext>
                </a:extLst>
              </a:tr>
              <a:tr h="70453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1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de la voile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sailing</a:t>
                      </a:r>
                      <a:endParaRPr kumimoji="0" lang="fr-FR" sz="11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1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noProof="0" dirty="0">
                          <a:solidFill>
                            <a:srgbClr val="002060"/>
                          </a:solidFill>
                        </a:rPr>
                        <a:t>de l’escalade</a:t>
                      </a:r>
                      <a:endParaRPr kumimoji="0" lang="fr-F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climbing</a:t>
                      </a:r>
                      <a:endParaRPr kumimoji="0" lang="fr-FR" sz="11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1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r>
                        <a:rPr lang="fr-FR" sz="1100" b="1" noProof="0" dirty="0">
                          <a:solidFill>
                            <a:srgbClr val="002060"/>
                          </a:solidFill>
                        </a:rPr>
                        <a:t>de</a:t>
                      </a:r>
                      <a:r>
                        <a:rPr lang="fr-FR" sz="1100" b="1" baseline="0" noProof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fr-FR" sz="1100" b="1" noProof="0" dirty="0">
                          <a:solidFill>
                            <a:srgbClr val="002060"/>
                          </a:solidFill>
                        </a:rPr>
                        <a:t>l’équitation</a:t>
                      </a:r>
                      <a:endParaRPr lang="fr-FR" sz="1100" b="1" baseline="0" noProof="0" dirty="0">
                        <a:solidFill>
                          <a:srgbClr val="002060"/>
                        </a:solidFill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horse </a:t>
                      </a:r>
                      <a:r>
                        <a:rPr kumimoji="0" lang="fr-FR" sz="11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riding</a:t>
                      </a:r>
                      <a:endParaRPr lang="en-GB" sz="11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1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des </a:t>
                      </a:r>
                      <a:r>
                        <a:rPr kumimoji="0" lang="en-GB" sz="1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randonnées</a:t>
                      </a:r>
                      <a:r>
                        <a:rPr kumimoji="0" lang="en-GB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GB" sz="1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en</a:t>
                      </a:r>
                      <a:r>
                        <a:rPr kumimoji="0" lang="en-GB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GB" sz="1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fôret</a:t>
                      </a:r>
                      <a:endParaRPr kumimoji="0" lang="en-GB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hiking in the forest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1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de la planche à voile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wind</a:t>
                      </a:r>
                      <a:r>
                        <a:rPr kumimoji="0" lang="fr-FR" sz="11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1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surfing</a:t>
                      </a:r>
                      <a:endParaRPr kumimoji="0" lang="fr-FR" sz="11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3666065"/>
                  </a:ext>
                </a:extLst>
              </a:tr>
              <a:tr h="43836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 vais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go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GB" sz="11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gridSpan="12">
                  <a:txBody>
                    <a:bodyPr/>
                    <a:lstStyle/>
                    <a:p>
                      <a:r>
                        <a:rPr lang="en-GB" sz="11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à la </a:t>
                      </a:r>
                      <a:r>
                        <a:rPr lang="en-GB" sz="1100" b="1" i="0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pêche</a:t>
                      </a:r>
                      <a:endParaRPr lang="en-GB" sz="1100" b="1" i="0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1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fishing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1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1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8273977"/>
                  </a:ext>
                </a:extLst>
              </a:tr>
              <a:tr h="61058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 </a:t>
                      </a:r>
                      <a:r>
                        <a:rPr lang="en-GB" sz="1100" b="1" i="0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prends</a:t>
                      </a:r>
                      <a:r>
                        <a:rPr lang="en-GB" sz="11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take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n-GB" sz="11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r>
                        <a:rPr lang="en-GB" sz="11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 </a:t>
                      </a:r>
                      <a:r>
                        <a:rPr lang="en-GB" sz="1100" b="1" i="0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cours</a:t>
                      </a:r>
                      <a:r>
                        <a:rPr lang="en-GB" sz="11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 ski</a:t>
                      </a:r>
                    </a:p>
                    <a:p>
                      <a:r>
                        <a:rPr lang="en-GB" sz="11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skiing lessons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r>
                        <a:rPr lang="en-GB" sz="11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 </a:t>
                      </a:r>
                      <a:r>
                        <a:rPr lang="en-GB" sz="1100" b="1" i="0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cours</a:t>
                      </a:r>
                      <a:r>
                        <a:rPr lang="en-GB" sz="11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 voile</a:t>
                      </a:r>
                    </a:p>
                    <a:p>
                      <a:r>
                        <a:rPr lang="en-GB" sz="11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sailing lessons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1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 sz="11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1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endParaRPr lang="en-GB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94039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53709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546BDE8-FE34-4271-AB6B-F55707CD87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7519462"/>
              </p:ext>
            </p:extLst>
          </p:nvPr>
        </p:nvGraphicFramePr>
        <p:xfrm>
          <a:off x="-14195" y="1"/>
          <a:ext cx="12219664" cy="688372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98412">
                  <a:extLst>
                    <a:ext uri="{9D8B030D-6E8A-4147-A177-3AD203B41FA5}">
                      <a16:colId xmlns:a16="http://schemas.microsoft.com/office/drawing/2014/main" val="346465721"/>
                    </a:ext>
                  </a:extLst>
                </a:gridCol>
                <a:gridCol w="117564">
                  <a:extLst>
                    <a:ext uri="{9D8B030D-6E8A-4147-A177-3AD203B41FA5}">
                      <a16:colId xmlns:a16="http://schemas.microsoft.com/office/drawing/2014/main" val="3079317104"/>
                    </a:ext>
                  </a:extLst>
                </a:gridCol>
                <a:gridCol w="1174527">
                  <a:extLst>
                    <a:ext uri="{9D8B030D-6E8A-4147-A177-3AD203B41FA5}">
                      <a16:colId xmlns:a16="http://schemas.microsoft.com/office/drawing/2014/main" val="3841464404"/>
                    </a:ext>
                  </a:extLst>
                </a:gridCol>
                <a:gridCol w="1189852">
                  <a:extLst>
                    <a:ext uri="{9D8B030D-6E8A-4147-A177-3AD203B41FA5}">
                      <a16:colId xmlns:a16="http://schemas.microsoft.com/office/drawing/2014/main" val="2726266716"/>
                    </a:ext>
                  </a:extLst>
                </a:gridCol>
                <a:gridCol w="116840">
                  <a:extLst>
                    <a:ext uri="{9D8B030D-6E8A-4147-A177-3AD203B41FA5}">
                      <a16:colId xmlns:a16="http://schemas.microsoft.com/office/drawing/2014/main" val="1374630698"/>
                    </a:ext>
                  </a:extLst>
                </a:gridCol>
                <a:gridCol w="1032691">
                  <a:extLst>
                    <a:ext uri="{9D8B030D-6E8A-4147-A177-3AD203B41FA5}">
                      <a16:colId xmlns:a16="http://schemas.microsoft.com/office/drawing/2014/main" val="1020532829"/>
                    </a:ext>
                  </a:extLst>
                </a:gridCol>
                <a:gridCol w="1018177">
                  <a:extLst>
                    <a:ext uri="{9D8B030D-6E8A-4147-A177-3AD203B41FA5}">
                      <a16:colId xmlns:a16="http://schemas.microsoft.com/office/drawing/2014/main" val="63766569"/>
                    </a:ext>
                  </a:extLst>
                </a:gridCol>
                <a:gridCol w="361769">
                  <a:extLst>
                    <a:ext uri="{9D8B030D-6E8A-4147-A177-3AD203B41FA5}">
                      <a16:colId xmlns:a16="http://schemas.microsoft.com/office/drawing/2014/main" val="1506438840"/>
                    </a:ext>
                  </a:extLst>
                </a:gridCol>
                <a:gridCol w="318226">
                  <a:extLst>
                    <a:ext uri="{9D8B030D-6E8A-4147-A177-3AD203B41FA5}">
                      <a16:colId xmlns:a16="http://schemas.microsoft.com/office/drawing/2014/main" val="1793374888"/>
                    </a:ext>
                  </a:extLst>
                </a:gridCol>
                <a:gridCol w="587828">
                  <a:extLst>
                    <a:ext uri="{9D8B030D-6E8A-4147-A177-3AD203B41FA5}">
                      <a16:colId xmlns:a16="http://schemas.microsoft.com/office/drawing/2014/main" val="4034587441"/>
                    </a:ext>
                  </a:extLst>
                </a:gridCol>
                <a:gridCol w="1201783">
                  <a:extLst>
                    <a:ext uri="{9D8B030D-6E8A-4147-A177-3AD203B41FA5}">
                      <a16:colId xmlns:a16="http://schemas.microsoft.com/office/drawing/2014/main" val="2031004565"/>
                    </a:ext>
                  </a:extLst>
                </a:gridCol>
                <a:gridCol w="272015">
                  <a:extLst>
                    <a:ext uri="{9D8B030D-6E8A-4147-A177-3AD203B41FA5}">
                      <a16:colId xmlns:a16="http://schemas.microsoft.com/office/drawing/2014/main" val="2236179925"/>
                    </a:ext>
                  </a:extLst>
                </a:gridCol>
                <a:gridCol w="1337502">
                  <a:extLst>
                    <a:ext uri="{9D8B030D-6E8A-4147-A177-3AD203B41FA5}">
                      <a16:colId xmlns:a16="http://schemas.microsoft.com/office/drawing/2014/main" val="159135605"/>
                    </a:ext>
                  </a:extLst>
                </a:gridCol>
                <a:gridCol w="527488">
                  <a:extLst>
                    <a:ext uri="{9D8B030D-6E8A-4147-A177-3AD203B41FA5}">
                      <a16:colId xmlns:a16="http://schemas.microsoft.com/office/drawing/2014/main" val="1377328351"/>
                    </a:ext>
                  </a:extLst>
                </a:gridCol>
                <a:gridCol w="602539">
                  <a:extLst>
                    <a:ext uri="{9D8B030D-6E8A-4147-A177-3AD203B41FA5}">
                      <a16:colId xmlns:a16="http://schemas.microsoft.com/office/drawing/2014/main" val="3783315998"/>
                    </a:ext>
                  </a:extLst>
                </a:gridCol>
                <a:gridCol w="1262451">
                  <a:extLst>
                    <a:ext uri="{9D8B030D-6E8A-4147-A177-3AD203B41FA5}">
                      <a16:colId xmlns:a16="http://schemas.microsoft.com/office/drawing/2014/main" val="289073744"/>
                    </a:ext>
                  </a:extLst>
                </a:gridCol>
              </a:tblGrid>
              <a:tr h="357564">
                <a:tc gridSpan="1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i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    </a:t>
                      </a:r>
                      <a:r>
                        <a:rPr lang="fr-FR" sz="1800" b="1" i="1" dirty="0">
                          <a:solidFill>
                            <a:schemeClr val="bg1"/>
                          </a:solidFill>
                          <a:latin typeface="+mn-lt"/>
                        </a:rPr>
                        <a:t>e-  </a:t>
                      </a:r>
                      <a:r>
                        <a:rPr lang="fr-FR" sz="1800" b="1" i="0" dirty="0">
                          <a:solidFill>
                            <a:schemeClr val="bg1"/>
                          </a:solidFill>
                          <a:latin typeface="+mn-lt"/>
                        </a:rPr>
                        <a:t>Pourquoi</a:t>
                      </a:r>
                      <a:r>
                        <a:rPr lang="fr-FR" sz="1800" b="1" i="0" baseline="0" dirty="0">
                          <a:solidFill>
                            <a:schemeClr val="bg1"/>
                          </a:solidFill>
                          <a:latin typeface="+mn-lt"/>
                        </a:rPr>
                        <a:t> aimes-tu ou n’aimes tu pas ce style de vacances</a:t>
                      </a:r>
                      <a:r>
                        <a:rPr lang="fr-FR" sz="1800" b="1" i="0" dirty="0">
                          <a:solidFill>
                            <a:schemeClr val="bg1"/>
                          </a:solidFill>
                          <a:latin typeface="+mn-lt"/>
                        </a:rPr>
                        <a:t>?  </a:t>
                      </a:r>
                      <a:r>
                        <a:rPr lang="fr-FR" sz="1800" b="0" i="1" dirty="0" err="1">
                          <a:solidFill>
                            <a:schemeClr val="bg1"/>
                          </a:solidFill>
                          <a:latin typeface="+mn-lt"/>
                        </a:rPr>
                        <a:t>Why</a:t>
                      </a:r>
                      <a:r>
                        <a:rPr lang="fr-FR" sz="1800" b="0" i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 do </a:t>
                      </a:r>
                      <a:r>
                        <a:rPr lang="fr-FR" sz="1800" b="0" i="1" baseline="0" dirty="0" err="1">
                          <a:solidFill>
                            <a:schemeClr val="bg1"/>
                          </a:solidFill>
                          <a:latin typeface="+mn-lt"/>
                        </a:rPr>
                        <a:t>you</a:t>
                      </a:r>
                      <a:r>
                        <a:rPr lang="fr-FR" sz="1800" b="0" i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fr-FR" sz="1800" b="0" i="1" baseline="0" dirty="0" err="1">
                          <a:solidFill>
                            <a:schemeClr val="bg1"/>
                          </a:solidFill>
                          <a:latin typeface="+mn-lt"/>
                        </a:rPr>
                        <a:t>like</a:t>
                      </a:r>
                      <a:r>
                        <a:rPr lang="fr-FR" sz="1800" b="0" i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 or not </a:t>
                      </a:r>
                      <a:r>
                        <a:rPr lang="fr-FR" sz="1800" b="0" i="1" baseline="0" dirty="0" err="1">
                          <a:solidFill>
                            <a:schemeClr val="bg1"/>
                          </a:solidFill>
                          <a:latin typeface="+mn-lt"/>
                        </a:rPr>
                        <a:t>like</a:t>
                      </a:r>
                      <a:r>
                        <a:rPr lang="fr-FR" sz="1800" b="0" i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fr-FR" sz="1800" b="0" i="1" baseline="0" dirty="0" err="1">
                          <a:solidFill>
                            <a:schemeClr val="bg1"/>
                          </a:solidFill>
                          <a:latin typeface="+mn-lt"/>
                        </a:rPr>
                        <a:t>this</a:t>
                      </a:r>
                      <a:r>
                        <a:rPr lang="fr-FR" sz="1800" b="0" i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 type of </a:t>
                      </a:r>
                      <a:r>
                        <a:rPr lang="fr-FR" sz="1800" b="0" i="1" baseline="0" dirty="0" err="1">
                          <a:solidFill>
                            <a:schemeClr val="bg1"/>
                          </a:solidFill>
                          <a:latin typeface="+mn-lt"/>
                        </a:rPr>
                        <a:t>holidays</a:t>
                      </a:r>
                      <a:r>
                        <a:rPr lang="fr-FR" sz="1800" b="0" i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?</a:t>
                      </a:r>
                      <a:r>
                        <a:rPr kumimoji="0" lang="fr-FR" sz="18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 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5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5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5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5920653"/>
                  </a:ext>
                </a:extLst>
              </a:tr>
              <a:tr h="625737"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 f- Où es-tu allé(e) en vacances l’année </a:t>
                      </a:r>
                      <a:r>
                        <a:rPr kumimoji="0" lang="fr-FR" sz="18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dernère</a:t>
                      </a:r>
                      <a:r>
                        <a:rPr kumimoji="0" lang="fr-FR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?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      </a:t>
                      </a:r>
                      <a:r>
                        <a:rPr kumimoji="0" lang="fr-FR" sz="18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Where</a:t>
                      </a:r>
                      <a:r>
                        <a:rPr kumimoji="0" lang="fr-FR" sz="18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8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did</a:t>
                      </a:r>
                      <a:r>
                        <a:rPr kumimoji="0" lang="fr-FR" sz="18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8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you</a:t>
                      </a:r>
                      <a:r>
                        <a:rPr kumimoji="0" lang="fr-FR" sz="18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go on </a:t>
                      </a:r>
                      <a:r>
                        <a:rPr kumimoji="0" lang="fr-FR" sz="18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holidays</a:t>
                      </a:r>
                      <a:r>
                        <a:rPr kumimoji="0" lang="fr-FR" sz="18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last </a:t>
                      </a:r>
                      <a:r>
                        <a:rPr kumimoji="0" lang="fr-FR" sz="18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year</a:t>
                      </a:r>
                      <a:r>
                        <a:rPr kumimoji="0" lang="fr-FR" sz="18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?   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r>
                        <a:rPr kumimoji="0" lang="fr-FR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Où iras-tu l’année prochaine? </a:t>
                      </a:r>
                    </a:p>
                    <a:p>
                      <a:r>
                        <a:rPr kumimoji="0" lang="fr-FR" sz="18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Where</a:t>
                      </a:r>
                      <a:r>
                        <a:rPr kumimoji="0" lang="fr-FR" sz="18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8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will</a:t>
                      </a:r>
                      <a:r>
                        <a:rPr kumimoji="0" lang="fr-FR" sz="18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8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you</a:t>
                      </a:r>
                      <a:r>
                        <a:rPr kumimoji="0" lang="fr-FR" sz="18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go </a:t>
                      </a:r>
                      <a:r>
                        <a:rPr kumimoji="0" lang="fr-FR" sz="18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next</a:t>
                      </a:r>
                      <a:r>
                        <a:rPr kumimoji="0" lang="fr-FR" sz="18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8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year</a:t>
                      </a:r>
                      <a:r>
                        <a:rPr kumimoji="0" lang="fr-FR" sz="18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? 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2837570"/>
                  </a:ext>
                </a:extLst>
              </a:tr>
              <a:tr h="446955">
                <a:tc gridSpan="2">
                  <a:txBody>
                    <a:bodyPr/>
                    <a:lstStyle/>
                    <a:p>
                      <a:pPr lvl="0" algn="ctr"/>
                      <a:r>
                        <a:rPr lang="fr-FR" sz="1200" b="0" i="1" dirty="0">
                          <a:solidFill>
                            <a:schemeClr val="bg1"/>
                          </a:solidFill>
                          <a:latin typeface="+mn-lt"/>
                        </a:rPr>
                        <a:t>Verb</a:t>
                      </a:r>
                    </a:p>
                    <a:p>
                      <a:pPr lvl="0" algn="ctr"/>
                      <a:r>
                        <a:rPr lang="fr-FR" sz="1200" b="0" i="1" dirty="0">
                          <a:solidFill>
                            <a:schemeClr val="bg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Connective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Verb</a:t>
                      </a: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200" b="0" i="1" dirty="0">
                          <a:solidFill>
                            <a:schemeClr val="bg1"/>
                          </a:solidFill>
                        </a:rPr>
                        <a:t> Noun</a:t>
                      </a:r>
                    </a:p>
                    <a:p>
                      <a:pPr algn="ctr"/>
                      <a:r>
                        <a:rPr lang="fr-FR" sz="1200" b="0" i="1" dirty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fr-FR" sz="1200" dirty="0"/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200" b="0" i="1" dirty="0">
                          <a:solidFill>
                            <a:schemeClr val="bg1"/>
                          </a:solidFill>
                          <a:latin typeface="+mn-lt"/>
                        </a:rPr>
                        <a:t>Temporal </a:t>
                      </a:r>
                      <a:r>
                        <a:rPr lang="fr-FR" sz="1200" b="0" i="1" dirty="0" err="1">
                          <a:solidFill>
                            <a:schemeClr val="bg1"/>
                          </a:solidFill>
                          <a:latin typeface="+mn-lt"/>
                        </a:rPr>
                        <a:t>adverb</a:t>
                      </a:r>
                      <a:endParaRPr lang="fr-FR" sz="1200" b="0" i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  <a:p>
                      <a:pPr algn="ctr"/>
                      <a:r>
                        <a:rPr lang="fr-FR" sz="1200" b="0" i="1" dirty="0">
                          <a:solidFill>
                            <a:schemeClr val="bg1"/>
                          </a:solidFill>
                          <a:latin typeface="+mn-lt"/>
                        </a:rPr>
                        <a:t>5</a:t>
                      </a:r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798990"/>
                  </a:ext>
                </a:extLst>
              </a:tr>
              <a:tr h="1072692">
                <a:tc rowSpan="3"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J’aime ça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like it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i="0" kern="1200" baseline="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J’aime</a:t>
                      </a:r>
                      <a:r>
                        <a:rPr lang="en-GB" sz="11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100" b="1" i="0" kern="1200" baseline="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bien</a:t>
                      </a:r>
                      <a:r>
                        <a:rPr lang="en-GB" sz="11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100" b="1" i="0" kern="1200" baseline="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ça</a:t>
                      </a:r>
                      <a:endParaRPr lang="en-GB" sz="1100" b="1" i="0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quite like it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 n’aime pas ça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don’t like it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i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 </a:t>
                      </a:r>
                      <a:r>
                        <a:rPr lang="en-GB" sz="1100" b="1" i="1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n’aime</a:t>
                      </a:r>
                      <a:r>
                        <a:rPr lang="en-GB" sz="1100" b="1" i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pas trop </a:t>
                      </a:r>
                      <a:r>
                        <a:rPr lang="en-GB" sz="1100" b="1" i="1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ça</a:t>
                      </a:r>
                      <a:endParaRPr lang="en-GB" sz="1100" b="1" i="1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don’t like it too much</a:t>
                      </a:r>
                      <a:endParaRPr lang="en-GB" sz="11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because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i="0" kern="1200" baseline="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parce</a:t>
                      </a:r>
                      <a:r>
                        <a:rPr lang="en-GB" sz="11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que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because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puisque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r>
                        <a:rPr lang="fr-FR" sz="1100" b="1" noProof="0" dirty="0">
                          <a:solidFill>
                            <a:srgbClr val="002060"/>
                          </a:solidFill>
                        </a:rPr>
                        <a:t>J’aime</a:t>
                      </a:r>
                      <a:endParaRPr lang="fr-FR" sz="1100" b="1" baseline="0" noProof="0" dirty="0">
                        <a:solidFill>
                          <a:srgbClr val="002060"/>
                        </a:solidFill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 </a:t>
                      </a:r>
                      <a:r>
                        <a:rPr kumimoji="0" lang="fr-FR" sz="11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like</a:t>
                      </a:r>
                      <a:endParaRPr kumimoji="0" lang="fr-FR" sz="11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J’adore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 love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Je préfère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 </a:t>
                      </a:r>
                      <a:r>
                        <a:rPr kumimoji="0" lang="fr-FR" sz="11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prefer</a:t>
                      </a:r>
                      <a:endParaRPr kumimoji="0" lang="fr-FR" sz="11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 soleil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sun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les sports </a:t>
                      </a:r>
                      <a:r>
                        <a:rPr lang="en-GB" sz="1100" b="1" i="0" kern="1200" baseline="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d’hiver</a:t>
                      </a:r>
                      <a:endParaRPr lang="en-GB" sz="1100" b="1" i="0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winter sports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les </a:t>
                      </a:r>
                      <a:r>
                        <a:rPr lang="en-GB" sz="1100" b="1" i="0" kern="1200" baseline="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vacances</a:t>
                      </a:r>
                      <a:r>
                        <a:rPr lang="en-GB" sz="11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actives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active holidays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il n’y a pas grand-chose à faire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there isn’t much to do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L’année dernière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Last year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je suis allée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 went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je </a:t>
                      </a:r>
                      <a:r>
                        <a:rPr kumimoji="0" lang="en-GB" sz="1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suis</a:t>
                      </a:r>
                      <a:r>
                        <a:rPr kumimoji="0" lang="en-GB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GB" sz="1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allée</a:t>
                      </a:r>
                      <a:endParaRPr kumimoji="0" lang="en-GB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 went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on </a:t>
                      </a:r>
                      <a:r>
                        <a:rPr kumimoji="0" lang="en-GB" sz="1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est</a:t>
                      </a:r>
                      <a:r>
                        <a:rPr kumimoji="0" lang="en-GB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allés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we went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 gridSpan="2">
                  <a:txBody>
                    <a:bodyPr/>
                    <a:lstStyle/>
                    <a:p>
                      <a:r>
                        <a:rPr lang="fr-FR" sz="1100" b="1" noProof="0" dirty="0">
                          <a:solidFill>
                            <a:srgbClr val="002060"/>
                          </a:solidFill>
                        </a:rPr>
                        <a:t>à la plage</a:t>
                      </a:r>
                      <a:endParaRPr lang="fr-FR" sz="1100" b="1" baseline="0" noProof="0" dirty="0">
                        <a:solidFill>
                          <a:srgbClr val="002060"/>
                        </a:solidFill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to the </a:t>
                      </a:r>
                      <a:r>
                        <a:rPr kumimoji="0" lang="fr-FR" sz="11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each</a:t>
                      </a:r>
                      <a:endParaRPr kumimoji="0" lang="fr-FR" sz="11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à la montagne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to the </a:t>
                      </a:r>
                      <a:r>
                        <a:rPr kumimoji="0" lang="fr-FR" sz="11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mountain</a:t>
                      </a:r>
                      <a:endParaRPr kumimoji="0" lang="fr-FR" sz="11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1100" b="1" noProof="0" dirty="0">
                          <a:solidFill>
                            <a:srgbClr val="002060"/>
                          </a:solidFill>
                        </a:rPr>
                        <a:t>en France</a:t>
                      </a:r>
                      <a:endParaRPr lang="fr-FR" sz="1100" b="1" baseline="0" noProof="0" dirty="0">
                        <a:solidFill>
                          <a:srgbClr val="002060"/>
                        </a:solidFill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to France</a:t>
                      </a:r>
                      <a:endParaRPr lang="en-GB" sz="11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1100" b="1" noProof="0" dirty="0">
                          <a:solidFill>
                            <a:srgbClr val="002060"/>
                          </a:solidFill>
                        </a:rPr>
                        <a:t>au </a:t>
                      </a:r>
                      <a:r>
                        <a:rPr lang="en-GB" sz="11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Portugal</a:t>
                      </a:r>
                    </a:p>
                    <a:p>
                      <a:r>
                        <a:rPr lang="en-GB" sz="11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Portugal</a:t>
                      </a:r>
                    </a:p>
                    <a:p>
                      <a:r>
                        <a:rPr lang="en-GB" sz="11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aux </a:t>
                      </a:r>
                      <a:r>
                        <a:rPr lang="en-GB" sz="1100" b="1" i="0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États</a:t>
                      </a:r>
                      <a:r>
                        <a:rPr lang="en-GB" sz="11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-Unis</a:t>
                      </a:r>
                    </a:p>
                    <a:p>
                      <a:r>
                        <a:rPr lang="en-GB" sz="11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</a:t>
                      </a:r>
                      <a:r>
                        <a:rPr lang="en-GB" sz="11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the United-States</a:t>
                      </a:r>
                      <a:endParaRPr lang="en-GB" sz="11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3" hMerge="1">
                  <a:txBody>
                    <a:bodyPr/>
                    <a:lstStyle/>
                    <a:p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à la campagne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to the </a:t>
                      </a:r>
                      <a:r>
                        <a:rPr kumimoji="0" lang="fr-FR" sz="11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countryside</a:t>
                      </a:r>
                      <a:endParaRPr kumimoji="0" lang="fr-FR" sz="11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 bord de la mer</a:t>
                      </a:r>
                    </a:p>
                    <a:p>
                      <a:pPr algn="l"/>
                      <a:r>
                        <a:rPr lang="fr-FR" sz="11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 the </a:t>
                      </a:r>
                      <a:r>
                        <a:rPr lang="fr-FR" sz="11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seaside</a:t>
                      </a:r>
                      <a:endParaRPr lang="fr-FR" sz="11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endParaRPr lang="fr-FR" sz="11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noProof="0" dirty="0">
                          <a:solidFill>
                            <a:srgbClr val="002060"/>
                          </a:solidFill>
                        </a:rPr>
                        <a:t>en </a:t>
                      </a:r>
                      <a:r>
                        <a:rPr kumimoji="0" lang="fr-F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Espagne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to Spain</a:t>
                      </a:r>
                    </a:p>
                    <a:p>
                      <a:r>
                        <a:rPr lang="en-GB" sz="11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 </a:t>
                      </a:r>
                      <a:r>
                        <a:rPr lang="en-GB" sz="1100" b="1" i="0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Japon</a:t>
                      </a:r>
                      <a:endParaRPr lang="en-GB" sz="1100" b="1" i="0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100" b="0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Japan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3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2065556"/>
                  </a:ext>
                </a:extLst>
              </a:tr>
              <a:tr h="0"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L’année prochaine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Next year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1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j’irai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will go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 ira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 will go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8960860"/>
                  </a:ext>
                </a:extLst>
              </a:tr>
              <a:tr h="744925"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fr-FR" sz="11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 n’aime pas</a:t>
                      </a:r>
                    </a:p>
                    <a:p>
                      <a:pPr algn="l"/>
                      <a:r>
                        <a:rPr lang="fr-FR" sz="11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</a:t>
                      </a:r>
                      <a:r>
                        <a:rPr lang="fr-FR" sz="11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don’t</a:t>
                      </a:r>
                      <a:r>
                        <a:rPr lang="fr-FR" sz="11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like</a:t>
                      </a:r>
                      <a:endParaRPr lang="fr-FR" sz="11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1100" b="1" noProof="0" dirty="0">
                          <a:solidFill>
                            <a:srgbClr val="002060"/>
                          </a:solidFill>
                        </a:rPr>
                        <a:t>Je déteste</a:t>
                      </a:r>
                      <a:endParaRPr lang="fr-FR" sz="1100" b="1" baseline="0" noProof="0" dirty="0">
                        <a:solidFill>
                          <a:srgbClr val="002060"/>
                        </a:solidFill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 </a:t>
                      </a:r>
                      <a:r>
                        <a:rPr kumimoji="0" lang="fr-FR" sz="11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hate</a:t>
                      </a:r>
                      <a:endParaRPr lang="en-GB" sz="11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1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algn="l"/>
                      <a:endParaRPr lang="fr-FR" sz="11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hMerge="1" vMerge="1">
                  <a:txBody>
                    <a:bodyPr/>
                    <a:lstStyle/>
                    <a:p>
                      <a:endParaRPr kumimoji="0" lang="fr-FR" sz="11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5553870"/>
                  </a:ext>
                </a:extLst>
              </a:tr>
              <a:tr h="357564"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i="0" baseline="0" dirty="0">
                          <a:solidFill>
                            <a:schemeClr val="bg1"/>
                          </a:solidFill>
                          <a:latin typeface="+mn-lt"/>
                        </a:rPr>
                        <a:t>    </a:t>
                      </a:r>
                      <a:r>
                        <a:rPr lang="fr-FR" sz="1800" b="1" i="0" dirty="0">
                          <a:solidFill>
                            <a:schemeClr val="bg1"/>
                          </a:solidFill>
                          <a:latin typeface="+mn-lt"/>
                        </a:rPr>
                        <a:t>g-</a:t>
                      </a:r>
                      <a:r>
                        <a:rPr lang="fr-FR" sz="1800" b="1" i="1" dirty="0">
                          <a:solidFill>
                            <a:schemeClr val="bg1"/>
                          </a:solidFill>
                          <a:latin typeface="+mn-lt"/>
                        </a:rPr>
                        <a:t>  </a:t>
                      </a:r>
                      <a:r>
                        <a:rPr lang="fr-FR" sz="1800" b="1" i="0" dirty="0">
                          <a:solidFill>
                            <a:schemeClr val="bg1"/>
                          </a:solidFill>
                          <a:latin typeface="+mn-lt"/>
                        </a:rPr>
                        <a:t>Qu’est-ce que tu as fait?  </a:t>
                      </a:r>
                      <a:r>
                        <a:rPr lang="fr-FR" sz="1800" b="0" i="1" dirty="0" err="1">
                          <a:solidFill>
                            <a:schemeClr val="bg1"/>
                          </a:solidFill>
                          <a:latin typeface="+mn-lt"/>
                        </a:rPr>
                        <a:t>What</a:t>
                      </a:r>
                      <a:r>
                        <a:rPr lang="fr-FR" sz="1800" b="0" i="1" dirty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fr-FR" sz="1800" b="0" i="1" dirty="0" err="1">
                          <a:solidFill>
                            <a:schemeClr val="bg1"/>
                          </a:solidFill>
                          <a:latin typeface="+mn-lt"/>
                        </a:rPr>
                        <a:t>did</a:t>
                      </a:r>
                      <a:r>
                        <a:rPr lang="fr-FR" sz="1800" b="0" i="1" dirty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fr-FR" sz="1800" b="0" i="1" dirty="0" err="1">
                          <a:solidFill>
                            <a:schemeClr val="bg1"/>
                          </a:solidFill>
                          <a:latin typeface="+mn-lt"/>
                        </a:rPr>
                        <a:t>you</a:t>
                      </a:r>
                      <a:r>
                        <a:rPr lang="fr-FR" sz="1800" b="0" i="1" dirty="0">
                          <a:solidFill>
                            <a:schemeClr val="bg1"/>
                          </a:solidFill>
                          <a:latin typeface="+mn-lt"/>
                        </a:rPr>
                        <a:t> do? </a:t>
                      </a:r>
                      <a:r>
                        <a:rPr kumimoji="0" lang="fr-FR" sz="18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i="0" baseline="0" dirty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fr-FR" sz="1800" b="1" i="0" dirty="0">
                          <a:solidFill>
                            <a:schemeClr val="bg1"/>
                          </a:solidFill>
                          <a:latin typeface="+mn-lt"/>
                        </a:rPr>
                        <a:t>-</a:t>
                      </a:r>
                      <a:r>
                        <a:rPr lang="fr-FR" sz="1800" b="1" i="1" dirty="0">
                          <a:solidFill>
                            <a:schemeClr val="bg1"/>
                          </a:solidFill>
                          <a:latin typeface="+mn-lt"/>
                        </a:rPr>
                        <a:t>  </a:t>
                      </a:r>
                      <a:r>
                        <a:rPr lang="fr-FR" sz="1800" b="1" i="0" dirty="0">
                          <a:solidFill>
                            <a:schemeClr val="bg1"/>
                          </a:solidFill>
                          <a:latin typeface="+mn-lt"/>
                        </a:rPr>
                        <a:t>Qu’est-ce que tu feras?  </a:t>
                      </a:r>
                      <a:r>
                        <a:rPr lang="fr-FR" sz="1800" b="0" i="1" dirty="0" err="1">
                          <a:solidFill>
                            <a:schemeClr val="bg1"/>
                          </a:solidFill>
                          <a:latin typeface="+mn-lt"/>
                        </a:rPr>
                        <a:t>What</a:t>
                      </a:r>
                      <a:r>
                        <a:rPr lang="fr-FR" sz="1800" b="0" i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fr-FR" sz="1800" b="0" i="1" baseline="0" dirty="0" err="1">
                          <a:solidFill>
                            <a:schemeClr val="bg1"/>
                          </a:solidFill>
                          <a:latin typeface="+mn-lt"/>
                        </a:rPr>
                        <a:t>will</a:t>
                      </a:r>
                      <a:r>
                        <a:rPr lang="fr-FR" sz="1800" b="0" i="1" dirty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fr-FR" sz="1800" b="0" i="1" dirty="0" err="1">
                          <a:solidFill>
                            <a:schemeClr val="bg1"/>
                          </a:solidFill>
                          <a:latin typeface="+mn-lt"/>
                        </a:rPr>
                        <a:t>you</a:t>
                      </a:r>
                      <a:r>
                        <a:rPr lang="fr-FR" sz="1800" b="0" i="1" dirty="0">
                          <a:solidFill>
                            <a:schemeClr val="bg1"/>
                          </a:solidFill>
                          <a:latin typeface="+mn-lt"/>
                        </a:rPr>
                        <a:t> do? </a:t>
                      </a:r>
                      <a:endParaRPr kumimoji="0" lang="fr-FR" sz="18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1" i="1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06083"/>
                  </a:ext>
                </a:extLst>
              </a:tr>
              <a:tr h="446955">
                <a:tc>
                  <a:txBody>
                    <a:bodyPr/>
                    <a:lstStyle/>
                    <a:p>
                      <a:pPr lvl="0" algn="ctr"/>
                      <a:r>
                        <a:rPr lang="fr-FR" sz="1200" b="0" i="1" dirty="0" err="1">
                          <a:solidFill>
                            <a:schemeClr val="bg1"/>
                          </a:solidFill>
                          <a:latin typeface="+mn-lt"/>
                        </a:rPr>
                        <a:t>Verb</a:t>
                      </a:r>
                      <a:endParaRPr lang="fr-FR" sz="1200" b="0" i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  <a:p>
                      <a:pPr lvl="0" algn="ctr"/>
                      <a:r>
                        <a:rPr lang="fr-FR" sz="1200" b="0" i="1" dirty="0">
                          <a:solidFill>
                            <a:schemeClr val="bg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gridSpan="10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Noun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Opinion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1" i="1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Adjective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984865"/>
                  </a:ext>
                </a:extLst>
              </a:tr>
              <a:tr h="4171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J’ai fait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do /</a:t>
                      </a:r>
                      <a:r>
                        <a:rPr lang="en-GB" sz="11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1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go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fr-FR" sz="1100" b="1" noProof="0" dirty="0">
                          <a:solidFill>
                            <a:srgbClr val="002060"/>
                          </a:solidFill>
                        </a:rPr>
                        <a:t>du canoë-kayak</a:t>
                      </a:r>
                      <a:endParaRPr lang="fr-FR" sz="1100" b="1" baseline="0" noProof="0" dirty="0">
                        <a:solidFill>
                          <a:srgbClr val="002060"/>
                        </a:solidFill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Canoeing</a:t>
                      </a:r>
                      <a:endParaRPr kumimoji="0" lang="fr-FR" sz="11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du VTT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mountain</a:t>
                      </a:r>
                      <a:r>
                        <a:rPr kumimoji="0" lang="fr-FR" sz="11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1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biking</a:t>
                      </a:r>
                      <a:endParaRPr kumimoji="0" lang="fr-FR" sz="11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du ski nautique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water-</a:t>
                      </a:r>
                      <a:r>
                        <a:rPr kumimoji="0" lang="fr-FR" sz="11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skiing</a:t>
                      </a:r>
                      <a:endParaRPr kumimoji="0" lang="fr-FR" sz="11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lang="fr-FR" sz="11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Du snowboard</a:t>
                      </a:r>
                    </a:p>
                    <a:p>
                      <a:pPr algn="l"/>
                      <a:r>
                        <a:rPr lang="fr-FR" sz="11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snowboarding</a:t>
                      </a:r>
                      <a:endParaRPr lang="fr-FR" sz="11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fr-FR" sz="11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 la plongée-sous-marine</a:t>
                      </a:r>
                    </a:p>
                    <a:p>
                      <a:pPr algn="l"/>
                      <a:r>
                        <a:rPr lang="fr-FR" sz="11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scuba</a:t>
                      </a:r>
                      <a:r>
                        <a:rPr lang="fr-FR" sz="11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diving</a:t>
                      </a:r>
                      <a:endParaRPr lang="fr-FR" sz="11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rowSpan="4"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à mon avis, c’était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 my opinion, it was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c’était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It was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1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J’ai</a:t>
                      </a:r>
                      <a:r>
                        <a:rPr kumimoji="0" lang="en-GB" sz="11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kumimoji="0" lang="en-GB" sz="1100" b="1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trouvé</a:t>
                      </a:r>
                      <a:r>
                        <a:rPr kumimoji="0" lang="en-GB" sz="11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GB" sz="1100" b="1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ça</a:t>
                      </a:r>
                      <a:endParaRPr kumimoji="0" lang="en-GB" sz="11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 found that</a:t>
                      </a:r>
                    </a:p>
                  </a:txBody>
                  <a:tcPr anchor="ctr"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  <a:tc rowSpan="4"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rowSpan="4" hMerge="1">
                  <a:txBody>
                    <a:bodyPr/>
                    <a:lstStyle/>
                    <a:p>
                      <a:endParaRPr lang="en-GB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rowSpan="4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7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génial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great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cool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cool</a:t>
                      </a:r>
                      <a:br>
                        <a:rPr kumimoji="0" lang="en-GB" sz="11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fr-F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marrant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funny</a:t>
                      </a:r>
                      <a:endParaRPr kumimoji="0" lang="fr-FR" sz="11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Pas mal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alright</a:t>
                      </a:r>
                      <a:r>
                        <a:rPr kumimoji="0" lang="fr-FR" sz="11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/ not </a:t>
                      </a:r>
                      <a:r>
                        <a:rPr kumimoji="0" lang="fr-FR" sz="11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bad</a:t>
                      </a:r>
                      <a:endParaRPr kumimoji="0" lang="fr-FR" sz="11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47406207"/>
                  </a:ext>
                </a:extLst>
              </a:tr>
              <a:tr h="4171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 </a:t>
                      </a:r>
                      <a:r>
                        <a:rPr lang="en-GB" sz="1100" b="1" i="0" kern="1200" baseline="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ferai</a:t>
                      </a:r>
                      <a:endParaRPr lang="en-GB" sz="1100" b="1" i="0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 will do /go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de la voile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sailing</a:t>
                      </a:r>
                      <a:endParaRPr kumimoji="0" lang="fr-FR" sz="11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noProof="0" dirty="0">
                          <a:solidFill>
                            <a:srgbClr val="002060"/>
                          </a:solidFill>
                        </a:rPr>
                        <a:t>de l’escalade</a:t>
                      </a:r>
                      <a:endParaRPr kumimoji="0" lang="fr-F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climbing</a:t>
                      </a:r>
                      <a:endParaRPr kumimoji="0" lang="fr-FR" sz="11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r>
                        <a:rPr lang="fr-FR" sz="1100" b="1" noProof="0" dirty="0">
                          <a:solidFill>
                            <a:srgbClr val="002060"/>
                          </a:solidFill>
                        </a:rPr>
                        <a:t>de</a:t>
                      </a:r>
                      <a:r>
                        <a:rPr lang="fr-FR" sz="1100" b="1" baseline="0" noProof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fr-FR" sz="1100" b="1" noProof="0" dirty="0">
                          <a:solidFill>
                            <a:srgbClr val="002060"/>
                          </a:solidFill>
                        </a:rPr>
                        <a:t>l’équitation</a:t>
                      </a:r>
                      <a:endParaRPr lang="fr-FR" sz="1100" b="1" baseline="0" noProof="0" dirty="0">
                        <a:solidFill>
                          <a:srgbClr val="002060"/>
                        </a:solidFill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horse </a:t>
                      </a:r>
                      <a:r>
                        <a:rPr kumimoji="0" lang="fr-FR" sz="11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riding</a:t>
                      </a:r>
                      <a:endParaRPr lang="en-GB" sz="11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des </a:t>
                      </a:r>
                      <a:r>
                        <a:rPr kumimoji="0" lang="en-GB" sz="1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randonnées</a:t>
                      </a:r>
                      <a:r>
                        <a:rPr kumimoji="0" lang="en-GB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GB" sz="1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en</a:t>
                      </a:r>
                      <a:r>
                        <a:rPr kumimoji="0" lang="en-GB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GB" sz="11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fôret</a:t>
                      </a:r>
                      <a:endParaRPr kumimoji="0" lang="en-GB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Hiking in the forest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de la planche à voile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wind</a:t>
                      </a:r>
                      <a:r>
                        <a:rPr kumimoji="0" lang="fr-FR" sz="11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1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surfing</a:t>
                      </a:r>
                      <a:endParaRPr kumimoji="0" lang="fr-FR" sz="11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4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4330404"/>
                  </a:ext>
                </a:extLst>
              </a:tr>
              <a:tr h="4165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 suis allé(e)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went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 rowSpan="3" gridSpan="10">
                  <a:txBody>
                    <a:bodyPr/>
                    <a:lstStyle/>
                    <a:p>
                      <a:r>
                        <a:rPr lang="en-GB" sz="11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à la </a:t>
                      </a:r>
                      <a:r>
                        <a:rPr lang="en-GB" sz="1100" b="1" i="0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pêche</a:t>
                      </a:r>
                      <a:endParaRPr lang="en-GB" sz="1100" b="1" i="0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1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fishing</a:t>
                      </a:r>
                    </a:p>
                  </a:txBody>
                  <a:tcPr anchor="ctr"/>
                </a:tc>
                <a:tc rowSpan="3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GB" dirty="0"/>
                    </a:p>
                  </a:txBody>
                  <a:tcPr anchor="ctr"/>
                </a:tc>
                <a:tc rowSpan="3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GB" dirty="0"/>
                    </a:p>
                  </a:txBody>
                  <a:tcPr anchor="ctr"/>
                </a:tc>
                <a:tc rowSpan="3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4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8273977"/>
                  </a:ext>
                </a:extLst>
              </a:tr>
              <a:tr h="117164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J’irai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will go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tc gridSpan="10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4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4332471"/>
                  </a:ext>
                </a:extLst>
              </a:tr>
              <a:tr h="209407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13500000" scaled="1"/>
                      <a:tileRect/>
                    </a:gradFill>
                  </a:tcPr>
                </a:tc>
                <a:tc gridSpan="10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à mon avis, ça sera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 my opinion, it will be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ça sera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It will be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je </a:t>
                      </a:r>
                      <a:r>
                        <a:rPr kumimoji="0" lang="en-GB" sz="1100" b="1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trouverai</a:t>
                      </a:r>
                      <a:r>
                        <a:rPr kumimoji="0" lang="en-GB" sz="11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kumimoji="0" lang="en-GB" sz="1100" b="1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ça</a:t>
                      </a:r>
                      <a:endParaRPr kumimoji="0" lang="en-GB" sz="11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 will  find that</a:t>
                      </a:r>
                    </a:p>
                  </a:txBody>
                  <a:tcPr anchor="ctr"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10800000" scaled="1"/>
                      <a:tileRect/>
                    </a:gradFill>
                  </a:tcPr>
                </a:tc>
                <a:tc rowSpan="3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248318"/>
                  </a:ext>
                </a:extLst>
              </a:tr>
              <a:tr h="4171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J’ai pris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took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 rowSpan="2" gridSpan="10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 cours de ski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skiing lessons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4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921482"/>
                  </a:ext>
                </a:extLst>
              </a:tr>
              <a:tr h="5337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</a:t>
                      </a:r>
                      <a:r>
                        <a:rPr lang="fr-FR" sz="1100" b="1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prendrai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will</a:t>
                      </a:r>
                      <a:r>
                        <a:rPr lang="en-GB" sz="11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take</a:t>
                      </a:r>
                      <a:endParaRPr lang="en-GB" sz="11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</a:tcPr>
                </a:tc>
                <a:tc gridSpan="10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4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89633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91149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546BDE8-FE34-4271-AB6B-F55707CD87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1538086"/>
              </p:ext>
            </p:extLst>
          </p:nvPr>
        </p:nvGraphicFramePr>
        <p:xfrm>
          <a:off x="-3" y="1"/>
          <a:ext cx="12193030" cy="68773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38888">
                  <a:extLst>
                    <a:ext uri="{9D8B030D-6E8A-4147-A177-3AD203B41FA5}">
                      <a16:colId xmlns:a16="http://schemas.microsoft.com/office/drawing/2014/main" val="346465721"/>
                    </a:ext>
                  </a:extLst>
                </a:gridCol>
                <a:gridCol w="116840">
                  <a:extLst>
                    <a:ext uri="{9D8B030D-6E8A-4147-A177-3AD203B41FA5}">
                      <a16:colId xmlns:a16="http://schemas.microsoft.com/office/drawing/2014/main" val="2483169007"/>
                    </a:ext>
                  </a:extLst>
                </a:gridCol>
                <a:gridCol w="442446">
                  <a:extLst>
                    <a:ext uri="{9D8B030D-6E8A-4147-A177-3AD203B41FA5}">
                      <a16:colId xmlns:a16="http://schemas.microsoft.com/office/drawing/2014/main" val="3375927121"/>
                    </a:ext>
                  </a:extLst>
                </a:gridCol>
                <a:gridCol w="1254035">
                  <a:extLst>
                    <a:ext uri="{9D8B030D-6E8A-4147-A177-3AD203B41FA5}">
                      <a16:colId xmlns:a16="http://schemas.microsoft.com/office/drawing/2014/main" val="1548396661"/>
                    </a:ext>
                  </a:extLst>
                </a:gridCol>
                <a:gridCol w="642277">
                  <a:extLst>
                    <a:ext uri="{9D8B030D-6E8A-4147-A177-3AD203B41FA5}">
                      <a16:colId xmlns:a16="http://schemas.microsoft.com/office/drawing/2014/main" val="670964922"/>
                    </a:ext>
                  </a:extLst>
                </a:gridCol>
                <a:gridCol w="952021">
                  <a:extLst>
                    <a:ext uri="{9D8B030D-6E8A-4147-A177-3AD203B41FA5}">
                      <a16:colId xmlns:a16="http://schemas.microsoft.com/office/drawing/2014/main" val="172807770"/>
                    </a:ext>
                  </a:extLst>
                </a:gridCol>
                <a:gridCol w="955464">
                  <a:extLst>
                    <a:ext uri="{9D8B030D-6E8A-4147-A177-3AD203B41FA5}">
                      <a16:colId xmlns:a16="http://schemas.microsoft.com/office/drawing/2014/main" val="2670061421"/>
                    </a:ext>
                  </a:extLst>
                </a:gridCol>
                <a:gridCol w="429224">
                  <a:extLst>
                    <a:ext uri="{9D8B030D-6E8A-4147-A177-3AD203B41FA5}">
                      <a16:colId xmlns:a16="http://schemas.microsoft.com/office/drawing/2014/main" val="159135605"/>
                    </a:ext>
                  </a:extLst>
                </a:gridCol>
                <a:gridCol w="598687">
                  <a:extLst>
                    <a:ext uri="{9D8B030D-6E8A-4147-A177-3AD203B41FA5}">
                      <a16:colId xmlns:a16="http://schemas.microsoft.com/office/drawing/2014/main" val="1377328351"/>
                    </a:ext>
                  </a:extLst>
                </a:gridCol>
                <a:gridCol w="756371">
                  <a:extLst>
                    <a:ext uri="{9D8B030D-6E8A-4147-A177-3AD203B41FA5}">
                      <a16:colId xmlns:a16="http://schemas.microsoft.com/office/drawing/2014/main" val="3073549626"/>
                    </a:ext>
                  </a:extLst>
                </a:gridCol>
                <a:gridCol w="288205">
                  <a:extLst>
                    <a:ext uri="{9D8B030D-6E8A-4147-A177-3AD203B41FA5}">
                      <a16:colId xmlns:a16="http://schemas.microsoft.com/office/drawing/2014/main" val="1086701856"/>
                    </a:ext>
                  </a:extLst>
                </a:gridCol>
                <a:gridCol w="925575">
                  <a:extLst>
                    <a:ext uri="{9D8B030D-6E8A-4147-A177-3AD203B41FA5}">
                      <a16:colId xmlns:a16="http://schemas.microsoft.com/office/drawing/2014/main" val="59935413"/>
                    </a:ext>
                  </a:extLst>
                </a:gridCol>
                <a:gridCol w="965243">
                  <a:extLst>
                    <a:ext uri="{9D8B030D-6E8A-4147-A177-3AD203B41FA5}">
                      <a16:colId xmlns:a16="http://schemas.microsoft.com/office/drawing/2014/main" val="3665557010"/>
                    </a:ext>
                  </a:extLst>
                </a:gridCol>
                <a:gridCol w="383452">
                  <a:extLst>
                    <a:ext uri="{9D8B030D-6E8A-4147-A177-3AD203B41FA5}">
                      <a16:colId xmlns:a16="http://schemas.microsoft.com/office/drawing/2014/main" val="1489208644"/>
                    </a:ext>
                  </a:extLst>
                </a:gridCol>
                <a:gridCol w="595012">
                  <a:extLst>
                    <a:ext uri="{9D8B030D-6E8A-4147-A177-3AD203B41FA5}">
                      <a16:colId xmlns:a16="http://schemas.microsoft.com/office/drawing/2014/main" val="3842881917"/>
                    </a:ext>
                  </a:extLst>
                </a:gridCol>
                <a:gridCol w="938798">
                  <a:extLst>
                    <a:ext uri="{9D8B030D-6E8A-4147-A177-3AD203B41FA5}">
                      <a16:colId xmlns:a16="http://schemas.microsoft.com/office/drawing/2014/main" val="975888938"/>
                    </a:ext>
                  </a:extLst>
                </a:gridCol>
                <a:gridCol w="810492">
                  <a:extLst>
                    <a:ext uri="{9D8B030D-6E8A-4147-A177-3AD203B41FA5}">
                      <a16:colId xmlns:a16="http://schemas.microsoft.com/office/drawing/2014/main" val="2465912378"/>
                    </a:ext>
                  </a:extLst>
                </a:gridCol>
              </a:tblGrid>
              <a:tr h="358724">
                <a:tc gridSpan="1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i="0" dirty="0">
                          <a:solidFill>
                            <a:schemeClr val="bg1"/>
                          </a:solidFill>
                          <a:latin typeface="+mn-lt"/>
                        </a:rPr>
                        <a:t>2.   Où voudrais tu aller en vacances? </a:t>
                      </a:r>
                      <a:r>
                        <a:rPr lang="fr-FR" sz="1800" b="0" i="1" dirty="0" err="1">
                          <a:solidFill>
                            <a:schemeClr val="bg1"/>
                          </a:solidFill>
                          <a:latin typeface="+mn-lt"/>
                        </a:rPr>
                        <a:t>Where</a:t>
                      </a:r>
                      <a:r>
                        <a:rPr lang="fr-FR" sz="1800" b="0" i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fr-FR" sz="1800" b="0" i="1" baseline="0" dirty="0" err="1">
                          <a:solidFill>
                            <a:schemeClr val="bg1"/>
                          </a:solidFill>
                          <a:latin typeface="+mn-lt"/>
                        </a:rPr>
                        <a:t>would</a:t>
                      </a:r>
                      <a:r>
                        <a:rPr lang="fr-FR" sz="1800" b="0" i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fr-FR" sz="1800" b="0" i="1" baseline="0" dirty="0" err="1">
                          <a:solidFill>
                            <a:schemeClr val="bg1"/>
                          </a:solidFill>
                          <a:latin typeface="+mn-lt"/>
                        </a:rPr>
                        <a:t>you</a:t>
                      </a:r>
                      <a:r>
                        <a:rPr lang="fr-FR" sz="1800" b="0" i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fr-FR" sz="1800" b="0" i="1" baseline="0" dirty="0" err="1">
                          <a:solidFill>
                            <a:schemeClr val="bg1"/>
                          </a:solidFill>
                          <a:latin typeface="+mn-lt"/>
                        </a:rPr>
                        <a:t>like</a:t>
                      </a:r>
                      <a:r>
                        <a:rPr lang="fr-FR" sz="1800" b="0" i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 to go on </a:t>
                      </a:r>
                      <a:r>
                        <a:rPr lang="fr-FR" sz="1800" b="0" i="1" baseline="0" dirty="0" err="1">
                          <a:solidFill>
                            <a:schemeClr val="bg1"/>
                          </a:solidFill>
                          <a:latin typeface="+mn-lt"/>
                        </a:rPr>
                        <a:t>holidays</a:t>
                      </a:r>
                      <a:r>
                        <a:rPr lang="fr-FR" sz="1800" b="0" i="1" dirty="0">
                          <a:solidFill>
                            <a:schemeClr val="bg1"/>
                          </a:solidFill>
                          <a:latin typeface="+mn-lt"/>
                        </a:rPr>
                        <a:t>?</a:t>
                      </a:r>
                      <a:r>
                        <a:rPr lang="fr-FR" sz="1800" b="1" i="1" dirty="0">
                          <a:solidFill>
                            <a:schemeClr val="bg1"/>
                          </a:solidFill>
                          <a:latin typeface="+mn-lt"/>
                        </a:rPr>
                        <a:t>    </a:t>
                      </a:r>
                      <a:endParaRPr lang="fr-FR" sz="1800" b="0" i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500" b="0" i="1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5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5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5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800" b="0" i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5920653"/>
                  </a:ext>
                </a:extLst>
              </a:tr>
              <a:tr h="448405">
                <a:tc>
                  <a:txBody>
                    <a:bodyPr/>
                    <a:lstStyle/>
                    <a:p>
                      <a:pPr algn="ctr"/>
                      <a:r>
                        <a:rPr lang="fr-FR" sz="1200" b="0" i="1" dirty="0">
                          <a:solidFill>
                            <a:schemeClr val="bg1"/>
                          </a:solidFill>
                          <a:latin typeface="+mn-lt"/>
                        </a:rPr>
                        <a:t>Verb</a:t>
                      </a:r>
                    </a:p>
                    <a:p>
                      <a:pPr algn="ctr"/>
                      <a:r>
                        <a:rPr lang="fr-FR" sz="1200" b="0" i="1" dirty="0">
                          <a:solidFill>
                            <a:schemeClr val="bg1"/>
                          </a:solidFill>
                          <a:latin typeface="+mn-lt"/>
                        </a:rPr>
                        <a:t>1</a:t>
                      </a:r>
                      <a:endParaRPr lang="fr-FR" sz="12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fr-FR" sz="1200" b="0" i="1" dirty="0" err="1">
                          <a:solidFill>
                            <a:schemeClr val="bg1"/>
                          </a:solidFill>
                          <a:latin typeface="+mn-lt"/>
                        </a:rPr>
                        <a:t>Verb</a:t>
                      </a:r>
                      <a:r>
                        <a:rPr lang="fr-FR" sz="1200" b="0" i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 in infinitive </a:t>
                      </a:r>
                      <a:r>
                        <a:rPr lang="fr-FR" sz="1200" b="0" i="1" baseline="0" dirty="0" err="1">
                          <a:solidFill>
                            <a:schemeClr val="bg1"/>
                          </a:solidFill>
                          <a:latin typeface="+mn-lt"/>
                        </a:rPr>
                        <a:t>form</a:t>
                      </a:r>
                      <a:endParaRPr lang="fr-FR" sz="1200" b="0" i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  <a:p>
                      <a:pPr algn="ctr"/>
                      <a:r>
                        <a:rPr lang="fr-FR" sz="1200" b="0" i="1" dirty="0">
                          <a:solidFill>
                            <a:schemeClr val="bg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b="0" i="1" dirty="0">
                          <a:solidFill>
                            <a:schemeClr val="bg1"/>
                          </a:solidFill>
                        </a:rPr>
                        <a:t>Connective</a:t>
                      </a:r>
                    </a:p>
                    <a:p>
                      <a:pPr algn="ctr"/>
                      <a:r>
                        <a:rPr lang="fr-FR" sz="1200" b="0" i="1" dirty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fr-FR" sz="1200" dirty="0"/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b="0" i="1" dirty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fr-FR" sz="1200" b="0" i="1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fr-FR" sz="1200" dirty="0"/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200" b="0" i="1" dirty="0" err="1">
                          <a:solidFill>
                            <a:schemeClr val="bg1"/>
                          </a:solidFill>
                        </a:rPr>
                        <a:t>Verb</a:t>
                      </a:r>
                      <a:endParaRPr lang="fr-FR" sz="1200" b="0" i="1" dirty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fr-FR" sz="1200" b="0" i="1" dirty="0">
                          <a:solidFill>
                            <a:schemeClr val="bg1"/>
                          </a:solidFill>
                        </a:rPr>
                        <a:t>6</a:t>
                      </a:r>
                      <a:endParaRPr lang="fr-FR" sz="1200" dirty="0"/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200" b="0" i="1" dirty="0" err="1">
                          <a:solidFill>
                            <a:schemeClr val="bg1"/>
                          </a:solidFill>
                        </a:rPr>
                        <a:t>Adverb</a:t>
                      </a:r>
                      <a:r>
                        <a:rPr lang="fr-FR" sz="1200" b="0" i="1" dirty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fr-FR" sz="1200" b="0" i="1" dirty="0">
                          <a:solidFill>
                            <a:schemeClr val="bg1"/>
                          </a:solidFill>
                        </a:rPr>
                        <a:t>7</a:t>
                      </a:r>
                      <a:endParaRPr lang="fr-FR" sz="1200" dirty="0"/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200" b="0" i="1" dirty="0">
                          <a:solidFill>
                            <a:schemeClr val="bg1"/>
                          </a:solidFill>
                        </a:rPr>
                        <a:t>Adjective </a:t>
                      </a:r>
                    </a:p>
                    <a:p>
                      <a:pPr algn="ctr"/>
                      <a:r>
                        <a:rPr lang="fr-FR" sz="1200" b="0" i="1" dirty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fr-FR" sz="1200" dirty="0"/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200" b="0" i="1" dirty="0" err="1">
                          <a:solidFill>
                            <a:schemeClr val="bg1"/>
                          </a:solidFill>
                        </a:rPr>
                        <a:t>Verb</a:t>
                      </a:r>
                      <a:endParaRPr lang="fr-FR" sz="1200" b="0" i="1" dirty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fr-FR" sz="1200" b="0" i="1" dirty="0">
                          <a:solidFill>
                            <a:schemeClr val="bg1"/>
                          </a:solidFill>
                        </a:rPr>
                        <a:t>9</a:t>
                      </a:r>
                      <a:endParaRPr lang="fr-FR" sz="1200" dirty="0"/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200" b="0" i="1" dirty="0" err="1">
                          <a:solidFill>
                            <a:schemeClr val="bg1"/>
                          </a:solidFill>
                          <a:latin typeface="+mn-lt"/>
                        </a:rPr>
                        <a:t>Verb</a:t>
                      </a:r>
                      <a:r>
                        <a:rPr lang="fr-FR" sz="1200" b="0" i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 in infinitive </a:t>
                      </a:r>
                      <a:r>
                        <a:rPr lang="fr-FR" sz="1200" b="0" i="1" baseline="0" dirty="0" err="1">
                          <a:solidFill>
                            <a:schemeClr val="bg1"/>
                          </a:solidFill>
                          <a:latin typeface="+mn-lt"/>
                        </a:rPr>
                        <a:t>form</a:t>
                      </a:r>
                      <a:endParaRPr lang="fr-FR" sz="1200" b="0" i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  <a:p>
                      <a:pPr algn="ctr"/>
                      <a:r>
                        <a:rPr lang="fr-FR" sz="1200" b="0" i="1" dirty="0">
                          <a:solidFill>
                            <a:schemeClr val="bg1"/>
                          </a:solidFill>
                          <a:latin typeface="+mn-lt"/>
                        </a:rPr>
                        <a:t>10</a:t>
                      </a:r>
                    </a:p>
                  </a:txBody>
                  <a:tcPr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798990"/>
                  </a:ext>
                </a:extLst>
              </a:tr>
              <a:tr h="331820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j’aimerais</a:t>
                      </a:r>
                      <a:endParaRPr lang="en-GB" sz="1200" b="1" i="1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would like 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</a:t>
                      </a:r>
                      <a:r>
                        <a:rPr lang="en-GB" sz="1200" b="1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200" b="1" kern="1200" baseline="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voudrais</a:t>
                      </a:r>
                      <a:endParaRPr lang="en-GB" sz="1200" b="1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GB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have</a:t>
                      </a:r>
                      <a:endParaRPr lang="en-GB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1" i="1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GB" sz="1200" b="1" i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en-GB" sz="1200" b="1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r>
                        <a:rPr lang="en-GB" sz="1200" b="1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descendre</a:t>
                      </a:r>
                      <a:r>
                        <a:rPr lang="en-GB" sz="1200" b="1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200" b="1" kern="1200" baseline="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l’Amazone</a:t>
                      </a:r>
                      <a:r>
                        <a:rPr lang="en-GB" sz="1200" b="1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200" b="1" kern="1200" baseline="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</a:t>
                      </a:r>
                      <a:r>
                        <a:rPr lang="en-GB" sz="1200" b="1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canoë</a:t>
                      </a:r>
                      <a:endParaRPr lang="en-GB" sz="1200" b="1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</a:t>
                      </a:r>
                      <a:r>
                        <a:rPr lang="en-GB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g</a:t>
                      </a:r>
                      <a:r>
                        <a:rPr lang="en-GB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</a:t>
                      </a:r>
                      <a:r>
                        <a:rPr lang="en-GB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down </a:t>
                      </a:r>
                      <a:r>
                        <a:rPr lang="en-GB" sz="12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theAmazon</a:t>
                      </a:r>
                      <a:r>
                        <a:rPr lang="en-GB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 a cano</a:t>
                      </a:r>
                      <a:r>
                        <a:rPr lang="en-GB" sz="1200" b="1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ë</a:t>
                      </a:r>
                      <a:endParaRPr lang="en-GB" sz="1200" b="1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essayer</a:t>
                      </a:r>
                      <a:r>
                        <a:rPr lang="en-GB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des sports </a:t>
                      </a:r>
                      <a:r>
                        <a:rPr lang="en-GB" sz="1200" b="1" i="0" kern="1200" baseline="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extrêmes</a:t>
                      </a:r>
                      <a:endParaRPr lang="en-GB" sz="1200" b="1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try some extreme sports</a:t>
                      </a:r>
                      <a:br>
                        <a:rPr lang="en-GB" sz="1200" b="1" i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2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faire</a:t>
                      </a:r>
                      <a:r>
                        <a:rPr lang="en-GB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un safari </a:t>
                      </a:r>
                      <a:r>
                        <a:rPr lang="en-GB" sz="1200" b="1" i="0" kern="1200" baseline="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</a:t>
                      </a:r>
                      <a:r>
                        <a:rPr lang="en-GB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200" b="1" i="0" kern="1200" baseline="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Afrique</a:t>
                      </a:r>
                      <a:endParaRPr lang="en-GB" sz="1200" b="1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go on safari</a:t>
                      </a:r>
                      <a:r>
                        <a:rPr lang="en-GB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 Africa</a:t>
                      </a:r>
                    </a:p>
                    <a:p>
                      <a:r>
                        <a:rPr lang="en-GB" sz="12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passer</a:t>
                      </a:r>
                      <a:r>
                        <a:rPr lang="en-GB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des </a:t>
                      </a:r>
                      <a:r>
                        <a:rPr lang="en-GB" sz="1200" b="1" i="0" kern="1200" baseline="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vacances</a:t>
                      </a:r>
                      <a:r>
                        <a:rPr lang="en-GB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sur </a:t>
                      </a:r>
                      <a:r>
                        <a:rPr lang="en-GB" sz="1200" b="1" i="0" kern="1200" baseline="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une</a:t>
                      </a:r>
                      <a:r>
                        <a:rPr lang="en-GB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200" b="1" i="0" kern="1200" baseline="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île</a:t>
                      </a:r>
                      <a:r>
                        <a:rPr lang="en-GB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200" b="1" i="0" kern="1200" baseline="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déserte</a:t>
                      </a:r>
                      <a:r>
                        <a:rPr lang="en-GB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r>
                        <a:rPr lang="en-GB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spend the holidays</a:t>
                      </a:r>
                      <a:r>
                        <a:rPr lang="en-GB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on a desert island</a:t>
                      </a:r>
                      <a:endParaRPr lang="en-GB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traverser</a:t>
                      </a:r>
                      <a:r>
                        <a:rPr lang="en-GB" sz="1200" b="1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le Sahara à dos de </a:t>
                      </a:r>
                      <a:r>
                        <a:rPr lang="en-GB" sz="1200" b="1" kern="1200" baseline="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chameau</a:t>
                      </a:r>
                      <a:endParaRPr lang="en-GB" sz="1200" b="1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cross the Sahara by camel</a:t>
                      </a:r>
                    </a:p>
                    <a:p>
                      <a:r>
                        <a:rPr lang="en-GB" sz="1200" b="1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visiter</a:t>
                      </a:r>
                      <a:r>
                        <a:rPr lang="en-GB" sz="1200" b="1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200" b="1" kern="1200" baseline="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tous</a:t>
                      </a:r>
                      <a:r>
                        <a:rPr lang="en-GB" sz="1200" b="1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les </a:t>
                      </a:r>
                      <a:r>
                        <a:rPr lang="en-GB" sz="1200" b="1" kern="1200" baseline="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parcs</a:t>
                      </a:r>
                      <a:r>
                        <a:rPr lang="en-GB" sz="1200" b="1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200" b="1" kern="1200" baseline="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d’attraction</a:t>
                      </a:r>
                      <a:r>
                        <a:rPr lang="en-GB" sz="1200" b="1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du monde</a:t>
                      </a:r>
                      <a:endParaRPr lang="en-GB" sz="1200" b="1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visit all the theme parks in the wold</a:t>
                      </a:r>
                    </a:p>
                    <a:p>
                      <a:r>
                        <a:rPr lang="en-GB" sz="1200" b="1" i="0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voir</a:t>
                      </a:r>
                      <a:r>
                        <a:rPr lang="en-GB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2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 </a:t>
                      </a:r>
                      <a:r>
                        <a:rPr lang="en-GB" sz="1200" b="1" i="0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gorilles</a:t>
                      </a:r>
                      <a:r>
                        <a:rPr lang="en-GB" sz="12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200" b="1" i="0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</a:t>
                      </a:r>
                      <a:r>
                        <a:rPr lang="en-GB" sz="12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200" b="1" i="0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liberté</a:t>
                      </a:r>
                      <a:endParaRPr lang="en-GB" sz="1200" b="1" i="0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see gorillas in the wild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b="1" noProof="0" dirty="0">
                          <a:solidFill>
                            <a:srgbClr val="002060"/>
                          </a:solidFill>
                        </a:rPr>
                        <a:t>et</a:t>
                      </a:r>
                      <a:endParaRPr lang="fr-FR" sz="1200" b="1" baseline="0" noProof="0" dirty="0">
                        <a:solidFill>
                          <a:srgbClr val="002060"/>
                        </a:solidFill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and</a:t>
                      </a:r>
                    </a:p>
                    <a:p>
                      <a:r>
                        <a:rPr lang="fr-FR" sz="1200" b="1" baseline="0" noProof="0" dirty="0">
                          <a:solidFill>
                            <a:srgbClr val="002060"/>
                          </a:solidFill>
                        </a:rPr>
                        <a:t>puis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then</a:t>
                      </a: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1" noProof="0" dirty="0">
                          <a:solidFill>
                            <a:srgbClr val="002060"/>
                          </a:solidFill>
                        </a:rPr>
                        <a:t>et aussi</a:t>
                      </a:r>
                      <a:endParaRPr lang="fr-FR" sz="1200" b="1" baseline="0" noProof="0" dirty="0">
                        <a:solidFill>
                          <a:srgbClr val="002060"/>
                        </a:solidFill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and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also</a:t>
                      </a: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1" noProof="0" dirty="0">
                          <a:solidFill>
                            <a:srgbClr val="002060"/>
                          </a:solidFill>
                        </a:rPr>
                        <a:t>finalement</a:t>
                      </a:r>
                      <a:endParaRPr lang="fr-FR" sz="1200" b="1" baseline="0" noProof="0" dirty="0">
                        <a:solidFill>
                          <a:srgbClr val="002060"/>
                        </a:solidFill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finally</a:t>
                      </a: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Repeat</a:t>
                      </a:r>
                      <a:r>
                        <a:rPr lang="fr-FR" sz="1200" b="1" i="0" kern="1200" baseline="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baseline="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fr-FR" sz="1200" b="1" i="0" kern="120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fr-FR" sz="1200" b="1" baseline="0" noProof="0" dirty="0">
                          <a:solidFill>
                            <a:srgbClr val="002060"/>
                          </a:solidFill>
                        </a:rPr>
                        <a:t>ça serait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it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would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be</a:t>
                      </a: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lvl="0" algn="l"/>
                      <a:r>
                        <a:rPr lang="fr-FR" sz="1200" b="1" i="0" dirty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vraiment</a:t>
                      </a:r>
                    </a:p>
                    <a:p>
                      <a:pPr lvl="0" algn="l"/>
                      <a:r>
                        <a:rPr lang="fr-FR" sz="1200" b="0" i="1" dirty="0" err="1">
                          <a:solidFill>
                            <a:srgbClr val="00B0F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really</a:t>
                      </a:r>
                      <a:endParaRPr lang="fr-FR" sz="1200" b="0" i="1" dirty="0">
                        <a:solidFill>
                          <a:srgbClr val="00B0F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génial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great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cool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cool</a:t>
                      </a:r>
                      <a:br>
                        <a:rPr kumimoji="0" lang="en-GB" sz="12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marrant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funny</a:t>
                      </a: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pas mal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alright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/ not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bad</a:t>
                      </a: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une aventure formidable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great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adventure</a:t>
                      </a: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une aventure merveilleuse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marvelous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adventure</a:t>
                      </a: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br>
                        <a:rPr lang="en-GB" sz="1200" b="1" i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en-GB" sz="1200" b="1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de pouvoir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to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be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able</a:t>
                      </a:r>
                    </a:p>
                    <a:p>
                      <a:endParaRPr lang="en-GB" sz="1200" b="1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voler comme un oiseau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to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fly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like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a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bird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visiter …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to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visit</a:t>
                      </a: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voir…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to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see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…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se reposer …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to relax…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200" b="1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2065556"/>
                  </a:ext>
                </a:extLst>
              </a:tr>
              <a:tr h="358724">
                <a:tc gridSpan="17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i="0" dirty="0">
                          <a:solidFill>
                            <a:schemeClr val="bg1"/>
                          </a:solidFill>
                          <a:latin typeface="+mn-lt"/>
                        </a:rPr>
                        <a:t>     Tu voudrais … ? </a:t>
                      </a:r>
                      <a:r>
                        <a:rPr lang="fr-FR" sz="1800" b="0" i="1" dirty="0" err="1">
                          <a:solidFill>
                            <a:schemeClr val="bg1"/>
                          </a:solidFill>
                          <a:latin typeface="+mn-lt"/>
                        </a:rPr>
                        <a:t>Would</a:t>
                      </a:r>
                      <a:r>
                        <a:rPr lang="fr-FR" sz="1800" b="0" i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fr-FR" sz="1800" b="0" i="1" baseline="0" dirty="0" err="1">
                          <a:solidFill>
                            <a:schemeClr val="bg1"/>
                          </a:solidFill>
                          <a:latin typeface="+mn-lt"/>
                        </a:rPr>
                        <a:t>you</a:t>
                      </a:r>
                      <a:r>
                        <a:rPr lang="fr-FR" sz="1800" b="0" i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fr-FR" sz="1800" b="0" i="1" baseline="0" dirty="0" err="1">
                          <a:solidFill>
                            <a:schemeClr val="bg1"/>
                          </a:solidFill>
                          <a:latin typeface="+mn-lt"/>
                        </a:rPr>
                        <a:t>like</a:t>
                      </a:r>
                      <a:r>
                        <a:rPr lang="fr-FR" sz="1800" b="0" i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 to… </a:t>
                      </a:r>
                      <a:r>
                        <a:rPr lang="fr-FR" sz="1800" b="0" i="1" dirty="0">
                          <a:solidFill>
                            <a:schemeClr val="bg1"/>
                          </a:solidFill>
                          <a:latin typeface="+mn-lt"/>
                        </a:rPr>
                        <a:t>?</a:t>
                      </a:r>
                      <a:r>
                        <a:rPr lang="fr-FR" sz="1800" b="1" i="1" dirty="0">
                          <a:solidFill>
                            <a:schemeClr val="bg1"/>
                          </a:solidFill>
                          <a:latin typeface="+mn-lt"/>
                        </a:rPr>
                        <a:t>    </a:t>
                      </a:r>
                      <a:endParaRPr lang="fr-FR" sz="1800" b="0" i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200" b="1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sz="1200" b="1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200" b="1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8087253"/>
                  </a:ext>
                </a:extLst>
              </a:tr>
              <a:tr h="44840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Ouais</a:t>
                      </a: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! Cool!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Great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 sz="1200" b="1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Bonne idée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Good idea</a:t>
                      </a:r>
                      <a:endParaRPr lang="en-GB" sz="1200" b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gridSpan="2">
                  <a:txBody>
                    <a:bodyPr/>
                    <a:lstStyle/>
                    <a:p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Quelle</a:t>
                      </a: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GB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horreur</a:t>
                      </a: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!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How horrible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Tu</a:t>
                      </a: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GB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rigoles</a:t>
                      </a: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!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You must be joking!</a:t>
                      </a:r>
                      <a:br>
                        <a:rPr kumimoji="0" lang="en-GB" sz="12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Ce n’est pas mon truc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It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is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not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my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kind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of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thing</a:t>
                      </a:r>
                      <a:endParaRPr lang="en-GB" sz="1200" b="1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je ne </a:t>
                      </a:r>
                      <a:r>
                        <a:rPr kumimoji="0" lang="en-GB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voudrais</a:t>
                      </a: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pas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 wouldn’t want to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je </a:t>
                      </a:r>
                      <a:r>
                        <a:rPr kumimoji="0" lang="en-GB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n’aimerais</a:t>
                      </a: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pas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 wouldn’t like to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lang="en-GB" sz="1200" b="1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faire </a:t>
                      </a:r>
                      <a:r>
                        <a:rPr kumimoji="0" lang="en-GB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ça</a:t>
                      </a: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do that.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7005673"/>
                  </a:ext>
                </a:extLst>
              </a:tr>
              <a:tr h="717449">
                <a:tc rowSpan="2"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Ce serait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It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would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be</a:t>
                      </a: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génial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great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fantastique</a:t>
                      </a:r>
                      <a:endParaRPr kumimoji="0" lang="en-GB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fantastic</a:t>
                      </a:r>
                      <a:br>
                        <a:rPr kumimoji="0" lang="en-GB" sz="12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super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super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sympa</a:t>
                      </a:r>
                      <a:endParaRPr kumimoji="0" lang="en-GB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cool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top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great</a:t>
                      </a:r>
                      <a:br>
                        <a:rPr kumimoji="0" lang="en-GB" sz="12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trop cool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so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cool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6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4796088"/>
                  </a:ext>
                </a:extLst>
              </a:tr>
              <a:tr h="1116650">
                <a:tc gridSpan="3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Ce serait trop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It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would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be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too</a:t>
                      </a: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dangereux</a:t>
                      </a:r>
                      <a:endParaRPr kumimoji="0" lang="en-GB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dangerous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ennuyeux</a:t>
                      </a:r>
                      <a:endParaRPr kumimoji="0" lang="en-GB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boring</a:t>
                      </a:r>
                      <a:endParaRPr lang="en-GB" sz="1200" b="1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tranquille</a:t>
                      </a:r>
                      <a:endParaRPr kumimoji="0" lang="en-GB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quiet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36264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04698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351639E6-5D4A-4B99-A2DA-69CD23FBD4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5890310"/>
              </p:ext>
            </p:extLst>
          </p:nvPr>
        </p:nvGraphicFramePr>
        <p:xfrm>
          <a:off x="0" y="2"/>
          <a:ext cx="12191998" cy="68957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39214">
                  <a:extLst>
                    <a:ext uri="{9D8B030D-6E8A-4147-A177-3AD203B41FA5}">
                      <a16:colId xmlns:a16="http://schemas.microsoft.com/office/drawing/2014/main" val="139108877"/>
                    </a:ext>
                  </a:extLst>
                </a:gridCol>
                <a:gridCol w="1239214">
                  <a:extLst>
                    <a:ext uri="{9D8B030D-6E8A-4147-A177-3AD203B41FA5}">
                      <a16:colId xmlns:a16="http://schemas.microsoft.com/office/drawing/2014/main" val="3762142128"/>
                    </a:ext>
                  </a:extLst>
                </a:gridCol>
                <a:gridCol w="255508">
                  <a:extLst>
                    <a:ext uri="{9D8B030D-6E8A-4147-A177-3AD203B41FA5}">
                      <a16:colId xmlns:a16="http://schemas.microsoft.com/office/drawing/2014/main" val="3501625389"/>
                    </a:ext>
                  </a:extLst>
                </a:gridCol>
                <a:gridCol w="881504">
                  <a:extLst>
                    <a:ext uri="{9D8B030D-6E8A-4147-A177-3AD203B41FA5}">
                      <a16:colId xmlns:a16="http://schemas.microsoft.com/office/drawing/2014/main" val="3133201871"/>
                    </a:ext>
                  </a:extLst>
                </a:gridCol>
                <a:gridCol w="689872">
                  <a:extLst>
                    <a:ext uri="{9D8B030D-6E8A-4147-A177-3AD203B41FA5}">
                      <a16:colId xmlns:a16="http://schemas.microsoft.com/office/drawing/2014/main" val="2385544930"/>
                    </a:ext>
                  </a:extLst>
                </a:gridCol>
                <a:gridCol w="945380">
                  <a:extLst>
                    <a:ext uri="{9D8B030D-6E8A-4147-A177-3AD203B41FA5}">
                      <a16:colId xmlns:a16="http://schemas.microsoft.com/office/drawing/2014/main" val="256682737"/>
                    </a:ext>
                  </a:extLst>
                </a:gridCol>
                <a:gridCol w="396038">
                  <a:extLst>
                    <a:ext uri="{9D8B030D-6E8A-4147-A177-3AD203B41FA5}">
                      <a16:colId xmlns:a16="http://schemas.microsoft.com/office/drawing/2014/main" val="2862743861"/>
                    </a:ext>
                  </a:extLst>
                </a:gridCol>
                <a:gridCol w="1558599">
                  <a:extLst>
                    <a:ext uri="{9D8B030D-6E8A-4147-A177-3AD203B41FA5}">
                      <a16:colId xmlns:a16="http://schemas.microsoft.com/office/drawing/2014/main" val="3794267529"/>
                    </a:ext>
                  </a:extLst>
                </a:gridCol>
                <a:gridCol w="306610">
                  <a:extLst>
                    <a:ext uri="{9D8B030D-6E8A-4147-A177-3AD203B41FA5}">
                      <a16:colId xmlns:a16="http://schemas.microsoft.com/office/drawing/2014/main" val="2119958404"/>
                    </a:ext>
                  </a:extLst>
                </a:gridCol>
                <a:gridCol w="1787402">
                  <a:extLst>
                    <a:ext uri="{9D8B030D-6E8A-4147-A177-3AD203B41FA5}">
                      <a16:colId xmlns:a16="http://schemas.microsoft.com/office/drawing/2014/main" val="368885363"/>
                    </a:ext>
                  </a:extLst>
                </a:gridCol>
                <a:gridCol w="422743">
                  <a:extLst>
                    <a:ext uri="{9D8B030D-6E8A-4147-A177-3AD203B41FA5}">
                      <a16:colId xmlns:a16="http://schemas.microsoft.com/office/drawing/2014/main" val="892962275"/>
                    </a:ext>
                  </a:extLst>
                </a:gridCol>
                <a:gridCol w="868728">
                  <a:extLst>
                    <a:ext uri="{9D8B030D-6E8A-4147-A177-3AD203B41FA5}">
                      <a16:colId xmlns:a16="http://schemas.microsoft.com/office/drawing/2014/main" val="3096888585"/>
                    </a:ext>
                  </a:extLst>
                </a:gridCol>
                <a:gridCol w="1601186">
                  <a:extLst>
                    <a:ext uri="{9D8B030D-6E8A-4147-A177-3AD203B41FA5}">
                      <a16:colId xmlns:a16="http://schemas.microsoft.com/office/drawing/2014/main" val="3004521328"/>
                    </a:ext>
                  </a:extLst>
                </a:gridCol>
              </a:tblGrid>
              <a:tr h="491263">
                <a:tc gridSpan="13">
                  <a:txBody>
                    <a:bodyPr/>
                    <a:lstStyle/>
                    <a:p>
                      <a:pPr algn="l"/>
                      <a:r>
                        <a:rPr lang="fr-FR" b="1" dirty="0">
                          <a:solidFill>
                            <a:schemeClr val="bg1"/>
                          </a:solidFill>
                        </a:rPr>
                        <a:t>3. Qu’est-ce que tu prends</a:t>
                      </a:r>
                      <a:r>
                        <a:rPr lang="fr-FR" b="1" baseline="0" dirty="0">
                          <a:solidFill>
                            <a:schemeClr val="bg1"/>
                          </a:solidFill>
                        </a:rPr>
                        <a:t> en vacances? </a:t>
                      </a:r>
                      <a:r>
                        <a:rPr lang="fr-FR" b="0" i="1" dirty="0" err="1">
                          <a:solidFill>
                            <a:schemeClr val="bg1"/>
                          </a:solidFill>
                        </a:rPr>
                        <a:t>What</a:t>
                      </a:r>
                      <a:r>
                        <a:rPr lang="fr-FR" b="0" i="1" dirty="0">
                          <a:solidFill>
                            <a:schemeClr val="bg1"/>
                          </a:solidFill>
                        </a:rPr>
                        <a:t> do </a:t>
                      </a:r>
                      <a:r>
                        <a:rPr lang="fr-FR" b="0" i="1" dirty="0" err="1">
                          <a:solidFill>
                            <a:schemeClr val="bg1"/>
                          </a:solidFill>
                        </a:rPr>
                        <a:t>you</a:t>
                      </a:r>
                      <a:r>
                        <a:rPr lang="fr-FR" b="0" i="1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fr-FR" b="0" i="1" dirty="0" err="1">
                          <a:solidFill>
                            <a:schemeClr val="bg1"/>
                          </a:solidFill>
                        </a:rPr>
                        <a:t>take</a:t>
                      </a:r>
                      <a:r>
                        <a:rPr lang="fr-FR" b="0" i="1" baseline="0" dirty="0">
                          <a:solidFill>
                            <a:schemeClr val="bg1"/>
                          </a:solidFill>
                        </a:rPr>
                        <a:t> on </a:t>
                      </a:r>
                      <a:r>
                        <a:rPr lang="fr-FR" b="0" i="1" baseline="0" dirty="0" err="1">
                          <a:solidFill>
                            <a:schemeClr val="bg1"/>
                          </a:solidFill>
                        </a:rPr>
                        <a:t>holidays</a:t>
                      </a:r>
                      <a:r>
                        <a:rPr lang="fr-FR" b="0" i="1" dirty="0">
                          <a:solidFill>
                            <a:schemeClr val="bg1"/>
                          </a:solidFill>
                        </a:rPr>
                        <a:t>? </a:t>
                      </a:r>
                      <a:endParaRPr lang="fr-FR" b="0" i="1" baseline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1976672"/>
                  </a:ext>
                </a:extLst>
              </a:tr>
              <a:tr h="511352">
                <a:tc>
                  <a:txBody>
                    <a:bodyPr/>
                    <a:lstStyle/>
                    <a:p>
                      <a:pPr algn="ctr"/>
                      <a:r>
                        <a:rPr lang="fr-FR" sz="1200" b="0" i="1" dirty="0">
                          <a:solidFill>
                            <a:schemeClr val="bg1"/>
                          </a:solidFill>
                          <a:latin typeface="+mn-lt"/>
                        </a:rPr>
                        <a:t>Sentence starter</a:t>
                      </a:r>
                    </a:p>
                    <a:p>
                      <a:pPr algn="ctr"/>
                      <a:r>
                        <a:rPr lang="fr-FR" sz="1200" b="0" i="1" dirty="0">
                          <a:solidFill>
                            <a:schemeClr val="bg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i="1" dirty="0">
                          <a:solidFill>
                            <a:schemeClr val="bg1"/>
                          </a:solidFill>
                          <a:latin typeface="+mn-lt"/>
                        </a:rPr>
                        <a:t>Temporal </a:t>
                      </a:r>
                      <a:r>
                        <a:rPr lang="fr-FR" sz="1200" b="0" i="1" dirty="0" err="1">
                          <a:solidFill>
                            <a:schemeClr val="bg1"/>
                          </a:solidFill>
                          <a:latin typeface="+mn-lt"/>
                        </a:rPr>
                        <a:t>adverb</a:t>
                      </a:r>
                      <a:endParaRPr lang="fr-FR" sz="1200" b="0" i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  <a:p>
                      <a:pPr algn="ctr"/>
                      <a:r>
                        <a:rPr lang="fr-FR" sz="1200" b="0" i="1" dirty="0">
                          <a:solidFill>
                            <a:schemeClr val="bg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200" i="1" dirty="0">
                          <a:solidFill>
                            <a:schemeClr val="bg1"/>
                          </a:solidFill>
                        </a:rPr>
                        <a:t>Verb</a:t>
                      </a:r>
                    </a:p>
                    <a:p>
                      <a:pPr algn="ctr"/>
                      <a:r>
                        <a:rPr lang="fr-FR" sz="1200" i="1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fr-FR" sz="1200" i="1" dirty="0">
                          <a:solidFill>
                            <a:schemeClr val="bg1"/>
                          </a:solidFill>
                        </a:rPr>
                        <a:t>Noun</a:t>
                      </a:r>
                    </a:p>
                    <a:p>
                      <a:pPr algn="ctr"/>
                      <a:r>
                        <a:rPr lang="fr-FR" sz="1200" i="1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Connective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Noun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498758"/>
                  </a:ext>
                </a:extLst>
              </a:tr>
              <a:tr h="17898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En vacances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On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holidays</a:t>
                      </a: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normalement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normally</a:t>
                      </a: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d’habitude</a:t>
                      </a:r>
                      <a:endParaRPr kumimoji="0" lang="fr-F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usually</a:t>
                      </a: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1" noProof="0" dirty="0">
                          <a:solidFill>
                            <a:srgbClr val="002060"/>
                          </a:solidFill>
                        </a:rPr>
                        <a:t>souvent</a:t>
                      </a:r>
                      <a:endParaRPr lang="fr-FR" sz="1200" b="1" baseline="0" noProof="0" dirty="0">
                        <a:solidFill>
                          <a:srgbClr val="002060"/>
                        </a:solidFill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often</a:t>
                      </a:r>
                      <a:endParaRPr lang="fr-FR" sz="1200" b="1" noProof="0" dirty="0">
                        <a:solidFill>
                          <a:srgbClr val="002060"/>
                        </a:solidFill>
                      </a:endParaRPr>
                    </a:p>
                    <a:p>
                      <a:r>
                        <a:rPr lang="fr-FR" sz="1200" b="1" noProof="0" dirty="0">
                          <a:solidFill>
                            <a:srgbClr val="002060"/>
                          </a:solidFill>
                        </a:rPr>
                        <a:t>quelquefois</a:t>
                      </a:r>
                      <a:endParaRPr lang="fr-FR" sz="1200" b="1" baseline="0" noProof="0" dirty="0">
                        <a:solidFill>
                          <a:srgbClr val="002060"/>
                        </a:solidFill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sometimes</a:t>
                      </a: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je prends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take</a:t>
                      </a: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 adaptateur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 </a:t>
                      </a: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adaptor</a:t>
                      </a:r>
                      <a:br>
                        <a:rPr lang="fr-FR" sz="1200" b="1" i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 chargeur	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charger</a:t>
                      </a:r>
                      <a:br>
                        <a:rPr lang="fr-FR" sz="1200" b="1" i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 chapeau</a:t>
                      </a:r>
                      <a:r>
                        <a:rPr lang="fr-FR" sz="1200" b="1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 paille</a:t>
                      </a:r>
                      <a:endParaRPr lang="fr-FR" sz="1200" b="1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</a:t>
                      </a: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straw</a:t>
                      </a: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hat</a:t>
                      </a:r>
                      <a:br>
                        <a:rPr lang="fr-FR" sz="1200" b="1" i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 sac à dos	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</a:t>
                      </a: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rucksack</a:t>
                      </a:r>
                      <a:endParaRPr lang="fr-FR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une bombe anti-insectes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 </a:t>
                      </a: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insect</a:t>
                      </a: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repellent</a:t>
                      </a: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spray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une lampe de poche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</a:t>
                      </a: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torch</a:t>
                      </a:r>
                      <a:endParaRPr lang="fr-FR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 la crème</a:t>
                      </a:r>
                      <a:r>
                        <a:rPr lang="fr-FR" sz="1200" b="1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solaire</a:t>
                      </a:r>
                      <a:endParaRPr lang="fr-FR" sz="1200" b="1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sun</a:t>
                      </a: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cream</a:t>
                      </a:r>
                      <a:br>
                        <a:rPr lang="fr-FR" sz="1200" b="1" i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du gel coiffant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hair</a:t>
                      </a: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gel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des lunettes de plongée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swimming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goggles</a:t>
                      </a: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 palmes et un tuba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flippers and a </a:t>
                      </a: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snorkel</a:t>
                      </a:r>
                      <a:endParaRPr lang="fr-FR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 tongs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flip-flops</a:t>
                      </a:r>
                      <a:endParaRPr kumimoji="0" lang="fr-FR" sz="12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plein de bouquins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loads</a:t>
                      </a:r>
                      <a:r>
                        <a:rPr lang="fr-FR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of books</a:t>
                      </a:r>
                      <a:endParaRPr lang="fr-FR" sz="1200" b="1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vl="0" algn="l"/>
                      <a:r>
                        <a:rPr lang="fr-FR" sz="1200" b="1" i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et </a:t>
                      </a:r>
                    </a:p>
                    <a:p>
                      <a:pPr lvl="0" algn="l"/>
                      <a:r>
                        <a:rPr lang="fr-FR" sz="1200" b="0" i="1" dirty="0">
                          <a:solidFill>
                            <a:srgbClr val="00B0F0"/>
                          </a:solidFill>
                          <a:latin typeface="+mn-lt"/>
                        </a:rPr>
                        <a:t>and</a:t>
                      </a:r>
                    </a:p>
                    <a:p>
                      <a:pPr lvl="0" algn="l"/>
                      <a:endParaRPr lang="fr-FR" sz="1200" b="1" i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</a:endParaRPr>
                    </a:p>
                    <a:p>
                      <a:pPr lvl="0" algn="l"/>
                      <a:r>
                        <a:rPr lang="fr-FR" sz="1200" b="1" i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et aussi </a:t>
                      </a:r>
                    </a:p>
                    <a:p>
                      <a:pPr lvl="0" algn="l"/>
                      <a:r>
                        <a:rPr lang="fr-FR" sz="1200" b="0" i="1" dirty="0">
                          <a:solidFill>
                            <a:srgbClr val="00B0F0"/>
                          </a:solidFill>
                          <a:latin typeface="+mn-lt"/>
                        </a:rPr>
                        <a:t>and </a:t>
                      </a:r>
                      <a:r>
                        <a:rPr lang="fr-FR" sz="1200" b="0" i="1" dirty="0" err="1">
                          <a:solidFill>
                            <a:srgbClr val="00B0F0"/>
                          </a:solidFill>
                          <a:latin typeface="+mn-lt"/>
                        </a:rPr>
                        <a:t>also</a:t>
                      </a:r>
                      <a:endParaRPr lang="fr-FR" sz="1200" b="0" i="1" dirty="0">
                        <a:solidFill>
                          <a:srgbClr val="00B0F0"/>
                        </a:solidFill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1" i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</a:rPr>
                        <a:t>et en plus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dirty="0">
                          <a:solidFill>
                            <a:srgbClr val="00B0F0"/>
                          </a:solidFill>
                          <a:latin typeface="+mn-lt"/>
                        </a:rPr>
                        <a:t>and </a:t>
                      </a:r>
                      <a:r>
                        <a:rPr lang="fr-FR" sz="1200" b="0" i="1" dirty="0" err="1">
                          <a:solidFill>
                            <a:srgbClr val="00B0F0"/>
                          </a:solidFill>
                          <a:latin typeface="+mn-lt"/>
                        </a:rPr>
                        <a:t>also</a:t>
                      </a:r>
                      <a:endParaRPr lang="fr-FR" sz="1200" b="0" i="1" dirty="0">
                        <a:solidFill>
                          <a:srgbClr val="00B0F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dirty="0" err="1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Repeat</a:t>
                      </a:r>
                      <a:r>
                        <a:rPr lang="fr-FR" sz="1200" b="1" i="0" kern="1200" baseline="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baseline="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fr-FR" sz="1200" b="1" i="0" kern="120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33049809"/>
                  </a:ext>
                </a:extLst>
              </a:tr>
              <a:tr h="445708">
                <a:tc gridSpan="1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  Qu’est-ce que tu fais? </a:t>
                      </a:r>
                      <a:r>
                        <a:rPr kumimoji="0" lang="fr-FR" sz="18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What</a:t>
                      </a:r>
                      <a:r>
                        <a:rPr kumimoji="0" lang="fr-FR" sz="18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do </a:t>
                      </a:r>
                      <a:r>
                        <a:rPr kumimoji="0" lang="fr-FR" sz="18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you</a:t>
                      </a:r>
                      <a:r>
                        <a:rPr kumimoji="0" lang="fr-FR" sz="18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do?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1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i="1" dirty="0">
                        <a:solidFill>
                          <a:srgbClr val="00B0F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08595143"/>
                  </a:ext>
                </a:extLst>
              </a:tr>
              <a:tr h="452480">
                <a:tc>
                  <a:txBody>
                    <a:bodyPr/>
                    <a:lstStyle/>
                    <a:p>
                      <a:pPr algn="ctr"/>
                      <a:r>
                        <a:rPr lang="fr-FR" sz="1200" b="0" i="1" dirty="0">
                          <a:solidFill>
                            <a:schemeClr val="bg1"/>
                          </a:solidFill>
                          <a:latin typeface="+mn-lt"/>
                        </a:rPr>
                        <a:t>Sentence starter</a:t>
                      </a:r>
                    </a:p>
                    <a:p>
                      <a:pPr algn="ctr"/>
                      <a:r>
                        <a:rPr lang="fr-FR" sz="1200" b="0" i="1" dirty="0">
                          <a:solidFill>
                            <a:schemeClr val="bg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gridSpan="12">
                  <a:txBody>
                    <a:bodyPr/>
                    <a:lstStyle/>
                    <a:p>
                      <a:pPr algn="ctr"/>
                      <a:r>
                        <a:rPr lang="fr-FR" sz="1200" i="1" dirty="0" err="1">
                          <a:solidFill>
                            <a:schemeClr val="bg1"/>
                          </a:solidFill>
                        </a:rPr>
                        <a:t>Verb</a:t>
                      </a:r>
                      <a:endParaRPr lang="fr-FR" sz="1200" i="1" dirty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fr-FR" sz="1200" i="1" dirty="0">
                          <a:solidFill>
                            <a:schemeClr val="bg1"/>
                          </a:solidFill>
                        </a:rPr>
                        <a:t>  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6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i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0272714"/>
                  </a:ext>
                </a:extLst>
              </a:tr>
              <a:tr h="31673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En vacances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On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holidays</a:t>
                      </a: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fr-FR" sz="12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 me baigne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</a:t>
                      </a: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swim</a:t>
                      </a:r>
                      <a:br>
                        <a:rPr lang="fr-FR" sz="1200" b="1" i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2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 me</a:t>
                      </a:r>
                      <a:r>
                        <a:rPr lang="fr-FR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coiffe</a:t>
                      </a:r>
                      <a:endParaRPr lang="fr-FR" sz="1200" b="1" i="0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do </a:t>
                      </a: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my</a:t>
                      </a: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hair</a:t>
                      </a:r>
                      <a:br>
                        <a:rPr lang="fr-FR" sz="1200" b="1" i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2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</a:t>
                      </a:r>
                      <a:r>
                        <a:rPr lang="fr-FR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 me couche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go to </a:t>
                      </a: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bed</a:t>
                      </a:r>
                      <a:br>
                        <a:rPr lang="fr-FR" sz="1200" b="1" i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 me douche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have a </a:t>
                      </a: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shower</a:t>
                      </a:r>
                      <a:br>
                        <a:rPr lang="fr-FR" sz="1200" b="1" i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2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</a:t>
                      </a:r>
                      <a:r>
                        <a:rPr lang="fr-FR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me fais bronzer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</a:t>
                      </a: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sunbathe</a:t>
                      </a:r>
                      <a:endParaRPr lang="fr-FR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 me fais piquer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</a:t>
                      </a: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get</a:t>
                      </a: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stung</a:t>
                      </a:r>
                      <a:br>
                        <a:rPr lang="fr-FR" sz="1200" b="1" i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 m’amuse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have fun</a:t>
                      </a:r>
                      <a:br>
                        <a:rPr lang="fr-FR" sz="1200" b="1" i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2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</a:t>
                      </a:r>
                      <a:r>
                        <a:rPr lang="fr-FR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m’ennuie</a:t>
                      </a:r>
                      <a:r>
                        <a:rPr lang="fr-FR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</a:t>
                      </a: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get</a:t>
                      </a: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bored</a:t>
                      </a:r>
                      <a:endParaRPr lang="fr-FR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 te baignes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you</a:t>
                      </a: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swim</a:t>
                      </a:r>
                      <a:br>
                        <a:rPr lang="fr-FR" sz="1200" b="1" i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2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 te</a:t>
                      </a:r>
                      <a:r>
                        <a:rPr lang="fr-FR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coiffes</a:t>
                      </a:r>
                      <a:endParaRPr lang="fr-FR" sz="1200" b="1" i="0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you</a:t>
                      </a: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do </a:t>
                      </a: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my</a:t>
                      </a: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hair</a:t>
                      </a:r>
                      <a:br>
                        <a:rPr lang="fr-FR" sz="1200" b="1" i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2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</a:t>
                      </a:r>
                      <a:r>
                        <a:rPr lang="fr-FR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te couches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you</a:t>
                      </a: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go to </a:t>
                      </a: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bed</a:t>
                      </a:r>
                      <a:br>
                        <a:rPr lang="fr-FR" sz="1200" b="1" i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2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</a:t>
                      </a:r>
                      <a:r>
                        <a:rPr lang="fr-FR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te douches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you</a:t>
                      </a: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have a </a:t>
                      </a: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shower</a:t>
                      </a:r>
                      <a:br>
                        <a:rPr lang="fr-FR" sz="1200" b="1" i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2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</a:t>
                      </a:r>
                      <a:r>
                        <a:rPr lang="fr-FR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te fais bronzer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you</a:t>
                      </a: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sunbathe</a:t>
                      </a:r>
                      <a:endParaRPr lang="fr-FR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 te fais piquer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you</a:t>
                      </a: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get</a:t>
                      </a: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stung</a:t>
                      </a:r>
                      <a:br>
                        <a:rPr lang="fr-FR" sz="1200" b="1" i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2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</a:t>
                      </a:r>
                      <a:r>
                        <a:rPr lang="fr-FR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t’amuses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you</a:t>
                      </a: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have fun</a:t>
                      </a:r>
                      <a:br>
                        <a:rPr lang="fr-FR" sz="1200" b="1" i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2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</a:t>
                      </a:r>
                      <a:r>
                        <a:rPr lang="fr-FR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t’ennuies</a:t>
                      </a:r>
                      <a:r>
                        <a:rPr lang="fr-FR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you</a:t>
                      </a: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get</a:t>
                      </a: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bored</a:t>
                      </a:r>
                      <a:endParaRPr lang="fr-FR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il se baigne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</a:t>
                      </a: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swims</a:t>
                      </a:r>
                      <a:br>
                        <a:rPr lang="fr-FR" sz="1200" b="1" i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2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il se</a:t>
                      </a:r>
                      <a:r>
                        <a:rPr lang="fr-FR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coiffe</a:t>
                      </a:r>
                      <a:endParaRPr lang="fr-FR" sz="1200" b="1" i="0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</a:t>
                      </a: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does</a:t>
                      </a: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my</a:t>
                      </a: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hair</a:t>
                      </a:r>
                      <a:br>
                        <a:rPr lang="fr-FR" sz="1200" b="1" i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2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il</a:t>
                      </a:r>
                      <a:r>
                        <a:rPr lang="fr-FR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se couche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</a:t>
                      </a: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goes</a:t>
                      </a: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to </a:t>
                      </a: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bed</a:t>
                      </a:r>
                      <a:br>
                        <a:rPr lang="fr-FR" sz="1200" b="1" i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2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il</a:t>
                      </a:r>
                      <a:r>
                        <a:rPr lang="fr-FR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se douche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</a:t>
                      </a: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has a </a:t>
                      </a: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shower</a:t>
                      </a:r>
                      <a:br>
                        <a:rPr lang="fr-FR" sz="1200" b="1" i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2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il</a:t>
                      </a:r>
                      <a:r>
                        <a:rPr lang="fr-FR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se fait bronzer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</a:t>
                      </a: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sunbathes</a:t>
                      </a:r>
                      <a:endParaRPr lang="fr-FR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il se fait piquer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</a:t>
                      </a: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gets</a:t>
                      </a:r>
                      <a:r>
                        <a:rPr lang="fr-FR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stung</a:t>
                      </a:r>
                      <a:br>
                        <a:rPr lang="fr-FR" sz="1200" b="1" i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2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il</a:t>
                      </a:r>
                      <a:r>
                        <a:rPr lang="fr-FR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s’amuse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</a:t>
                      </a: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has fun</a:t>
                      </a:r>
                      <a:br>
                        <a:rPr lang="fr-FR" sz="1200" b="1" i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2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il</a:t>
                      </a:r>
                      <a:r>
                        <a:rPr lang="fr-FR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s’ennuie</a:t>
                      </a:r>
                      <a:r>
                        <a:rPr lang="fr-FR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</a:t>
                      </a: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gets</a:t>
                      </a: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bored</a:t>
                      </a:r>
                      <a:endParaRPr lang="fr-FR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nous nous baignons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</a:t>
                      </a: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swim</a:t>
                      </a:r>
                      <a:br>
                        <a:rPr lang="fr-FR" sz="1200" b="1" i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2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nous nous </a:t>
                      </a:r>
                      <a:r>
                        <a:rPr lang="fr-FR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coiffons</a:t>
                      </a:r>
                      <a:endParaRPr lang="fr-FR" sz="1200" b="1" i="0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do </a:t>
                      </a: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my</a:t>
                      </a: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hair</a:t>
                      </a:r>
                      <a:br>
                        <a:rPr lang="fr-FR" sz="1200" b="1" i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nous nous couchons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go to </a:t>
                      </a: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bed</a:t>
                      </a:r>
                      <a:br>
                        <a:rPr lang="fr-FR" sz="1200" b="1" i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nous nous douchons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have a </a:t>
                      </a: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shower</a:t>
                      </a:r>
                      <a:br>
                        <a:rPr lang="fr-FR" sz="1200" b="1" i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nous nous </a:t>
                      </a:r>
                      <a:r>
                        <a:rPr lang="fr-FR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faisons bronzer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</a:t>
                      </a: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sunbathe</a:t>
                      </a:r>
                      <a:endParaRPr lang="fr-FR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nous nous faisons piquer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</a:t>
                      </a: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get</a:t>
                      </a: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stung</a:t>
                      </a:r>
                      <a:br>
                        <a:rPr lang="fr-FR" sz="1200" b="1" i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nous nous  amusons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have fun</a:t>
                      </a:r>
                      <a:br>
                        <a:rPr lang="fr-FR" sz="1200" b="1" i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nous nous e</a:t>
                      </a:r>
                      <a:r>
                        <a:rPr lang="fr-FR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nnuyons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</a:t>
                      </a: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get</a:t>
                      </a: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bored</a:t>
                      </a:r>
                      <a:endParaRPr lang="fr-FR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vous vous </a:t>
                      </a:r>
                      <a:r>
                        <a:rPr lang="fr-FR" sz="1200" b="1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baigez</a:t>
                      </a:r>
                      <a:endParaRPr lang="fr-FR" sz="1200" b="1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you</a:t>
                      </a: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swim</a:t>
                      </a:r>
                      <a:br>
                        <a:rPr lang="fr-FR" sz="1200" b="1" i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2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vous vous </a:t>
                      </a:r>
                      <a:r>
                        <a:rPr lang="fr-FR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coiffez</a:t>
                      </a:r>
                      <a:endParaRPr lang="fr-FR" sz="1200" b="1" i="0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you</a:t>
                      </a: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do </a:t>
                      </a: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my</a:t>
                      </a: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hair</a:t>
                      </a:r>
                      <a:br>
                        <a:rPr lang="fr-FR" sz="1200" b="1" i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2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lang="fr-FR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ous vous couchez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you</a:t>
                      </a: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go to </a:t>
                      </a: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bed</a:t>
                      </a:r>
                      <a:br>
                        <a:rPr lang="fr-FR" sz="1200" b="1" i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2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lang="fr-FR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ous vous douchez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you</a:t>
                      </a: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have a </a:t>
                      </a: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shower</a:t>
                      </a:r>
                      <a:br>
                        <a:rPr lang="fr-FR" sz="1200" b="1" i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2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lang="fr-FR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ous vous </a:t>
                      </a:r>
                      <a:r>
                        <a:rPr lang="fr-FR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faites bronzer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you</a:t>
                      </a: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sunbathe</a:t>
                      </a:r>
                      <a:endParaRPr lang="fr-FR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vous vous faites piquer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you</a:t>
                      </a: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get</a:t>
                      </a: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stung</a:t>
                      </a:r>
                      <a:br>
                        <a:rPr lang="fr-FR" sz="1200" b="1" i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2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lang="fr-FR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ous vous  amusez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you</a:t>
                      </a: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have fun</a:t>
                      </a:r>
                      <a:br>
                        <a:rPr lang="fr-FR" sz="1200" b="1" i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2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lang="fr-FR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ous vous e</a:t>
                      </a:r>
                      <a:r>
                        <a:rPr lang="fr-FR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nnuyez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you</a:t>
                      </a: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get</a:t>
                      </a: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bored</a:t>
                      </a:r>
                      <a:endParaRPr lang="fr-FR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Ils se baignent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</a:t>
                      </a: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swim</a:t>
                      </a:r>
                      <a:br>
                        <a:rPr lang="fr-FR" sz="1200" b="1" i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Ils se </a:t>
                      </a:r>
                      <a:r>
                        <a:rPr lang="fr-FR" sz="1200" b="1" i="0" kern="1200" baseline="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coifnt</a:t>
                      </a:r>
                      <a:endParaRPr lang="fr-FR" sz="1200" b="1" i="0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do </a:t>
                      </a: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my</a:t>
                      </a: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hair</a:t>
                      </a:r>
                      <a:br>
                        <a:rPr lang="fr-FR" sz="1200" b="1" i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Ils se couchent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go to </a:t>
                      </a: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bed</a:t>
                      </a:r>
                      <a:br>
                        <a:rPr lang="fr-FR" sz="1200" b="1" i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Ils se douchent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have a </a:t>
                      </a: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shower</a:t>
                      </a:r>
                      <a:br>
                        <a:rPr lang="fr-FR" sz="1200" b="1" i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Ils se </a:t>
                      </a:r>
                      <a:r>
                        <a:rPr lang="fr-FR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font bronzer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</a:t>
                      </a: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sunbathe</a:t>
                      </a:r>
                      <a:endParaRPr lang="fr-FR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Ils se font piquer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</a:t>
                      </a: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get</a:t>
                      </a: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stung</a:t>
                      </a:r>
                      <a:br>
                        <a:rPr lang="fr-FR" sz="1200" b="1" i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Ils s’amusent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have fun</a:t>
                      </a:r>
                      <a:br>
                        <a:rPr lang="fr-FR" sz="1200" b="1" i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Ils s’e</a:t>
                      </a:r>
                      <a:r>
                        <a:rPr lang="fr-FR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nnuient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</a:t>
                      </a: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get</a:t>
                      </a: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bored</a:t>
                      </a:r>
                      <a:endParaRPr lang="fr-FR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47948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08383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351639E6-5D4A-4B99-A2DA-69CD23FBD4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9287434"/>
              </p:ext>
            </p:extLst>
          </p:nvPr>
        </p:nvGraphicFramePr>
        <p:xfrm>
          <a:off x="0" y="-1"/>
          <a:ext cx="12192000" cy="442830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34640">
                  <a:extLst>
                    <a:ext uri="{9D8B030D-6E8A-4147-A177-3AD203B41FA5}">
                      <a16:colId xmlns:a16="http://schemas.microsoft.com/office/drawing/2014/main" val="139108877"/>
                    </a:ext>
                  </a:extLst>
                </a:gridCol>
                <a:gridCol w="2116183">
                  <a:extLst>
                    <a:ext uri="{9D8B030D-6E8A-4147-A177-3AD203B41FA5}">
                      <a16:colId xmlns:a16="http://schemas.microsoft.com/office/drawing/2014/main" val="3193097930"/>
                    </a:ext>
                  </a:extLst>
                </a:gridCol>
                <a:gridCol w="2173647">
                  <a:extLst>
                    <a:ext uri="{9D8B030D-6E8A-4147-A177-3AD203B41FA5}">
                      <a16:colId xmlns:a16="http://schemas.microsoft.com/office/drawing/2014/main" val="2338643752"/>
                    </a:ext>
                  </a:extLst>
                </a:gridCol>
                <a:gridCol w="5067530">
                  <a:extLst>
                    <a:ext uri="{9D8B030D-6E8A-4147-A177-3AD203B41FA5}">
                      <a16:colId xmlns:a16="http://schemas.microsoft.com/office/drawing/2014/main" val="876044844"/>
                    </a:ext>
                  </a:extLst>
                </a:gridCol>
              </a:tblGrid>
              <a:tr h="670011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dirty="0">
                          <a:solidFill>
                            <a:schemeClr val="bg1"/>
                          </a:solidFill>
                        </a:rPr>
                        <a:t>4. Comment étaient les vacances</a:t>
                      </a:r>
                      <a:r>
                        <a:rPr lang="fr-FR" sz="1800" b="1" baseline="0" dirty="0">
                          <a:solidFill>
                            <a:schemeClr val="bg1"/>
                          </a:solidFill>
                        </a:rPr>
                        <a:t>? </a:t>
                      </a:r>
                      <a:r>
                        <a:rPr lang="fr-FR" sz="1800" b="0" i="1" dirty="0">
                          <a:solidFill>
                            <a:schemeClr val="bg1"/>
                          </a:solidFill>
                        </a:rPr>
                        <a:t>How </a:t>
                      </a:r>
                      <a:r>
                        <a:rPr lang="fr-FR" sz="1800" b="0" i="1" dirty="0" err="1">
                          <a:solidFill>
                            <a:schemeClr val="bg1"/>
                          </a:solidFill>
                        </a:rPr>
                        <a:t>were</a:t>
                      </a:r>
                      <a:r>
                        <a:rPr lang="fr-FR" sz="1800" b="0" i="1" dirty="0">
                          <a:solidFill>
                            <a:schemeClr val="bg1"/>
                          </a:solidFill>
                        </a:rPr>
                        <a:t> the </a:t>
                      </a:r>
                      <a:r>
                        <a:rPr lang="fr-FR" sz="1800" b="0" i="1" dirty="0" err="1">
                          <a:solidFill>
                            <a:schemeClr val="bg1"/>
                          </a:solidFill>
                        </a:rPr>
                        <a:t>holidays</a:t>
                      </a:r>
                      <a:r>
                        <a:rPr lang="fr-FR" sz="1800" b="0" i="1" baseline="0" dirty="0">
                          <a:solidFill>
                            <a:schemeClr val="bg1"/>
                          </a:solidFill>
                        </a:rPr>
                        <a:t>?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800" b="0" i="1" baseline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3996923"/>
                  </a:ext>
                </a:extLst>
              </a:tr>
              <a:tr h="542391">
                <a:tc>
                  <a:txBody>
                    <a:bodyPr/>
                    <a:lstStyle/>
                    <a:p>
                      <a:pPr algn="ctr"/>
                      <a:r>
                        <a:rPr lang="fr-FR" sz="1400" b="0" i="1" dirty="0">
                          <a:solidFill>
                            <a:schemeClr val="bg1"/>
                          </a:solidFill>
                          <a:latin typeface="+mn-lt"/>
                        </a:rPr>
                        <a:t>Verb</a:t>
                      </a:r>
                    </a:p>
                    <a:p>
                      <a:pPr algn="ctr"/>
                      <a:r>
                        <a:rPr lang="fr-FR" sz="1400" b="0" i="1" dirty="0">
                          <a:solidFill>
                            <a:schemeClr val="bg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i="1" dirty="0">
                          <a:solidFill>
                            <a:schemeClr val="bg1"/>
                          </a:solidFill>
                        </a:rPr>
                        <a:t>Noun</a:t>
                      </a:r>
                    </a:p>
                    <a:p>
                      <a:pPr algn="ctr"/>
                      <a:r>
                        <a:rPr lang="fr-FR" sz="1400" i="1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i="1" dirty="0">
                          <a:solidFill>
                            <a:schemeClr val="bg1"/>
                          </a:solidFill>
                        </a:rPr>
                        <a:t>Connective</a:t>
                      </a:r>
                    </a:p>
                    <a:p>
                      <a:pPr algn="ctr"/>
                      <a:r>
                        <a:rPr lang="fr-FR" sz="1400" i="1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endParaRPr lang="fr-FR" sz="1400" i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498758"/>
                  </a:ext>
                </a:extLst>
              </a:tr>
              <a:tr h="1831576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Je suis resté(e) trop longtemps au soleil.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stayed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in the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sun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too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long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J’ai pris un coup de soleil</a:t>
                      </a:r>
                      <a:endParaRPr kumimoji="0" lang="fr-F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got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sunburnt</a:t>
                      </a: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200" b="1" noProof="0" dirty="0">
                          <a:solidFill>
                            <a:srgbClr val="002060"/>
                          </a:solidFill>
                        </a:rPr>
                        <a:t>Il a plu tout le temps</a:t>
                      </a:r>
                      <a:endParaRPr lang="fr-FR" sz="1200" b="1" baseline="0" noProof="0" dirty="0">
                        <a:solidFill>
                          <a:srgbClr val="002060"/>
                        </a:solidFill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rained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all the time</a:t>
                      </a:r>
                      <a:endParaRPr lang="fr-FR" sz="1200" b="1" noProof="0" dirty="0">
                        <a:solidFill>
                          <a:srgbClr val="002060"/>
                        </a:solidFill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L’eau est entrée dans la tente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Water came into the tent</a:t>
                      </a:r>
                      <a:endParaRPr lang="en-GB" sz="1200" dirty="0"/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Je suis tombé(e) à l’eau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fell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in the water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J’ai été malade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 </a:t>
                      </a: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was ill</a:t>
                      </a:r>
                      <a:endParaRPr lang="en-GB" sz="1200" dirty="0"/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On a tous été malades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We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were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all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ill</a:t>
                      </a: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endParaRPr lang="fr-FR" sz="1200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c’était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it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was</a:t>
                      </a: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un désastre.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disaster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nul.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rubbish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catastrophique.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catastrophic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pas drôle.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not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funny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3049809"/>
                  </a:ext>
                </a:extLst>
              </a:tr>
              <a:tr h="138433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je n’ai pas vraiment aimé ça.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didn’t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really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enjoy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it</a:t>
                      </a: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97507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3603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546BDE8-FE34-4271-AB6B-F55707CD87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7166406"/>
              </p:ext>
            </p:extLst>
          </p:nvPr>
        </p:nvGraphicFramePr>
        <p:xfrm>
          <a:off x="1" y="2"/>
          <a:ext cx="12191998" cy="685799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86666">
                  <a:extLst>
                    <a:ext uri="{9D8B030D-6E8A-4147-A177-3AD203B41FA5}">
                      <a16:colId xmlns:a16="http://schemas.microsoft.com/office/drawing/2014/main" val="346465721"/>
                    </a:ext>
                  </a:extLst>
                </a:gridCol>
                <a:gridCol w="809187">
                  <a:extLst>
                    <a:ext uri="{9D8B030D-6E8A-4147-A177-3AD203B41FA5}">
                      <a16:colId xmlns:a16="http://schemas.microsoft.com/office/drawing/2014/main" val="2153256686"/>
                    </a:ext>
                  </a:extLst>
                </a:gridCol>
                <a:gridCol w="1556511">
                  <a:extLst>
                    <a:ext uri="{9D8B030D-6E8A-4147-A177-3AD203B41FA5}">
                      <a16:colId xmlns:a16="http://schemas.microsoft.com/office/drawing/2014/main" val="540672579"/>
                    </a:ext>
                  </a:extLst>
                </a:gridCol>
                <a:gridCol w="1141441">
                  <a:extLst>
                    <a:ext uri="{9D8B030D-6E8A-4147-A177-3AD203B41FA5}">
                      <a16:colId xmlns:a16="http://schemas.microsoft.com/office/drawing/2014/main" val="111039119"/>
                    </a:ext>
                  </a:extLst>
                </a:gridCol>
                <a:gridCol w="1266160">
                  <a:extLst>
                    <a:ext uri="{9D8B030D-6E8A-4147-A177-3AD203B41FA5}">
                      <a16:colId xmlns:a16="http://schemas.microsoft.com/office/drawing/2014/main" val="2483169007"/>
                    </a:ext>
                  </a:extLst>
                </a:gridCol>
                <a:gridCol w="557749">
                  <a:extLst>
                    <a:ext uri="{9D8B030D-6E8A-4147-A177-3AD203B41FA5}">
                      <a16:colId xmlns:a16="http://schemas.microsoft.com/office/drawing/2014/main" val="3498210262"/>
                    </a:ext>
                  </a:extLst>
                </a:gridCol>
                <a:gridCol w="739342">
                  <a:extLst>
                    <a:ext uri="{9D8B030D-6E8A-4147-A177-3AD203B41FA5}">
                      <a16:colId xmlns:a16="http://schemas.microsoft.com/office/drawing/2014/main" val="41336903"/>
                    </a:ext>
                  </a:extLst>
                </a:gridCol>
                <a:gridCol w="1206295">
                  <a:extLst>
                    <a:ext uri="{9D8B030D-6E8A-4147-A177-3AD203B41FA5}">
                      <a16:colId xmlns:a16="http://schemas.microsoft.com/office/drawing/2014/main" val="2695224166"/>
                    </a:ext>
                  </a:extLst>
                </a:gridCol>
                <a:gridCol w="922079">
                  <a:extLst>
                    <a:ext uri="{9D8B030D-6E8A-4147-A177-3AD203B41FA5}">
                      <a16:colId xmlns:a16="http://schemas.microsoft.com/office/drawing/2014/main" val="4197684131"/>
                    </a:ext>
                  </a:extLst>
                </a:gridCol>
                <a:gridCol w="1209378">
                  <a:extLst>
                    <a:ext uri="{9D8B030D-6E8A-4147-A177-3AD203B41FA5}">
                      <a16:colId xmlns:a16="http://schemas.microsoft.com/office/drawing/2014/main" val="3379832517"/>
                    </a:ext>
                  </a:extLst>
                </a:gridCol>
                <a:gridCol w="1297190">
                  <a:extLst>
                    <a:ext uri="{9D8B030D-6E8A-4147-A177-3AD203B41FA5}">
                      <a16:colId xmlns:a16="http://schemas.microsoft.com/office/drawing/2014/main" val="370463609"/>
                    </a:ext>
                  </a:extLst>
                </a:gridCol>
              </a:tblGrid>
              <a:tr h="382963">
                <a:tc gridSpan="1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i="0" dirty="0">
                          <a:solidFill>
                            <a:schemeClr val="bg1"/>
                          </a:solidFill>
                          <a:latin typeface="+mn-lt"/>
                        </a:rPr>
                        <a:t>5.   Qu’est-ce tu</a:t>
                      </a:r>
                      <a:r>
                        <a:rPr lang="fr-FR" sz="1800" b="1" i="0" baseline="0" dirty="0">
                          <a:solidFill>
                            <a:schemeClr val="bg1"/>
                          </a:solidFill>
                          <a:latin typeface="+mn-lt"/>
                        </a:rPr>
                        <a:t> as fait </a:t>
                      </a:r>
                      <a:r>
                        <a:rPr lang="fr-FR" sz="1800" b="1" i="0" dirty="0">
                          <a:solidFill>
                            <a:schemeClr val="bg1"/>
                          </a:solidFill>
                          <a:latin typeface="+mn-lt"/>
                        </a:rPr>
                        <a:t>?   </a:t>
                      </a:r>
                      <a:r>
                        <a:rPr lang="fr-FR" sz="1800" b="0" i="1" dirty="0" err="1">
                          <a:solidFill>
                            <a:schemeClr val="bg1"/>
                          </a:solidFill>
                          <a:latin typeface="+mn-lt"/>
                        </a:rPr>
                        <a:t>What</a:t>
                      </a:r>
                      <a:r>
                        <a:rPr lang="fr-FR" sz="1800" b="0" i="1" dirty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fr-FR" sz="1800" b="0" i="1" dirty="0" err="1">
                          <a:solidFill>
                            <a:schemeClr val="bg1"/>
                          </a:solidFill>
                          <a:latin typeface="+mn-lt"/>
                        </a:rPr>
                        <a:t>did</a:t>
                      </a:r>
                      <a:r>
                        <a:rPr lang="fr-FR" sz="1800" b="0" i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fr-FR" sz="1800" b="0" i="1" baseline="0" dirty="0" err="1">
                          <a:solidFill>
                            <a:schemeClr val="bg1"/>
                          </a:solidFill>
                          <a:latin typeface="+mn-lt"/>
                        </a:rPr>
                        <a:t>you</a:t>
                      </a:r>
                      <a:r>
                        <a:rPr lang="fr-FR" sz="1800" b="0" i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 do</a:t>
                      </a:r>
                      <a:r>
                        <a:rPr lang="fr-FR" sz="1800" b="0" i="1" dirty="0">
                          <a:solidFill>
                            <a:schemeClr val="bg1"/>
                          </a:solidFill>
                          <a:latin typeface="+mn-lt"/>
                        </a:rPr>
                        <a:t>?</a:t>
                      </a:r>
                      <a:r>
                        <a:rPr lang="fr-FR" sz="1800" b="1" i="1" dirty="0">
                          <a:solidFill>
                            <a:schemeClr val="bg1"/>
                          </a:solidFill>
                          <a:latin typeface="+mn-lt"/>
                        </a:rPr>
                        <a:t>     </a:t>
                      </a:r>
                      <a:endParaRPr lang="fr-FR" sz="1800" b="0" i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5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1500" b="0" i="1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800" b="0" i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800" b="0" i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5920653"/>
                  </a:ext>
                </a:extLst>
              </a:tr>
              <a:tr h="588464">
                <a:tc>
                  <a:txBody>
                    <a:bodyPr/>
                    <a:lstStyle/>
                    <a:p>
                      <a:pPr algn="ctr"/>
                      <a:r>
                        <a:rPr lang="fr-FR" sz="1400" b="0" i="1" dirty="0">
                          <a:solidFill>
                            <a:schemeClr val="bg1"/>
                          </a:solidFill>
                          <a:latin typeface="+mn-lt"/>
                        </a:rPr>
                        <a:t>Temporal </a:t>
                      </a:r>
                      <a:r>
                        <a:rPr lang="fr-FR" sz="1400" b="0" i="1" dirty="0" err="1">
                          <a:solidFill>
                            <a:schemeClr val="bg1"/>
                          </a:solidFill>
                          <a:latin typeface="+mn-lt"/>
                        </a:rPr>
                        <a:t>adverb</a:t>
                      </a:r>
                      <a:endParaRPr lang="fr-FR" sz="1400" b="0" i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  <a:p>
                      <a:pPr algn="ctr"/>
                      <a:r>
                        <a:rPr lang="fr-FR" sz="1400" b="0" i="1" dirty="0">
                          <a:solidFill>
                            <a:schemeClr val="bg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400" b="0" i="1" dirty="0" err="1">
                          <a:solidFill>
                            <a:schemeClr val="bg1"/>
                          </a:solidFill>
                          <a:latin typeface="+mn-lt"/>
                        </a:rPr>
                        <a:t>Auxilary</a:t>
                      </a:r>
                      <a:endParaRPr lang="fr-FR" sz="1400" b="0" i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  <a:p>
                      <a:pPr algn="ctr"/>
                      <a:r>
                        <a:rPr lang="fr-FR" sz="1400" b="0" i="1" dirty="0">
                          <a:solidFill>
                            <a:schemeClr val="bg1"/>
                          </a:solidFill>
                          <a:latin typeface="+mn-lt"/>
                        </a:rPr>
                        <a:t>2</a:t>
                      </a:r>
                      <a:endParaRPr lang="fr-FR" sz="14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fr-FR" sz="1400" b="0" i="1" dirty="0" err="1">
                          <a:solidFill>
                            <a:schemeClr val="bg1"/>
                          </a:solidFill>
                          <a:latin typeface="+mn-lt"/>
                        </a:rPr>
                        <a:t>Verb</a:t>
                      </a:r>
                      <a:r>
                        <a:rPr lang="fr-FR" sz="1400" b="0" i="1" dirty="0">
                          <a:solidFill>
                            <a:schemeClr val="bg1"/>
                          </a:solidFill>
                          <a:latin typeface="+mn-lt"/>
                        </a:rPr>
                        <a:t> in </a:t>
                      </a:r>
                      <a:r>
                        <a:rPr lang="fr-FR" sz="1400" b="0" i="1" dirty="0" err="1">
                          <a:solidFill>
                            <a:schemeClr val="bg1"/>
                          </a:solidFill>
                          <a:latin typeface="+mn-lt"/>
                        </a:rPr>
                        <a:t>past</a:t>
                      </a:r>
                      <a:r>
                        <a:rPr lang="fr-FR" sz="1400" b="0" i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fr-FR" sz="1400" b="0" i="1" baseline="0" dirty="0" err="1">
                          <a:solidFill>
                            <a:schemeClr val="bg1"/>
                          </a:solidFill>
                          <a:latin typeface="+mn-lt"/>
                        </a:rPr>
                        <a:t>participle</a:t>
                      </a:r>
                      <a:endParaRPr lang="fr-FR" sz="1400" b="0" i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  <a:p>
                      <a:pPr algn="ctr"/>
                      <a:r>
                        <a:rPr lang="fr-FR" sz="1400" b="0" i="1" dirty="0">
                          <a:solidFill>
                            <a:schemeClr val="bg1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i="1" dirty="0" err="1">
                          <a:solidFill>
                            <a:schemeClr val="bg1"/>
                          </a:solidFill>
                          <a:latin typeface="+mn-lt"/>
                        </a:rPr>
                        <a:t>Verb</a:t>
                      </a:r>
                      <a:r>
                        <a:rPr lang="fr-FR" sz="1400" b="0" i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</a:p>
                    <a:p>
                      <a:pPr algn="ctr"/>
                      <a:r>
                        <a:rPr lang="fr-FR" sz="1400" b="0" i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4</a:t>
                      </a:r>
                      <a:endParaRPr lang="fr-FR" sz="1400" b="0" i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Intensifier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0" i="1" dirty="0">
                          <a:solidFill>
                            <a:schemeClr val="bg1"/>
                          </a:solidFill>
                          <a:latin typeface="+mn-lt"/>
                        </a:rPr>
                        <a:t>Adjective</a:t>
                      </a:r>
                    </a:p>
                    <a:p>
                      <a:pPr algn="ctr"/>
                      <a:r>
                        <a:rPr lang="fr-FR" sz="1400" b="0" i="1" dirty="0">
                          <a:solidFill>
                            <a:schemeClr val="bg1"/>
                          </a:solidFill>
                          <a:latin typeface="+mn-lt"/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798990"/>
                  </a:ext>
                </a:extLst>
              </a:tr>
              <a:tr h="1306172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1" noProof="0" dirty="0">
                          <a:solidFill>
                            <a:srgbClr val="002060"/>
                          </a:solidFill>
                        </a:rPr>
                        <a:t>La semaine dernière</a:t>
                      </a:r>
                      <a:endParaRPr lang="fr-FR" sz="1200" b="1" baseline="0" noProof="0" dirty="0">
                        <a:solidFill>
                          <a:srgbClr val="002060"/>
                        </a:solidFill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Last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week</a:t>
                      </a: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fr-FR" sz="1200" b="1" noProof="0" dirty="0">
                        <a:solidFill>
                          <a:srgbClr val="002060"/>
                        </a:solidFill>
                      </a:endParaRPr>
                    </a:p>
                    <a:p>
                      <a:r>
                        <a:rPr lang="fr-FR" sz="1200" b="1" noProof="0" dirty="0">
                          <a:solidFill>
                            <a:srgbClr val="002060"/>
                          </a:solidFill>
                        </a:rPr>
                        <a:t>L’année dernière</a:t>
                      </a:r>
                      <a:endParaRPr lang="fr-FR" sz="1200" b="1" baseline="0" noProof="0" dirty="0">
                        <a:solidFill>
                          <a:srgbClr val="002060"/>
                        </a:solidFill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Next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year</a:t>
                      </a: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fr-FR" sz="1200" b="1" noProof="0" dirty="0">
                        <a:solidFill>
                          <a:srgbClr val="002060"/>
                        </a:solidFill>
                      </a:endParaRPr>
                    </a:p>
                    <a:p>
                      <a:r>
                        <a:rPr lang="fr-FR" sz="1200" b="1" noProof="0" dirty="0">
                          <a:solidFill>
                            <a:srgbClr val="002060"/>
                          </a:solidFill>
                        </a:rPr>
                        <a:t>Hier</a:t>
                      </a:r>
                      <a:endParaRPr lang="fr-FR" sz="1200" b="1" baseline="0" noProof="0" dirty="0">
                        <a:solidFill>
                          <a:srgbClr val="002060"/>
                        </a:solidFill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Yesterday</a:t>
                      </a: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 </a:t>
                      </a:r>
                      <a:r>
                        <a:rPr lang="en-GB" sz="1200" b="1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suis</a:t>
                      </a:r>
                      <a:endParaRPr lang="en-GB" sz="1200" b="1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</a:p>
                    <a:p>
                      <a:r>
                        <a:rPr lang="en-GB" sz="1200" b="1" i="0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</a:t>
                      </a:r>
                      <a:r>
                        <a:rPr lang="en-GB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200" b="1" i="0" kern="1200" baseline="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</a:t>
                      </a:r>
                      <a:endParaRPr lang="en-GB" sz="1200" b="1" i="0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you</a:t>
                      </a:r>
                    </a:p>
                    <a:p>
                      <a:r>
                        <a:rPr lang="en-GB" sz="1200" b="1" i="0" kern="1200" baseline="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il</a:t>
                      </a:r>
                      <a:r>
                        <a:rPr lang="en-GB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200" b="1" i="0" kern="1200" baseline="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est</a:t>
                      </a:r>
                      <a:endParaRPr lang="en-GB" sz="1200" b="1" i="0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</a:t>
                      </a:r>
                      <a:endParaRPr lang="en-GB" sz="1200" b="1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elle </a:t>
                      </a:r>
                      <a:r>
                        <a:rPr lang="en-GB" sz="1200" b="1" i="0" kern="1200" baseline="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est</a:t>
                      </a:r>
                      <a:endParaRPr lang="en-GB" sz="1200" b="1" i="0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she</a:t>
                      </a:r>
                    </a:p>
                    <a:p>
                      <a:r>
                        <a:rPr lang="en-GB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 </a:t>
                      </a:r>
                      <a:r>
                        <a:rPr lang="en-GB" sz="1200" b="1" i="0" kern="1200" baseline="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est</a:t>
                      </a:r>
                      <a:endParaRPr lang="en-GB" sz="1200" b="1" i="0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</a:t>
                      </a:r>
                    </a:p>
                    <a:p>
                      <a:r>
                        <a:rPr lang="en-GB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nous </a:t>
                      </a:r>
                      <a:r>
                        <a:rPr lang="en-GB" sz="1200" b="1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sommes</a:t>
                      </a:r>
                      <a:endParaRPr lang="en-GB" sz="1200" b="1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vous </a:t>
                      </a:r>
                      <a:r>
                        <a:rPr lang="en-GB" sz="1200" b="1" i="0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êtes</a:t>
                      </a:r>
                      <a:endParaRPr lang="en-GB" sz="1200" b="1" i="0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you</a:t>
                      </a:r>
                    </a:p>
                    <a:p>
                      <a:r>
                        <a:rPr lang="en-GB" sz="1200" b="1" i="0" kern="1200" baseline="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ils</a:t>
                      </a:r>
                      <a:r>
                        <a:rPr lang="en-GB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200" b="1" i="0" kern="1200" baseline="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sont</a:t>
                      </a:r>
                      <a:endParaRPr lang="en-GB" sz="1200" b="1" i="0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they</a:t>
                      </a:r>
                    </a:p>
                    <a:p>
                      <a:r>
                        <a:rPr lang="en-GB" sz="1200" b="1" i="0" kern="1200" baseline="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elles</a:t>
                      </a:r>
                      <a:r>
                        <a:rPr lang="en-GB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200" b="1" i="0" kern="1200" baseline="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sont</a:t>
                      </a:r>
                      <a:endParaRPr lang="en-GB" sz="1200" b="1" i="0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they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went (masculine)</a:t>
                      </a:r>
                      <a:endParaRPr lang="en-GB" sz="1200" b="1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allé</a:t>
                      </a:r>
                      <a:r>
                        <a:rPr lang="en-GB" sz="1200" b="1" kern="120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</a:t>
                      </a:r>
                      <a:r>
                        <a:rPr lang="en-GB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went (feminine)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allés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went (m-</a:t>
                      </a:r>
                      <a:r>
                        <a:rPr lang="en-GB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plural)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200" b="1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allé</a:t>
                      </a:r>
                      <a:r>
                        <a:rPr lang="en-GB" sz="1200" b="1" kern="120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</a:t>
                      </a:r>
                      <a:r>
                        <a:rPr lang="en-GB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went (f-</a:t>
                      </a:r>
                      <a:r>
                        <a:rPr lang="en-GB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plural</a:t>
                      </a:r>
                      <a:r>
                        <a:rPr lang="en-GB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b="1" noProof="0" dirty="0">
                          <a:solidFill>
                            <a:srgbClr val="002060"/>
                          </a:solidFill>
                        </a:rPr>
                        <a:t>à la plage</a:t>
                      </a:r>
                      <a:endParaRPr lang="fr-FR" sz="1200" b="1" baseline="0" noProof="0" dirty="0">
                        <a:solidFill>
                          <a:srgbClr val="002060"/>
                        </a:solidFill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to the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each</a:t>
                      </a: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à la </a:t>
                      </a:r>
                      <a:r>
                        <a:rPr lang="en-GB" sz="1200" b="1" i="0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pêche</a:t>
                      </a:r>
                      <a:endParaRPr lang="en-GB" sz="1200" b="1" i="0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fishing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 rowSpan="3">
                  <a:txBody>
                    <a:bodyPr/>
                    <a:lstStyle/>
                    <a:p>
                      <a:r>
                        <a:rPr lang="en-GB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c’était </a:t>
                      </a:r>
                    </a:p>
                    <a:p>
                      <a:r>
                        <a:rPr lang="en-GB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 was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 rowSpan="3">
                  <a:txBody>
                    <a:bodyPr/>
                    <a:lstStyle/>
                    <a:p>
                      <a:r>
                        <a:rPr lang="en-GB" sz="1200" b="1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vraiment</a:t>
                      </a:r>
                      <a:endParaRPr lang="en-GB" sz="1200" b="1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really</a:t>
                      </a:r>
                      <a:endParaRPr lang="en-GB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b="1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assez</a:t>
                      </a:r>
                      <a:endParaRPr lang="en-GB" sz="1200" b="1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b="1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quite</a:t>
                      </a:r>
                      <a:br>
                        <a:rPr lang="en-GB" sz="1200" b="1" i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200" b="1" i="1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plutô</a:t>
                      </a:r>
                      <a:r>
                        <a:rPr lang="fr-FR" sz="1200" b="1" noProof="0" dirty="0">
                          <a:solidFill>
                            <a:srgbClr val="002060"/>
                          </a:solidFill>
                        </a:rPr>
                        <a:t>t</a:t>
                      </a:r>
                      <a:endParaRPr lang="fr-FR" sz="1200" b="1" baseline="0" noProof="0" dirty="0">
                        <a:solidFill>
                          <a:srgbClr val="002060"/>
                        </a:solidFill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rather</a:t>
                      </a: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1" baseline="0" noProof="0" dirty="0">
                          <a:solidFill>
                            <a:srgbClr val="002060"/>
                          </a:solidFill>
                        </a:rPr>
                        <a:t>assez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enough</a:t>
                      </a: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1" baseline="0" noProof="0" dirty="0">
                          <a:solidFill>
                            <a:srgbClr val="002060"/>
                          </a:solidFill>
                        </a:rPr>
                        <a:t>pas assez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not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enough</a:t>
                      </a: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1" noProof="0" dirty="0">
                          <a:solidFill>
                            <a:srgbClr val="002060"/>
                          </a:solidFill>
                        </a:rPr>
                        <a:t>trop</a:t>
                      </a:r>
                      <a:endParaRPr lang="fr-FR" sz="1200" b="1" baseline="0" noProof="0" dirty="0">
                        <a:solidFill>
                          <a:srgbClr val="002060"/>
                        </a:solidFill>
                      </a:endParaRPr>
                    </a:p>
                    <a:p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too</a:t>
                      </a: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3">
                  <a:txBody>
                    <a:bodyPr/>
                    <a:lstStyle/>
                    <a:p>
                      <a:r>
                        <a:rPr lang="en-GB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génial</a:t>
                      </a:r>
                    </a:p>
                    <a:p>
                      <a:r>
                        <a:rPr lang="en-GB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great</a:t>
                      </a:r>
                      <a:endParaRPr lang="en-GB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cool</a:t>
                      </a:r>
                    </a:p>
                    <a:p>
                      <a:r>
                        <a:rPr lang="en-GB" sz="1200" b="1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cool</a:t>
                      </a:r>
                      <a:br>
                        <a:rPr lang="en-GB" sz="1200" b="1" i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200" b="1" noProof="0" dirty="0">
                          <a:solidFill>
                            <a:srgbClr val="002060"/>
                          </a:solidFill>
                        </a:rPr>
                        <a:t>marrant</a:t>
                      </a:r>
                      <a:endParaRPr lang="fr-FR" sz="1200" b="1" baseline="0" noProof="0" dirty="0">
                        <a:solidFill>
                          <a:srgbClr val="002060"/>
                        </a:solidFill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funny</a:t>
                      </a: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1" baseline="0" noProof="0" dirty="0" err="1">
                          <a:solidFill>
                            <a:srgbClr val="002060"/>
                          </a:solidFill>
                        </a:rPr>
                        <a:t>intéresant</a:t>
                      </a:r>
                      <a:endParaRPr lang="fr-FR" sz="1200" b="1" baseline="0" noProof="0" dirty="0">
                        <a:solidFill>
                          <a:srgbClr val="002060"/>
                        </a:solidFill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interesting</a:t>
                      </a: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1" noProof="0" dirty="0">
                          <a:solidFill>
                            <a:srgbClr val="002060"/>
                          </a:solidFill>
                        </a:rPr>
                        <a:t>ennuyeux</a:t>
                      </a:r>
                      <a:endParaRPr lang="fr-FR" sz="1200" b="1" baseline="0" noProof="0" dirty="0">
                        <a:solidFill>
                          <a:srgbClr val="002060"/>
                        </a:solidFill>
                      </a:endParaRPr>
                    </a:p>
                    <a:p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boring</a:t>
                      </a: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1" baseline="0" noProof="0" dirty="0">
                          <a:solidFill>
                            <a:srgbClr val="002060"/>
                          </a:solidFill>
                        </a:rPr>
                        <a:t>nul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rubbish</a:t>
                      </a: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1" noProof="0" dirty="0">
                          <a:solidFill>
                            <a:srgbClr val="002060"/>
                          </a:solidFill>
                        </a:rPr>
                        <a:t>bizarre</a:t>
                      </a:r>
                      <a:endParaRPr lang="fr-FR" sz="1200" b="1" baseline="0" noProof="0" dirty="0">
                        <a:solidFill>
                          <a:srgbClr val="002060"/>
                        </a:solidFill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strange</a:t>
                      </a: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1" noProof="0" dirty="0">
                          <a:solidFill>
                            <a:srgbClr val="002060"/>
                          </a:solidFill>
                        </a:rPr>
                        <a:t>pas mal</a:t>
                      </a:r>
                      <a:endParaRPr lang="fr-FR" sz="1200" b="1" baseline="0" noProof="0" dirty="0">
                        <a:solidFill>
                          <a:srgbClr val="002060"/>
                        </a:solidFill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alright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/ not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bad</a:t>
                      </a: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82065556"/>
                  </a:ext>
                </a:extLst>
              </a:tr>
              <a:tr h="295113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j’ai</a:t>
                      </a:r>
                    </a:p>
                    <a:p>
                      <a:r>
                        <a:rPr lang="en-GB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</a:p>
                    <a:p>
                      <a:r>
                        <a:rPr lang="en-GB" sz="1200" b="1" i="0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</a:t>
                      </a:r>
                      <a:r>
                        <a:rPr lang="en-GB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as</a:t>
                      </a:r>
                    </a:p>
                    <a:p>
                      <a:r>
                        <a:rPr lang="en-GB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you</a:t>
                      </a:r>
                    </a:p>
                    <a:p>
                      <a:r>
                        <a:rPr lang="en-GB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il a</a:t>
                      </a:r>
                    </a:p>
                    <a:p>
                      <a:r>
                        <a:rPr lang="en-GB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elle 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she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on 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we </a:t>
                      </a:r>
                    </a:p>
                    <a:p>
                      <a:r>
                        <a:rPr lang="en-GB" sz="1200" b="1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ous</a:t>
                      </a:r>
                      <a:r>
                        <a:rPr lang="en-GB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200" b="1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avons</a:t>
                      </a:r>
                      <a:endParaRPr lang="en-GB" sz="1200" b="1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nous </a:t>
                      </a:r>
                      <a:r>
                        <a:rPr lang="en-GB" sz="1200" b="1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avons</a:t>
                      </a:r>
                      <a:endParaRPr lang="en-GB" sz="1200" b="1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</a:t>
                      </a:r>
                    </a:p>
                    <a:p>
                      <a:r>
                        <a:rPr lang="en-GB" sz="12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vous </a:t>
                      </a:r>
                      <a:r>
                        <a:rPr lang="en-GB" sz="1200" b="1" i="0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avez</a:t>
                      </a:r>
                      <a:endParaRPr lang="en-GB" sz="1200" b="1" i="0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you</a:t>
                      </a:r>
                    </a:p>
                    <a:p>
                      <a:r>
                        <a:rPr lang="en-GB" sz="1200" b="1" i="0" kern="1200" baseline="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ils</a:t>
                      </a:r>
                      <a:r>
                        <a:rPr lang="en-GB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200" b="1" i="0" kern="1200" baseline="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ont</a:t>
                      </a:r>
                      <a:endParaRPr lang="en-GB" sz="1200" b="1" i="0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they</a:t>
                      </a:r>
                    </a:p>
                    <a:p>
                      <a:r>
                        <a:rPr lang="en-GB" sz="1200" b="1" i="0" kern="1200" baseline="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elles</a:t>
                      </a:r>
                      <a:r>
                        <a:rPr lang="en-GB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200" b="1" i="0" kern="1200" baseline="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ont</a:t>
                      </a:r>
                      <a:endParaRPr lang="en-GB" sz="1200" b="1" i="0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they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 gridSpan="4">
                  <a:txBody>
                    <a:bodyPr/>
                    <a:lstStyle/>
                    <a:p>
                      <a:r>
                        <a:rPr lang="en-GB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fait du</a:t>
                      </a:r>
                      <a:r>
                        <a:rPr lang="en-GB" sz="1200" b="1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200" b="1" kern="1200" baseline="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tir</a:t>
                      </a:r>
                      <a:r>
                        <a:rPr lang="en-GB" sz="1200" b="1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à </a:t>
                      </a:r>
                      <a:r>
                        <a:rPr lang="en-GB" sz="1200" b="1" kern="1200" baseline="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l’arc</a:t>
                      </a:r>
                      <a:endParaRPr lang="en-GB" sz="1200" b="1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did archery</a:t>
                      </a:r>
                      <a:endParaRPr lang="en-GB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fait</a:t>
                      </a:r>
                      <a:r>
                        <a:rPr lang="en-GB" sz="1200" b="1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 la </a:t>
                      </a:r>
                      <a:r>
                        <a:rPr lang="en-GB" sz="1200" b="1" kern="1200" baseline="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planche</a:t>
                      </a:r>
                      <a:r>
                        <a:rPr lang="en-GB" sz="1200" b="1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à voile</a:t>
                      </a:r>
                      <a:endParaRPr lang="en-GB" sz="1200" b="1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went windsurfing</a:t>
                      </a:r>
                      <a:br>
                        <a:rPr lang="en-GB" sz="1200" b="1" i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200" b="1" noProof="0" dirty="0">
                          <a:solidFill>
                            <a:srgbClr val="002060"/>
                          </a:solidFill>
                        </a:rPr>
                        <a:t>fait du trampoline</a:t>
                      </a:r>
                      <a:endParaRPr lang="fr-FR" sz="1200" b="1" baseline="0" noProof="0" dirty="0">
                        <a:solidFill>
                          <a:srgbClr val="002060"/>
                        </a:solidFill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did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trampolining</a:t>
                      </a: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1" baseline="0" noProof="0" dirty="0">
                          <a:solidFill>
                            <a:srgbClr val="002060"/>
                          </a:solidFill>
                        </a:rPr>
                        <a:t>fait une balade en barque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went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on a boat ride</a:t>
                      </a:r>
                    </a:p>
                    <a:p>
                      <a:r>
                        <a:rPr lang="fr-FR" sz="1200" b="1" noProof="0" dirty="0">
                          <a:solidFill>
                            <a:srgbClr val="002060"/>
                          </a:solidFill>
                        </a:rPr>
                        <a:t>joué aux boules</a:t>
                      </a:r>
                      <a:endParaRPr lang="fr-FR" sz="1200" b="1" baseline="0" noProof="0" dirty="0">
                        <a:solidFill>
                          <a:srgbClr val="002060"/>
                        </a:solidFill>
                      </a:endParaRPr>
                    </a:p>
                    <a:p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played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boules</a:t>
                      </a:r>
                    </a:p>
                    <a:p>
                      <a:r>
                        <a:rPr lang="fr-FR" sz="1200" b="1" baseline="0" noProof="0" dirty="0">
                          <a:solidFill>
                            <a:srgbClr val="002060"/>
                          </a:solidFill>
                        </a:rPr>
                        <a:t>joué sur des structures gonflables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played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on a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bouncy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castle</a:t>
                      </a: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1" noProof="0" dirty="0">
                          <a:solidFill>
                            <a:srgbClr val="002060"/>
                          </a:solidFill>
                        </a:rPr>
                        <a:t>loué un pédalo</a:t>
                      </a:r>
                      <a:endParaRPr lang="fr-FR" sz="1200" b="1" baseline="0" noProof="0" dirty="0">
                        <a:solidFill>
                          <a:srgbClr val="002060"/>
                        </a:solidFill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hired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a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pedalo</a:t>
                      </a: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2341116"/>
                  </a:ext>
                </a:extLst>
              </a:tr>
              <a:tr h="1629268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 me </a:t>
                      </a:r>
                      <a:r>
                        <a:rPr lang="en-GB" sz="1200" b="1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suis</a:t>
                      </a:r>
                      <a:endParaRPr lang="en-GB" sz="1200" b="1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</a:t>
                      </a:r>
                    </a:p>
                    <a:p>
                      <a:r>
                        <a:rPr lang="en-GB" sz="1200" b="1" i="0" kern="1200" baseline="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</a:t>
                      </a:r>
                      <a:r>
                        <a:rPr lang="en-GB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200" b="1" i="0" kern="1200" baseline="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t’es</a:t>
                      </a:r>
                      <a:r>
                        <a:rPr lang="en-GB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r>
                        <a:rPr lang="en-GB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you </a:t>
                      </a:r>
                    </a:p>
                    <a:p>
                      <a:r>
                        <a:rPr lang="en-GB" sz="1200" b="1" i="0" kern="1200" baseline="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il</a:t>
                      </a:r>
                      <a:r>
                        <a:rPr lang="en-GB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200" b="1" i="0" kern="1200" baseline="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s’est</a:t>
                      </a:r>
                      <a:endParaRPr lang="en-GB" sz="1200" b="1" i="0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elle </a:t>
                      </a:r>
                      <a:r>
                        <a:rPr lang="en-GB" sz="1200" b="1" i="0" kern="1200" baseline="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s’est</a:t>
                      </a:r>
                      <a:endParaRPr lang="en-GB" sz="1200" b="1" i="0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she</a:t>
                      </a:r>
                    </a:p>
                    <a:p>
                      <a:r>
                        <a:rPr lang="en-GB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 </a:t>
                      </a:r>
                      <a:r>
                        <a:rPr lang="en-GB" sz="1200" b="1" i="0" kern="1200" baseline="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s’est</a:t>
                      </a:r>
                      <a:endParaRPr lang="en-GB" sz="1200" b="1" i="0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nous nous </a:t>
                      </a:r>
                      <a:r>
                        <a:rPr kumimoji="0" lang="en-GB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sommes</a:t>
                      </a:r>
                      <a:endParaRPr kumimoji="0" lang="en-GB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we</a:t>
                      </a:r>
                      <a:endParaRPr kumimoji="0" lang="en-GB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vous </a:t>
                      </a:r>
                      <a:r>
                        <a:rPr kumimoji="0" lang="en-GB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vous</a:t>
                      </a: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GB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êtes</a:t>
                      </a:r>
                      <a:endParaRPr kumimoji="0" lang="en-GB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you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ils</a:t>
                      </a: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se </a:t>
                      </a:r>
                      <a:r>
                        <a:rPr kumimoji="0" lang="en-GB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sont</a:t>
                      </a:r>
                      <a:endParaRPr kumimoji="0" lang="en-GB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they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elles</a:t>
                      </a: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se </a:t>
                      </a:r>
                      <a:r>
                        <a:rPr kumimoji="0" lang="en-GB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sont</a:t>
                      </a:r>
                      <a:endParaRPr kumimoji="0" lang="en-GB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they</a:t>
                      </a:r>
                      <a:endParaRPr kumimoji="0" lang="en-GB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baigné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went for a swim (masculine)</a:t>
                      </a:r>
                      <a:endParaRPr kumimoji="0" lang="en-GB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baigné</a:t>
                      </a:r>
                      <a:r>
                        <a:rPr kumimoji="0" lang="en-GB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</a:t>
                      </a: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went for a swim (feminine)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baignés</a:t>
                      </a:r>
                      <a:endParaRPr lang="en-GB" sz="1200" b="1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went for a swim (m-</a:t>
                      </a:r>
                      <a:r>
                        <a:rPr lang="en-GB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plural)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200" b="1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baigné</a:t>
                      </a:r>
                      <a:r>
                        <a:rPr lang="en-GB" sz="1200" b="1" kern="120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</a:t>
                      </a:r>
                      <a:r>
                        <a:rPr lang="en-GB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went for a swim (f-</a:t>
                      </a:r>
                      <a:r>
                        <a:rPr lang="en-GB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plural</a:t>
                      </a:r>
                      <a:r>
                        <a:rPr lang="en-GB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sz="14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sz="14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622084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83012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7AFAB61-2EE0-48E9-A214-FF0C22AAABB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03562" y="217715"/>
            <a:ext cx="5989805" cy="5970134"/>
          </a:xfrm>
        </p:spPr>
      </p:pic>
    </p:spTree>
    <p:extLst>
      <p:ext uri="{BB962C8B-B14F-4D97-AF65-F5344CB8AC3E}">
        <p14:creationId xmlns:p14="http://schemas.microsoft.com/office/powerpoint/2010/main" val="18151402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446675-3B3C-4532-A5C1-4D4EB42B41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399" y="500742"/>
            <a:ext cx="4953001" cy="6078992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3086100" algn="l"/>
              </a:tabLst>
            </a:pPr>
            <a:r>
              <a:rPr lang="fr-FR" sz="13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Les vacances	</a:t>
            </a:r>
            <a:r>
              <a:rPr lang="fr-FR" sz="1300" b="1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Holidays</a:t>
            </a:r>
            <a:endParaRPr lang="en-GB" sz="1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3086100" algn="l"/>
              </a:tabLst>
            </a:pPr>
            <a:r>
              <a:rPr lang="fr-FR" sz="1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 vais en vacances …	</a:t>
            </a:r>
            <a:r>
              <a:rPr lang="fr-FR" sz="13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 go on </a:t>
            </a:r>
            <a:r>
              <a:rPr lang="fr-FR" sz="13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holiday</a:t>
            </a:r>
            <a:r>
              <a:rPr lang="fr-FR" sz="13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…</a:t>
            </a:r>
            <a:br>
              <a:rPr lang="fr-FR" sz="1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1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au bord de la mer	</a:t>
            </a:r>
            <a:r>
              <a:rPr lang="fr-FR" sz="13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 the </a:t>
            </a:r>
            <a:r>
              <a:rPr lang="fr-FR" sz="13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seaside</a:t>
            </a:r>
            <a:br>
              <a:rPr lang="fr-FR" sz="1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1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à la campagne	</a:t>
            </a:r>
            <a:r>
              <a:rPr lang="fr-FR" sz="13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 the </a:t>
            </a:r>
            <a:r>
              <a:rPr lang="fr-FR" sz="13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countryside</a:t>
            </a:r>
            <a:br>
              <a:rPr lang="fr-FR" sz="1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1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à la montagne	</a:t>
            </a:r>
            <a:r>
              <a:rPr lang="fr-FR" sz="13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 the </a:t>
            </a:r>
            <a:r>
              <a:rPr lang="fr-FR" sz="13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mountains</a:t>
            </a:r>
            <a:br>
              <a:rPr lang="fr-FR" sz="1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1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J’y vais …	</a:t>
            </a:r>
            <a:r>
              <a:rPr lang="en-US" sz="13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 go there …</a:t>
            </a:r>
            <a:br>
              <a:rPr lang="en-GB" sz="1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1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avec ma </a:t>
            </a:r>
            <a:r>
              <a:rPr lang="en-US" sz="13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famille</a:t>
            </a:r>
            <a:r>
              <a:rPr lang="en-US" sz="1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	</a:t>
            </a:r>
            <a:r>
              <a:rPr lang="en-US" sz="13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with my family</a:t>
            </a:r>
            <a:br>
              <a:rPr lang="en-GB" sz="1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13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J’y</a:t>
            </a:r>
            <a:r>
              <a:rPr lang="en-US" sz="1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reste</a:t>
            </a:r>
            <a:r>
              <a:rPr lang="en-US" sz="1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…	</a:t>
            </a:r>
            <a:r>
              <a:rPr lang="en-US" sz="13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 stay there …</a:t>
            </a:r>
            <a:br>
              <a:rPr lang="en-US" sz="1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13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une</a:t>
            </a:r>
            <a:r>
              <a:rPr lang="en-US" sz="1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semaine</a:t>
            </a:r>
            <a:r>
              <a:rPr lang="en-US" sz="1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/quinze </a:t>
            </a:r>
            <a:r>
              <a:rPr lang="en-US" sz="13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jours</a:t>
            </a:r>
            <a:r>
              <a:rPr lang="en-US" sz="1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/un </a:t>
            </a:r>
            <a:r>
              <a:rPr lang="en-US" sz="13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mois</a:t>
            </a:r>
            <a:r>
              <a:rPr lang="en-US" sz="1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r>
              <a:rPr lang="en-US" sz="13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one week/a fortnight/a month</a:t>
            </a:r>
            <a:br>
              <a:rPr lang="en-US" sz="1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1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 pars </a:t>
            </a:r>
            <a:r>
              <a:rPr lang="en-US" sz="13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</a:t>
            </a:r>
            <a:r>
              <a:rPr lang="en-US" sz="1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colo.</a:t>
            </a:r>
            <a:r>
              <a:rPr lang="en-US" sz="1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r>
              <a:rPr lang="en-US" sz="13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 go to a holiday camp.</a:t>
            </a:r>
            <a:br>
              <a:rPr lang="en-US" sz="1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1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 pars </a:t>
            </a:r>
            <a:r>
              <a:rPr lang="en-US" sz="13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</a:t>
            </a:r>
            <a:r>
              <a:rPr lang="en-US" sz="1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classe</a:t>
            </a:r>
            <a:r>
              <a:rPr lang="en-US" sz="1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</a:t>
            </a:r>
            <a:r>
              <a:rPr lang="en-US" sz="13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neige</a:t>
            </a:r>
            <a:r>
              <a:rPr lang="en-US" sz="1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	</a:t>
            </a:r>
            <a:r>
              <a:rPr lang="en-US" sz="13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 go on a winter sports holiday.</a:t>
            </a:r>
            <a:br>
              <a:rPr lang="en-US" sz="1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1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On fait du camping.	</a:t>
            </a:r>
            <a:r>
              <a:rPr lang="fr-FR" sz="13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</a:t>
            </a:r>
            <a:r>
              <a:rPr lang="fr-FR" sz="13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go camping.</a:t>
            </a:r>
            <a:endParaRPr lang="en-GB" sz="1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3086100" algn="l"/>
              </a:tabLst>
            </a:pPr>
            <a:r>
              <a:rPr lang="fr-FR" sz="1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GB" sz="1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3086100" algn="l"/>
              </a:tabLst>
            </a:pPr>
            <a:r>
              <a:rPr lang="fr-FR" sz="13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Les activités de vacances	</a:t>
            </a:r>
            <a:r>
              <a:rPr lang="fr-FR" sz="13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Holiday </a:t>
            </a:r>
            <a:r>
              <a:rPr lang="fr-FR" sz="1300" b="1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activities</a:t>
            </a:r>
            <a:endParaRPr lang="en-GB" sz="1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3086100" algn="l"/>
              </a:tabLst>
            </a:pPr>
            <a:r>
              <a:rPr lang="fr-FR" sz="1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 fais …	</a:t>
            </a:r>
            <a:r>
              <a:rPr lang="fr-FR" sz="13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 do/go …</a:t>
            </a:r>
            <a:br>
              <a:rPr lang="fr-FR" sz="1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1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du canoë-kayak	</a:t>
            </a:r>
            <a:r>
              <a:rPr lang="fr-FR" sz="13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canoeing</a:t>
            </a:r>
            <a:br>
              <a:rPr lang="fr-FR" sz="1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1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du VTT	</a:t>
            </a:r>
            <a:r>
              <a:rPr lang="fr-FR" sz="13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mountain-biking</a:t>
            </a:r>
            <a:br>
              <a:rPr lang="fr-FR" sz="1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1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du ski nautique	</a:t>
            </a:r>
            <a:r>
              <a:rPr lang="fr-FR" sz="13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water-</a:t>
            </a:r>
            <a:r>
              <a:rPr lang="fr-FR" sz="13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skiing</a:t>
            </a:r>
            <a:br>
              <a:rPr lang="fr-FR" sz="1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1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du snowboard	</a:t>
            </a:r>
            <a:r>
              <a:rPr lang="fr-FR" sz="13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snowboarding</a:t>
            </a:r>
            <a:br>
              <a:rPr lang="fr-FR" sz="1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1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 la plongée sous-marine	</a:t>
            </a:r>
            <a:r>
              <a:rPr lang="fr-FR" sz="13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scuba</a:t>
            </a:r>
            <a:r>
              <a:rPr lang="fr-FR" sz="13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3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diving</a:t>
            </a:r>
            <a:br>
              <a:rPr lang="fr-FR" sz="1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1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 la voile	</a:t>
            </a:r>
            <a:r>
              <a:rPr lang="fr-FR" sz="13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sailing</a:t>
            </a:r>
            <a:br>
              <a:rPr lang="fr-FR" sz="1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1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 la planche à voile	</a:t>
            </a:r>
            <a:r>
              <a:rPr lang="fr-FR" sz="13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wind-surfing</a:t>
            </a:r>
            <a:br>
              <a:rPr lang="fr-FR" sz="1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1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 l’équitation	</a:t>
            </a:r>
            <a:r>
              <a:rPr lang="fr-FR" sz="13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horse-riding</a:t>
            </a:r>
            <a:br>
              <a:rPr lang="fr-FR" sz="1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1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 l’escalade	</a:t>
            </a:r>
            <a:r>
              <a:rPr lang="fr-FR" sz="13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climbing</a:t>
            </a:r>
            <a:br>
              <a:rPr lang="fr-FR" sz="1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1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des randonnées dans la forêt	</a:t>
            </a:r>
            <a:r>
              <a:rPr lang="fr-FR" sz="13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hiking</a:t>
            </a:r>
            <a:r>
              <a:rPr lang="fr-FR" sz="13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in the </a:t>
            </a:r>
            <a:r>
              <a:rPr lang="fr-FR" sz="13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forest</a:t>
            </a:r>
            <a:br>
              <a:rPr lang="fr-FR" sz="1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1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 vais à la pêche.	</a:t>
            </a:r>
            <a:r>
              <a:rPr lang="fr-FR" sz="13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 go </a:t>
            </a:r>
            <a:r>
              <a:rPr lang="fr-FR" sz="13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fishing</a:t>
            </a:r>
            <a:r>
              <a:rPr lang="fr-FR" sz="13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br>
              <a:rPr lang="fr-FR" sz="1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1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 prends des cours de ski.	</a:t>
            </a:r>
            <a:r>
              <a:rPr lang="fr-FR" sz="13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 have </a:t>
            </a:r>
            <a:r>
              <a:rPr lang="fr-FR" sz="13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skiing</a:t>
            </a:r>
            <a:r>
              <a:rPr lang="fr-FR" sz="13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3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lessons</a:t>
            </a:r>
            <a:r>
              <a:rPr lang="fr-FR" sz="13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br>
              <a:rPr lang="fr-FR" sz="1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1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J’ai fait un stage de (voile).	</a:t>
            </a:r>
            <a:r>
              <a:rPr lang="fr-FR" sz="13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 </a:t>
            </a:r>
            <a:r>
              <a:rPr lang="fr-FR" sz="13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did</a:t>
            </a:r>
            <a:r>
              <a:rPr lang="fr-FR" sz="13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 (</a:t>
            </a:r>
            <a:r>
              <a:rPr lang="fr-FR" sz="13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sailing</a:t>
            </a:r>
            <a:r>
              <a:rPr lang="fr-FR" sz="13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course.</a:t>
            </a:r>
            <a:br>
              <a:rPr lang="fr-FR" sz="1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1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Il n’y a pas grand-chose à faire.	</a:t>
            </a:r>
            <a:r>
              <a:rPr lang="en-GB" sz="13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There’s not m</a:t>
            </a:r>
            <a:r>
              <a:rPr lang="en-US" sz="13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uch</a:t>
            </a:r>
            <a:r>
              <a:rPr lang="en-US" sz="13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to do.</a:t>
            </a:r>
            <a:endParaRPr lang="en-GB" sz="1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C3B57D1-E98B-4CEF-8EB6-2D1DAB81B933}"/>
              </a:ext>
            </a:extLst>
          </p:cNvPr>
          <p:cNvSpPr txBox="1">
            <a:spLocks/>
          </p:cNvSpPr>
          <p:nvPr/>
        </p:nvSpPr>
        <p:spPr>
          <a:xfrm>
            <a:off x="5987142" y="500742"/>
            <a:ext cx="6633483" cy="607899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  <a:tabLst>
                <a:tab pos="3086100" algn="l"/>
              </a:tabLst>
            </a:pPr>
            <a:r>
              <a:rPr lang="en-US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Mes </a:t>
            </a:r>
            <a:r>
              <a:rPr lang="en-US" sz="1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rêves</a:t>
            </a:r>
            <a:r>
              <a:rPr lang="en-US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r>
              <a:rPr lang="en-US" sz="12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My dreams</a:t>
            </a: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3086100" algn="l"/>
              </a:tabLst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 </a:t>
            </a:r>
            <a:r>
              <a:rPr lang="en-US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voudrais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…/</a:t>
            </a:r>
            <a:r>
              <a:rPr lang="en-US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J’aimerais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…	I would like to…</a:t>
            </a:r>
            <a:b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descendre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l’Amazone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canoë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go down the Amazon in a canoe</a:t>
            </a:r>
            <a:b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essayer des sports </a:t>
            </a:r>
            <a:r>
              <a:rPr lang="en-GB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extrêmes</a:t>
            </a: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try some extreme sports</a:t>
            </a:r>
            <a:b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faire un safari </a:t>
            </a:r>
            <a:r>
              <a:rPr lang="en-GB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</a:t>
            </a: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Afrique	go on safari in Africa</a:t>
            </a:r>
            <a:b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passer des </a:t>
            </a:r>
            <a:r>
              <a:rPr lang="en-US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vacances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sur </a:t>
            </a:r>
            <a:r>
              <a:rPr lang="en-US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une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spend the holidays on a desert</a:t>
            </a:r>
            <a:b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</a:t>
            </a:r>
            <a:r>
              <a:rPr lang="en-US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île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déserte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		island</a:t>
            </a:r>
            <a:b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traverser le Sahara à dos	cross the Sahara by camel</a:t>
            </a:r>
            <a:b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de </a:t>
            </a:r>
            <a:r>
              <a:rPr lang="en-US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chameau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b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GB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visiter</a:t>
            </a: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tous</a:t>
            </a: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les parcs </a:t>
            </a:r>
            <a:r>
              <a:rPr lang="en-GB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d’attractions</a:t>
            </a: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visit all the theme parks in the world</a:t>
            </a:r>
            <a:b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du monde</a:t>
            </a:r>
            <a:b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voir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des </a:t>
            </a:r>
            <a:r>
              <a:rPr lang="en-US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gorilles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liberté	see gorillas in the wild</a:t>
            </a:r>
            <a:r>
              <a:rPr lang="en-US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3086100" algn="l"/>
              </a:tabLst>
            </a:pPr>
            <a:r>
              <a:rPr lang="en-US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Les </a:t>
            </a:r>
            <a:r>
              <a:rPr lang="en-US" sz="1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réactions</a:t>
            </a:r>
            <a:r>
              <a:rPr lang="en-US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r>
              <a:rPr lang="en-US" sz="12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Reactions</a:t>
            </a: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3086100" algn="l"/>
              </a:tabLst>
            </a:pPr>
            <a:r>
              <a:rPr lang="en-US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Oua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-a-a-is! Cool!	</a:t>
            </a:r>
            <a:r>
              <a:rPr lang="en-US" sz="1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Yeah! Cool!</a:t>
            </a:r>
            <a:b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Bonne idée!	</a:t>
            </a:r>
            <a:r>
              <a:rPr lang="en-US" sz="1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Good idea!</a:t>
            </a:r>
            <a:b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 </a:t>
            </a:r>
            <a:r>
              <a:rPr lang="en-US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serait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génial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/super.	</a:t>
            </a:r>
            <a:r>
              <a:rPr lang="en-US" sz="1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That would be great.</a:t>
            </a:r>
            <a:b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Quelle </a:t>
            </a:r>
            <a:r>
              <a:rPr lang="en-GB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horreur</a:t>
            </a: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!	</a:t>
            </a:r>
            <a:r>
              <a:rPr lang="en-GB" sz="1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How horrible! </a:t>
            </a:r>
            <a:b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Tu </a:t>
            </a:r>
            <a:r>
              <a:rPr lang="en-GB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rigoles</a:t>
            </a: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!	</a:t>
            </a:r>
            <a:r>
              <a:rPr lang="en-US" sz="1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You must be joking!</a:t>
            </a:r>
            <a:b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 serait trop …	</a:t>
            </a:r>
            <a:r>
              <a:rPr lang="fr-FR" sz="1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That </a:t>
            </a:r>
            <a:r>
              <a:rPr lang="fr-FR" sz="12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would</a:t>
            </a:r>
            <a:r>
              <a:rPr lang="fr-FR" sz="1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2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</a:t>
            </a:r>
            <a:r>
              <a:rPr lang="fr-FR" sz="1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2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too</a:t>
            </a:r>
            <a:r>
              <a:rPr lang="fr-FR" sz="1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…</a:t>
            </a:r>
            <a:br>
              <a:rPr lang="fr-FR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dangereux/tranquille pour moi.	</a:t>
            </a:r>
            <a:r>
              <a:rPr lang="fr-FR" sz="12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dangerous</a:t>
            </a:r>
            <a:r>
              <a:rPr lang="fr-FR" sz="1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/quiet for me.</a:t>
            </a:r>
            <a:br>
              <a:rPr lang="fr-FR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 </a:t>
            </a:r>
            <a:r>
              <a:rPr lang="en-GB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n’est</a:t>
            </a: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pas </a:t>
            </a:r>
            <a:r>
              <a:rPr lang="en-GB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mon</a:t>
            </a: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truc</a:t>
            </a: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	</a:t>
            </a:r>
            <a:r>
              <a:rPr lang="en-US" sz="1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It’s not my kind of thing. </a:t>
            </a: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3086100" algn="l"/>
              </a:tabLst>
            </a:pPr>
            <a:r>
              <a:rPr lang="fr-FR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Les verbes pronominaux	</a:t>
            </a:r>
            <a:r>
              <a:rPr lang="fr-FR" sz="1200" b="1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Reflexive</a:t>
            </a:r>
            <a:r>
              <a:rPr lang="fr-FR" sz="12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200" b="1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verbs</a:t>
            </a:r>
            <a:r>
              <a:rPr lang="fr-FR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3086100" algn="l"/>
              </a:tabLst>
            </a:pPr>
            <a:r>
              <a:rPr lang="fr-FR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 me baigne. 	</a:t>
            </a:r>
            <a:r>
              <a:rPr lang="en-GB" sz="1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 swim.</a:t>
            </a:r>
            <a:b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 me coiffe.	</a:t>
            </a:r>
            <a:r>
              <a:rPr lang="en-US" sz="1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 do my hair.</a:t>
            </a:r>
            <a:b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 me </a:t>
            </a:r>
            <a:r>
              <a:rPr lang="en-US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couche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	</a:t>
            </a:r>
            <a:r>
              <a:rPr lang="en-US" sz="1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 go to bed.</a:t>
            </a:r>
            <a:b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 me douche.	</a:t>
            </a:r>
            <a:r>
              <a:rPr lang="en-US" sz="1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 have a shower.</a:t>
            </a:r>
            <a:b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 me fais bronzer.	</a:t>
            </a:r>
            <a:r>
              <a:rPr lang="fr-FR" sz="1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 </a:t>
            </a:r>
            <a:r>
              <a:rPr lang="fr-FR" sz="12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sunbathe</a:t>
            </a:r>
            <a:r>
              <a:rPr lang="fr-FR" sz="1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br>
              <a:rPr lang="fr-FR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 me fais piquer.	</a:t>
            </a:r>
            <a:r>
              <a:rPr lang="en-US" sz="1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 get stung.</a:t>
            </a:r>
            <a:b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 </a:t>
            </a:r>
            <a:r>
              <a:rPr lang="en-US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m’amuse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	</a:t>
            </a:r>
            <a:r>
              <a:rPr lang="en-US" sz="1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 have fun.</a:t>
            </a:r>
            <a:b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 </a:t>
            </a:r>
            <a:r>
              <a:rPr lang="en-US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m’ennuie</a:t>
            </a: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	</a:t>
            </a:r>
            <a:r>
              <a:rPr lang="fr-FR" sz="1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 </a:t>
            </a:r>
            <a:r>
              <a:rPr lang="fr-FR" sz="12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get</a:t>
            </a:r>
            <a:r>
              <a:rPr lang="fr-FR" sz="1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2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bored</a:t>
            </a:r>
            <a:r>
              <a:rPr lang="fr-FR" sz="1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  <a:tabLst>
                <a:tab pos="3086100" algn="l"/>
              </a:tabLst>
            </a:pPr>
            <a:endParaRPr lang="en-GB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31122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1E0D2AB42E77A4D84BE2DD6D05212EE" ma:contentTypeVersion="12" ma:contentTypeDescription="Create a new document." ma:contentTypeScope="" ma:versionID="6ce3580611a98063e1b982c10a8d4899">
  <xsd:schema xmlns:xsd="http://www.w3.org/2001/XMLSchema" xmlns:xs="http://www.w3.org/2001/XMLSchema" xmlns:p="http://schemas.microsoft.com/office/2006/metadata/properties" xmlns:ns3="39f316ac-aaf5-4e2e-a738-5959585ebd54" xmlns:ns4="ab5792e2-7a20-434d-b2c8-f6c424745da8" targetNamespace="http://schemas.microsoft.com/office/2006/metadata/properties" ma:root="true" ma:fieldsID="0fb2ca46268dcf17957317634adb8574" ns3:_="" ns4:_="">
    <xsd:import namespace="39f316ac-aaf5-4e2e-a738-5959585ebd54"/>
    <xsd:import namespace="ab5792e2-7a20-434d-b2c8-f6c424745da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f316ac-aaf5-4e2e-a738-5959585ebd5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5792e2-7a20-434d-b2c8-f6c424745da8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3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3D65B18-9B4F-44F8-B9DD-8F119AB720B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8FE4BD8-BD29-408F-9C40-A94B4A4CBD12}">
  <ds:schemaRefs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ab5792e2-7a20-434d-b2c8-f6c424745da8"/>
    <ds:schemaRef ds:uri="http://schemas.microsoft.com/office/infopath/2007/PartnerControls"/>
    <ds:schemaRef ds:uri="http://purl.org/dc/terms/"/>
    <ds:schemaRef ds:uri="39f316ac-aaf5-4e2e-a738-5959585ebd54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AEF83E8E-D027-4036-AB87-3F54124BDEB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9f316ac-aaf5-4e2e-a738-5959585ebd54"/>
    <ds:schemaRef ds:uri="ab5792e2-7a20-434d-b2c8-f6c424745da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2944</TotalTime>
  <Words>3038</Words>
  <Application>Microsoft Office PowerPoint</Application>
  <PresentationFormat>Widescreen</PresentationFormat>
  <Paragraphs>730</Paragraphs>
  <Slides>10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Rebecca Jones</dc:creator>
  <cp:lastModifiedBy>Caroline Heaney</cp:lastModifiedBy>
  <cp:revision>138</cp:revision>
  <dcterms:created xsi:type="dcterms:W3CDTF">2021-01-08T13:31:16Z</dcterms:created>
  <dcterms:modified xsi:type="dcterms:W3CDTF">2023-11-10T16:30:36Z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0x010100E1E0D2AB42E77A4D84BE2DD6D05212EE</vt:lpwstr>
  </property>
</Properties>
</file>