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1303" r:id="rId5"/>
    <p:sldId id="1290" r:id="rId6"/>
    <p:sldId id="1295" r:id="rId7"/>
    <p:sldId id="1284" r:id="rId8"/>
    <p:sldId id="1286" r:id="rId9"/>
    <p:sldId id="1288" r:id="rId10"/>
    <p:sldId id="1296" r:id="rId11"/>
    <p:sldId id="1312" r:id="rId12"/>
    <p:sldId id="1311" r:id="rId13"/>
    <p:sldId id="131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FFFF00"/>
    <a:srgbClr val="FF6600"/>
    <a:srgbClr val="3F4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80657" autoAdjust="0"/>
  </p:normalViewPr>
  <p:slideViewPr>
    <p:cSldViewPr snapToGrid="0">
      <p:cViewPr varScale="1">
        <p:scale>
          <a:sx n="67" d="100"/>
          <a:sy n="67" d="100"/>
        </p:scale>
        <p:origin x="4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Jones" userId="cc34aa30-be8e-493b-abaa-39f3d88714a0" providerId="ADAL" clId="{9916DA37-BE36-471C-8D85-7B75524687A9}"/>
    <pc:docChg chg="delSld">
      <pc:chgData name="Rebecca Jones" userId="cc34aa30-be8e-493b-abaa-39f3d88714a0" providerId="ADAL" clId="{9916DA37-BE36-471C-8D85-7B75524687A9}" dt="2021-01-09T01:16:38.990" v="1" actId="2696"/>
      <pc:docMkLst>
        <pc:docMk/>
      </pc:docMkLst>
      <pc:sldChg chg="del">
        <pc:chgData name="Rebecca Jones" userId="cc34aa30-be8e-493b-abaa-39f3d88714a0" providerId="ADAL" clId="{9916DA37-BE36-471C-8D85-7B75524687A9}" dt="2021-01-09T01:16:36.728" v="0" actId="2696"/>
        <pc:sldMkLst>
          <pc:docMk/>
          <pc:sldMk cId="2180509535" sldId="264"/>
        </pc:sldMkLst>
      </pc:sldChg>
      <pc:sldChg chg="del">
        <pc:chgData name="Rebecca Jones" userId="cc34aa30-be8e-493b-abaa-39f3d88714a0" providerId="ADAL" clId="{9916DA37-BE36-471C-8D85-7B75524687A9}" dt="2021-01-09T01:16:38.990" v="1" actId="2696"/>
        <pc:sldMkLst>
          <pc:docMk/>
          <pc:sldMk cId="938867914" sldId="1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B55D-2D0E-4CAC-97A9-D9A3405A5772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0AE5E-5171-4E3E-8976-34735CFA97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27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77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642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14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3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19DB-5179-4F2E-8551-9ADF094C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4D5FB-9107-493E-8225-346CAB0F5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3C656-000E-47DE-88A2-D4D16DCA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12AC1-204C-4375-946E-F78E06E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806A-658E-452D-9D05-049D2670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8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F6C6-FC3B-4B0D-8C4B-003E95485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3D924-DD4D-4653-923E-C69052675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77D03-A18D-441C-90AA-C4D50E8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16215-B49C-4A99-BCB0-46E1D511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201C-F3F7-4A76-9008-F9A9F118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47A4FD-7956-4FF7-AAD8-510FC66E5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B3B57-2179-4D22-9D1E-AA91C5D6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7519-5240-47DC-A078-FD4D7447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3554-AAB5-485B-88C4-101D5762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3150D-9E3A-4AE7-835F-1B3C7654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0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052C-A3F1-4BF1-A324-787719C3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FB8A-DEFC-4456-970C-34020C9EF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8A16-D327-46FA-B123-7EC86A33A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3F2C-DAC1-492F-8D0B-530F4759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60176-710C-44F6-9AE1-5510F5EF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6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31DB-804A-4893-BA1B-9FA21D3B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1EF32-41C6-4FD4-9BFA-1AEDD92F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F92C-7AC8-4986-87D8-7EE36E33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62A1A-21F1-441A-B8B0-B3B13286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39AE-C6B8-4647-BA3A-B372A728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8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5D780-EDF1-4D68-A3AE-EBC0406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917C-242A-4BEB-A530-752AAD819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8964D-75D9-45FC-8EB9-EF3B44B52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7B7A8-3A3C-45ED-B20E-02080B70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DDBF5-26C3-4B51-A5D5-B6EC2598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00714-E090-421D-A7E5-C9F91428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A8760-1AF3-4BF5-BE40-3E2316A4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8DB4E-3F43-47B1-9D5C-B1F51BD1E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F5F20-37D4-4615-AAC7-73B2A9448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8F1081-1CF9-4A8E-B0B0-3B7D1E0B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C535-4410-4310-B523-0BB1BF278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66A8E-399A-4E48-8205-3BACA5BF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6AA52-680C-401D-8026-FC9CCEDA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78578-8F75-4829-932C-9B06E52E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83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A438-F7B1-4136-95E6-5FB5E7680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711B6-BAFB-42FD-A74F-CBC9EC0B1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9A251-9260-4060-BF0B-47A842EA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A63EA-E87D-4AAE-986B-37977B7B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0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33A892-134B-4439-ABB3-7C816E38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0EB0D-02F1-4AD5-A76E-E43675F8B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D0A68-4EA8-4E50-B36D-FD3B6AF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85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FE6A-3D90-4B5B-A13A-18EE6BFC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F442-767B-446C-8BF1-B26E376D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22E5D-0869-46E2-A75F-CCC0A42A0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FD9F8-19B9-4FB7-9F7D-265CE7FF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9217A-94F2-40BB-BBE9-55B996CE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ABCEF-91DF-4DF1-978F-2DBA3158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6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9D34-B1C2-45AF-B4DB-A3AEF158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668B3-8282-4B0D-97B3-D365B64A0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914DF-46C3-43C5-93BA-558CDCBE4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E45A-CE99-4AAB-8A0C-833DDA98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34290-24D3-4577-A157-0D83950C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26C75-5276-488B-98E5-852A1756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1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559B-5572-4D18-A309-9DCAC68D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6382-1BCE-44EB-B2FD-18C1407DD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2389E-2F44-4259-8B7F-354066134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81F8-22BD-4D61-93D2-34C4FE2452CA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9E84E-716D-4398-ADA9-D7A8DB5E7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5583-454E-4BD1-9245-1896ABA06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A478-880A-45BF-83B4-683692AC4C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3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055" y="2379507"/>
            <a:ext cx="466025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Module 4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7025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46675-3B3C-4532-A5C1-4D4EB42B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500742"/>
            <a:ext cx="4953001" cy="60789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affaires de vacances	</a:t>
            </a:r>
            <a:r>
              <a:rPr lang="fr-FR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Holiday items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adaptateur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adaptor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chargeur (pour mon mp3)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charger (for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mp3)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chapeau de paille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straw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tuba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snorkel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sac à dos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rucksack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bombe anti-insectes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insect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repellent spray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lampe de poche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torch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crème solaire	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cream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gel coiffant	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hair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gel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lunettes de plongée (</a:t>
            </a:r>
            <a:r>
              <a:rPr lang="fr-FR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fpl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	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swimming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goggles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palmes (</a:t>
            </a:r>
            <a:r>
              <a:rPr lang="fr-FR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fpl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flippers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tongs (</a:t>
            </a:r>
            <a:r>
              <a:rPr lang="fr-FR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fpl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flip-flops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plein de bouquins (</a:t>
            </a:r>
            <a:r>
              <a:rPr lang="fr-FR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mpl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	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loads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books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T’as passé de bonnes vacances?	</a:t>
            </a: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you have a nice holiday?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 vraiment.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really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C’était un désastre.	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was a disaster.</a:t>
            </a: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suis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resté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(e) trop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longtemps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stayed in the sun too long.</a:t>
            </a: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 soleil.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pris un coup de soleil.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got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sunburnt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a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plu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tout le temps.	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rained all the time.</a:t>
            </a: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L’eau est entrée dans la tente.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came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suis </a:t>
            </a:r>
            <a:r>
              <a:rPr lang="en-GB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tombé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(e) à </a:t>
            </a:r>
            <a:r>
              <a:rPr lang="en-GB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l’eau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GB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fell in the water.</a:t>
            </a:r>
            <a:b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été malade.	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ill.</a:t>
            </a:r>
            <a:b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a tous été malades.	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were all ill.</a:t>
            </a: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dommage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 shame.</a:t>
            </a: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drôle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ça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That’s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 </a:t>
            </a:r>
            <a:r>
              <a:rPr lang="fr-FR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funny</a:t>
            </a:r>
            <a:r>
              <a:rPr lang="fr-FR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3B57D1-E98B-4CEF-8EB6-2D1DAB81B933}"/>
              </a:ext>
            </a:extLst>
          </p:cNvPr>
          <p:cNvSpPr txBox="1">
            <a:spLocks/>
          </p:cNvSpPr>
          <p:nvPr/>
        </p:nvSpPr>
        <p:spPr>
          <a:xfrm>
            <a:off x="5987142" y="500742"/>
            <a:ext cx="6633483" cy="607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la base de loisirs	</a:t>
            </a:r>
            <a:r>
              <a:rPr lang="fr-FR" sz="1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the </a:t>
            </a:r>
            <a:r>
              <a:rPr lang="fr-FR" sz="10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leisure</a:t>
            </a:r>
            <a:r>
              <a:rPr lang="fr-FR" sz="1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park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…/On a….	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…/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 du tir à l’arc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archery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 de la planche à voile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windsurfing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 du trampoline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trampolining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 de la baignade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swimming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 une balade en barque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a boat ride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joué aux boules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boules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joué sur des structures gonflables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a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bouncy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castle</a:t>
            </a:r>
            <a:b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loué un pédalo	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hired</a:t>
            </a:r>
            <a:r>
              <a:rPr lang="fr-FR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fr-FR" sz="1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pedalo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mots </a:t>
            </a:r>
            <a:r>
              <a:rPr lang="en-US" sz="1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essentiels</a:t>
            </a:r>
            <a:r>
              <a:rPr lang="en-US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High-frequency words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avec qui?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whom?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combien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de?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much/how many?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que?/ </a:t>
            </a: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qu’est-ce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que?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what?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pourquoi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			</a:t>
            </a:r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why?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(le)(s)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which?/what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toujours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always</a:t>
            </a:r>
            <a:b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prochain(e)(s)		</a:t>
            </a:r>
            <a:r>
              <a:rPr lang="en-US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next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58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91367"/>
              </p:ext>
            </p:extLst>
          </p:nvPr>
        </p:nvGraphicFramePr>
        <p:xfrm>
          <a:off x="0" y="2"/>
          <a:ext cx="12192001" cy="6857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0411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791884">
                  <a:extLst>
                    <a:ext uri="{9D8B030D-6E8A-4147-A177-3AD203B41FA5}">
                      <a16:colId xmlns:a16="http://schemas.microsoft.com/office/drawing/2014/main" val="657139347"/>
                    </a:ext>
                  </a:extLst>
                </a:gridCol>
                <a:gridCol w="357358">
                  <a:extLst>
                    <a:ext uri="{9D8B030D-6E8A-4147-A177-3AD203B41FA5}">
                      <a16:colId xmlns:a16="http://schemas.microsoft.com/office/drawing/2014/main" val="1052315164"/>
                    </a:ext>
                  </a:extLst>
                </a:gridCol>
                <a:gridCol w="833877">
                  <a:extLst>
                    <a:ext uri="{9D8B030D-6E8A-4147-A177-3AD203B41FA5}">
                      <a16:colId xmlns:a16="http://schemas.microsoft.com/office/drawing/2014/main" val="1078290128"/>
                    </a:ext>
                  </a:extLst>
                </a:gridCol>
                <a:gridCol w="328277">
                  <a:extLst>
                    <a:ext uri="{9D8B030D-6E8A-4147-A177-3AD203B41FA5}">
                      <a16:colId xmlns:a16="http://schemas.microsoft.com/office/drawing/2014/main" val="2423749898"/>
                    </a:ext>
                  </a:extLst>
                </a:gridCol>
                <a:gridCol w="213176">
                  <a:extLst>
                    <a:ext uri="{9D8B030D-6E8A-4147-A177-3AD203B41FA5}">
                      <a16:colId xmlns:a16="http://schemas.microsoft.com/office/drawing/2014/main" val="3864661384"/>
                    </a:ext>
                  </a:extLst>
                </a:gridCol>
                <a:gridCol w="715236">
                  <a:extLst>
                    <a:ext uri="{9D8B030D-6E8A-4147-A177-3AD203B41FA5}">
                      <a16:colId xmlns:a16="http://schemas.microsoft.com/office/drawing/2014/main" val="1396559564"/>
                    </a:ext>
                  </a:extLst>
                </a:gridCol>
                <a:gridCol w="427435">
                  <a:extLst>
                    <a:ext uri="{9D8B030D-6E8A-4147-A177-3AD203B41FA5}">
                      <a16:colId xmlns:a16="http://schemas.microsoft.com/office/drawing/2014/main" val="1027721303"/>
                    </a:ext>
                  </a:extLst>
                </a:gridCol>
                <a:gridCol w="816164">
                  <a:extLst>
                    <a:ext uri="{9D8B030D-6E8A-4147-A177-3AD203B41FA5}">
                      <a16:colId xmlns:a16="http://schemas.microsoft.com/office/drawing/2014/main" val="3071947952"/>
                    </a:ext>
                  </a:extLst>
                </a:gridCol>
                <a:gridCol w="500944">
                  <a:extLst>
                    <a:ext uri="{9D8B030D-6E8A-4147-A177-3AD203B41FA5}">
                      <a16:colId xmlns:a16="http://schemas.microsoft.com/office/drawing/2014/main" val="580678382"/>
                    </a:ext>
                  </a:extLst>
                </a:gridCol>
                <a:gridCol w="439036">
                  <a:extLst>
                    <a:ext uri="{9D8B030D-6E8A-4147-A177-3AD203B41FA5}">
                      <a16:colId xmlns:a16="http://schemas.microsoft.com/office/drawing/2014/main" val="733783839"/>
                    </a:ext>
                  </a:extLst>
                </a:gridCol>
                <a:gridCol w="892691">
                  <a:extLst>
                    <a:ext uri="{9D8B030D-6E8A-4147-A177-3AD203B41FA5}">
                      <a16:colId xmlns:a16="http://schemas.microsoft.com/office/drawing/2014/main" val="2750852156"/>
                    </a:ext>
                  </a:extLst>
                </a:gridCol>
                <a:gridCol w="424418">
                  <a:extLst>
                    <a:ext uri="{9D8B030D-6E8A-4147-A177-3AD203B41FA5}">
                      <a16:colId xmlns:a16="http://schemas.microsoft.com/office/drawing/2014/main" val="2986336416"/>
                    </a:ext>
                  </a:extLst>
                </a:gridCol>
                <a:gridCol w="1213805">
                  <a:extLst>
                    <a:ext uri="{9D8B030D-6E8A-4147-A177-3AD203B41FA5}">
                      <a16:colId xmlns:a16="http://schemas.microsoft.com/office/drawing/2014/main" val="3947967577"/>
                    </a:ext>
                  </a:extLst>
                </a:gridCol>
                <a:gridCol w="529426">
                  <a:extLst>
                    <a:ext uri="{9D8B030D-6E8A-4147-A177-3AD203B41FA5}">
                      <a16:colId xmlns:a16="http://schemas.microsoft.com/office/drawing/2014/main" val="2060965611"/>
                    </a:ext>
                  </a:extLst>
                </a:gridCol>
                <a:gridCol w="462849">
                  <a:extLst>
                    <a:ext uri="{9D8B030D-6E8A-4147-A177-3AD203B41FA5}">
                      <a16:colId xmlns:a16="http://schemas.microsoft.com/office/drawing/2014/main" val="1476331849"/>
                    </a:ext>
                  </a:extLst>
                </a:gridCol>
                <a:gridCol w="699306">
                  <a:extLst>
                    <a:ext uri="{9D8B030D-6E8A-4147-A177-3AD203B41FA5}">
                      <a16:colId xmlns:a16="http://schemas.microsoft.com/office/drawing/2014/main" val="1377328351"/>
                    </a:ext>
                  </a:extLst>
                </a:gridCol>
                <a:gridCol w="1125708">
                  <a:extLst>
                    <a:ext uri="{9D8B030D-6E8A-4147-A177-3AD203B41FA5}">
                      <a16:colId xmlns:a16="http://schemas.microsoft.com/office/drawing/2014/main" val="289073744"/>
                    </a:ext>
                  </a:extLst>
                </a:gridCol>
              </a:tblGrid>
              <a:tr h="657551"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1.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a-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Où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vas-tu en vacances?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Where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go 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b-</a:t>
                      </a:r>
                      <a:r>
                        <a:rPr lang="fr-FR" sz="1800" b="1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Avec qui vas-tu en vacances?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Who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go 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with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c- Combien de temps y restes-tu? 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How long do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stay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there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for?</a:t>
                      </a:r>
                      <a:r>
                        <a:rPr kumimoji="0" lang="fr-FR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69679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Temporal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adverb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</a:rPr>
                        <a:t>Verb</a:t>
                      </a:r>
                      <a:endParaRPr lang="fr-FR" sz="1200" b="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Connective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473022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général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étés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summer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allons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à la plage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montagne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mountain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campagne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countryside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j’y vais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 there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y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got there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y allons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go there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 famille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family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parents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parents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amis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friends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copains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 friends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j’y reste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stay there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y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reste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stay there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y restons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stay there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une semaine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week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dix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jours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ten 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quinze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jours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fortnight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mois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month</a:t>
                      </a:r>
                    </a:p>
                    <a:p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507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bord de la mer</a:t>
                      </a:r>
                    </a:p>
                    <a:p>
                      <a:pPr algn="l"/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</a:t>
                      </a:r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seaside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553870"/>
                  </a:ext>
                </a:extLst>
              </a:tr>
              <a:tr h="4730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en France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France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en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Espagne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Spain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101806"/>
                  </a:ext>
                </a:extLst>
              </a:tr>
              <a:tr h="4730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au 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Portugal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Portugal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Japon</a:t>
                      </a:r>
                      <a:endParaRPr lang="en-GB" sz="11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Japan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867707"/>
                  </a:ext>
                </a:extLst>
              </a:tr>
              <a:tr h="4383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États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-Unis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United-States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597103"/>
                  </a:ext>
                </a:extLst>
              </a:tr>
              <a:tr h="375743"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     d-  Que fais-tu pendant les 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vacances?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Wheat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06083"/>
                  </a:ext>
                </a:extLst>
              </a:tr>
              <a:tr h="469679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Temporal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adverb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Opinion intro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Adjective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84865"/>
                  </a:ext>
                </a:extLst>
              </a:tr>
              <a:tr h="76712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général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 les 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</a:t>
                      </a:r>
                      <a:r>
                        <a:rPr lang="en-GB" sz="1100" b="1" i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GB" sz="1100" b="1" i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étés</a:t>
                      </a:r>
                      <a:endParaRPr lang="en-GB" sz="11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summer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fais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/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fait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do /go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faisons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do /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du canoë-kayak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canoeing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du VTT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mountain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biking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du ski nautique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water-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snowboard</a:t>
                      </a:r>
                    </a:p>
                    <a:p>
                      <a:pPr algn="l"/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snowboarding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plongée-sous-marine</a:t>
                      </a:r>
                    </a:p>
                    <a:p>
                      <a:pPr algn="l"/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scuba</a:t>
                      </a:r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diving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mon avis, c’est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my opinion, it’s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selon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moi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according to me, it’s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it’s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trouve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endParaRPr kumimoji="0" lang="en-GB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find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 hMerge="1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  <a:b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marrant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 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alright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not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7406207"/>
                  </a:ext>
                </a:extLst>
              </a:tr>
              <a:tr h="7045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voile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sailing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de l’escalade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climbing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de</a:t>
                      </a:r>
                      <a:r>
                        <a:rPr lang="fr-FR" sz="1100" b="1" baseline="0" noProof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l’équitation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horse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riding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randonnées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fôret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hiking in the forest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planche à voile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wind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666065"/>
                  </a:ext>
                </a:extLst>
              </a:tr>
              <a:tr h="4383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la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pêche</a:t>
                      </a:r>
                      <a:endParaRPr lang="en-GB" sz="11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fishing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273977"/>
                  </a:ext>
                </a:extLst>
              </a:tr>
              <a:tr h="6105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prends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take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ski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skiing lessons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voile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sailing lessons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40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37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19462"/>
              </p:ext>
            </p:extLst>
          </p:nvPr>
        </p:nvGraphicFramePr>
        <p:xfrm>
          <a:off x="-14195" y="1"/>
          <a:ext cx="12219664" cy="6883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412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17564">
                  <a:extLst>
                    <a:ext uri="{9D8B030D-6E8A-4147-A177-3AD203B41FA5}">
                      <a16:colId xmlns:a16="http://schemas.microsoft.com/office/drawing/2014/main" val="3079317104"/>
                    </a:ext>
                  </a:extLst>
                </a:gridCol>
                <a:gridCol w="1174527">
                  <a:extLst>
                    <a:ext uri="{9D8B030D-6E8A-4147-A177-3AD203B41FA5}">
                      <a16:colId xmlns:a16="http://schemas.microsoft.com/office/drawing/2014/main" val="3841464404"/>
                    </a:ext>
                  </a:extLst>
                </a:gridCol>
                <a:gridCol w="1189852">
                  <a:extLst>
                    <a:ext uri="{9D8B030D-6E8A-4147-A177-3AD203B41FA5}">
                      <a16:colId xmlns:a16="http://schemas.microsoft.com/office/drawing/2014/main" val="2726266716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374630698"/>
                    </a:ext>
                  </a:extLst>
                </a:gridCol>
                <a:gridCol w="1032691">
                  <a:extLst>
                    <a:ext uri="{9D8B030D-6E8A-4147-A177-3AD203B41FA5}">
                      <a16:colId xmlns:a16="http://schemas.microsoft.com/office/drawing/2014/main" val="1020532829"/>
                    </a:ext>
                  </a:extLst>
                </a:gridCol>
                <a:gridCol w="1018177">
                  <a:extLst>
                    <a:ext uri="{9D8B030D-6E8A-4147-A177-3AD203B41FA5}">
                      <a16:colId xmlns:a16="http://schemas.microsoft.com/office/drawing/2014/main" val="63766569"/>
                    </a:ext>
                  </a:extLst>
                </a:gridCol>
                <a:gridCol w="361769">
                  <a:extLst>
                    <a:ext uri="{9D8B030D-6E8A-4147-A177-3AD203B41FA5}">
                      <a16:colId xmlns:a16="http://schemas.microsoft.com/office/drawing/2014/main" val="1506438840"/>
                    </a:ext>
                  </a:extLst>
                </a:gridCol>
                <a:gridCol w="318226">
                  <a:extLst>
                    <a:ext uri="{9D8B030D-6E8A-4147-A177-3AD203B41FA5}">
                      <a16:colId xmlns:a16="http://schemas.microsoft.com/office/drawing/2014/main" val="1793374888"/>
                    </a:ext>
                  </a:extLst>
                </a:gridCol>
                <a:gridCol w="587828">
                  <a:extLst>
                    <a:ext uri="{9D8B030D-6E8A-4147-A177-3AD203B41FA5}">
                      <a16:colId xmlns:a16="http://schemas.microsoft.com/office/drawing/2014/main" val="4034587441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2031004565"/>
                    </a:ext>
                  </a:extLst>
                </a:gridCol>
                <a:gridCol w="272015">
                  <a:extLst>
                    <a:ext uri="{9D8B030D-6E8A-4147-A177-3AD203B41FA5}">
                      <a16:colId xmlns:a16="http://schemas.microsoft.com/office/drawing/2014/main" val="2236179925"/>
                    </a:ext>
                  </a:extLst>
                </a:gridCol>
                <a:gridCol w="1337502">
                  <a:extLst>
                    <a:ext uri="{9D8B030D-6E8A-4147-A177-3AD203B41FA5}">
                      <a16:colId xmlns:a16="http://schemas.microsoft.com/office/drawing/2014/main" val="159135605"/>
                    </a:ext>
                  </a:extLst>
                </a:gridCol>
                <a:gridCol w="527488">
                  <a:extLst>
                    <a:ext uri="{9D8B030D-6E8A-4147-A177-3AD203B41FA5}">
                      <a16:colId xmlns:a16="http://schemas.microsoft.com/office/drawing/2014/main" val="1377328351"/>
                    </a:ext>
                  </a:extLst>
                </a:gridCol>
                <a:gridCol w="602539">
                  <a:extLst>
                    <a:ext uri="{9D8B030D-6E8A-4147-A177-3AD203B41FA5}">
                      <a16:colId xmlns:a16="http://schemas.microsoft.com/office/drawing/2014/main" val="3783315998"/>
                    </a:ext>
                  </a:extLst>
                </a:gridCol>
                <a:gridCol w="1262451">
                  <a:extLst>
                    <a:ext uri="{9D8B030D-6E8A-4147-A177-3AD203B41FA5}">
                      <a16:colId xmlns:a16="http://schemas.microsoft.com/office/drawing/2014/main" val="289073744"/>
                    </a:ext>
                  </a:extLst>
                </a:gridCol>
              </a:tblGrid>
              <a:tr h="357564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e- 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Pourquoi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aimes-tu ou n’aimes tu pas ce style de vacances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?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Why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or not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this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type of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kumimoji="0" lang="fr-FR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62573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f- Où es-tu allé(e) en vacances l’année </a:t>
                      </a:r>
                      <a:r>
                        <a:rPr kumimoji="0" lang="fr-FR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dernère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go on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last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  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Où iras-tu l’année prochaine? </a:t>
                      </a:r>
                    </a:p>
                    <a:p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go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837570"/>
                  </a:ext>
                </a:extLst>
              </a:tr>
              <a:tr h="446955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</a:p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Connective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Noun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Temporal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adverb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1072692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 ça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like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quite like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n’aime pas ça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don’t like 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100" b="1" i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n’aime</a:t>
                      </a:r>
                      <a:r>
                        <a:rPr lang="en-GB" sz="11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trop </a:t>
                      </a:r>
                      <a:r>
                        <a:rPr lang="en-GB" sz="1100" b="1" i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endParaRPr lang="en-GB" sz="11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don’t like it too much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parce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J’aime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J’adore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love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préfère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prefer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soleil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sports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d’hiver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winter sports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vacances</a:t>
                      </a: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holidays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n’y a pas grand-chose à faire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isn’t much to 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L’année dernière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Last year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suis allée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allée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allés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went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à la plage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montagne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mountain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en France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France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au 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Portugal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Portugal</a:t>
                      </a:r>
                    </a:p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États</a:t>
                      </a:r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-Unis</a:t>
                      </a: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United-States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la campagne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countryside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bord de la mer</a:t>
                      </a:r>
                    </a:p>
                    <a:p>
                      <a:pPr algn="l"/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</a:t>
                      </a:r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seaside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en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Espagne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Spain</a:t>
                      </a:r>
                    </a:p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Japon</a:t>
                      </a:r>
                      <a:endParaRPr lang="en-GB" sz="11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Japan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L’année prochaine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j’irai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will 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will 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960860"/>
                  </a:ext>
                </a:extLst>
              </a:tr>
              <a:tr h="74492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n’aime pas</a:t>
                      </a:r>
                    </a:p>
                    <a:p>
                      <a:pPr algn="l"/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Je déteste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hate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l"/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553870"/>
                  </a:ext>
                </a:extLst>
              </a:tr>
              <a:tr h="357564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g-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Qu’est-ce que tu as fait?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did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do? </a:t>
                      </a:r>
                      <a:r>
                        <a:rPr kumimoji="0" lang="fr-FR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-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Qu’est-ce que tu feras?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will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do? 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06083"/>
                  </a:ext>
                </a:extLst>
              </a:tr>
              <a:tr h="446955">
                <a:tc>
                  <a:txBody>
                    <a:bodyPr/>
                    <a:lstStyle/>
                    <a:p>
                      <a:pPr lvl="0"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lvl="0"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Opinion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Adjective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84865"/>
                  </a:ext>
                </a:extLst>
              </a:tr>
              <a:tr h="41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 fait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/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du canoë-kayak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Canoeing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du VTT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mountain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biking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du ski nautique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water-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skiing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snowboard</a:t>
                      </a:r>
                    </a:p>
                    <a:p>
                      <a:pPr algn="l"/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snowboarding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plongée-sous-marine</a:t>
                      </a:r>
                    </a:p>
                    <a:p>
                      <a:pPr algn="l"/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scuba</a:t>
                      </a:r>
                      <a:r>
                        <a:rPr lang="fr-FR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diving</a:t>
                      </a:r>
                      <a:endParaRPr lang="fr-FR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mon avis, c’était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my opinion, it was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c’était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was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trouvé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endParaRPr kumimoji="0" lang="en-GB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found that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 hMerge="1">
                  <a:txBody>
                    <a:bodyPr/>
                    <a:lstStyle/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  <a:b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marrant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 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alright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not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7406207"/>
                  </a:ext>
                </a:extLst>
              </a:tr>
              <a:tr h="41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1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ferai</a:t>
                      </a:r>
                      <a:endParaRPr lang="en-GB" sz="11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will do /go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voile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sailing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de l’escalade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climbing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de</a:t>
                      </a:r>
                      <a:r>
                        <a:rPr lang="fr-FR" sz="1100" b="1" baseline="0" noProof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fr-FR" sz="1100" b="1" noProof="0" dirty="0">
                          <a:solidFill>
                            <a:srgbClr val="002060"/>
                          </a:solidFill>
                        </a:rPr>
                        <a:t>l’équitation</a:t>
                      </a:r>
                      <a:endParaRPr lang="fr-FR" sz="11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horse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riding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randonnées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kumimoji="0" lang="en-GB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fôret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Hiking in the forest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la planche à voile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wind</a:t>
                      </a:r>
                      <a:r>
                        <a:rPr kumimoji="0" lang="fr-FR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surfing</a:t>
                      </a:r>
                      <a:endParaRPr kumimoji="0" lang="fr-FR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330404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suis allé(e)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3" gridSpan="10">
                  <a:txBody>
                    <a:bodyPr/>
                    <a:lstStyle/>
                    <a:p>
                      <a:r>
                        <a:rPr lang="en-GB" sz="11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la </a:t>
                      </a:r>
                      <a:r>
                        <a:rPr lang="en-GB" sz="11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pêche</a:t>
                      </a:r>
                      <a:endParaRPr lang="en-GB" sz="11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fishing</a:t>
                      </a:r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273977"/>
                  </a:ext>
                </a:extLst>
              </a:tr>
              <a:tr h="11716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J’irai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will 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10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32471"/>
                  </a:ext>
                </a:extLst>
              </a:tr>
              <a:tr h="2094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10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à mon avis, ça sera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my opinion, it will 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 sera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will be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trouverai</a:t>
                      </a:r>
                      <a:r>
                        <a:rPr kumimoji="0" lang="en-GB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GB" sz="1100" b="1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endParaRPr kumimoji="0" lang="en-GB" sz="11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will  find that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48318"/>
                  </a:ext>
                </a:extLst>
              </a:tr>
              <a:tr h="417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 pris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took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cours de ski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skiing lessons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1482"/>
                  </a:ext>
                </a:extLst>
              </a:tr>
              <a:tr h="533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prendrai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will</a:t>
                      </a:r>
                      <a:r>
                        <a:rPr lang="en-GB" sz="11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take</a:t>
                      </a:r>
                      <a:endParaRPr lang="en-GB" sz="11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 gridSpan="10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963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11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538086"/>
              </p:ext>
            </p:extLst>
          </p:nvPr>
        </p:nvGraphicFramePr>
        <p:xfrm>
          <a:off x="-3" y="1"/>
          <a:ext cx="12193030" cy="6877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8888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442446">
                  <a:extLst>
                    <a:ext uri="{9D8B030D-6E8A-4147-A177-3AD203B41FA5}">
                      <a16:colId xmlns:a16="http://schemas.microsoft.com/office/drawing/2014/main" val="3375927121"/>
                    </a:ext>
                  </a:extLst>
                </a:gridCol>
                <a:gridCol w="1254035">
                  <a:extLst>
                    <a:ext uri="{9D8B030D-6E8A-4147-A177-3AD203B41FA5}">
                      <a16:colId xmlns:a16="http://schemas.microsoft.com/office/drawing/2014/main" val="1548396661"/>
                    </a:ext>
                  </a:extLst>
                </a:gridCol>
                <a:gridCol w="642277">
                  <a:extLst>
                    <a:ext uri="{9D8B030D-6E8A-4147-A177-3AD203B41FA5}">
                      <a16:colId xmlns:a16="http://schemas.microsoft.com/office/drawing/2014/main" val="670964922"/>
                    </a:ext>
                  </a:extLst>
                </a:gridCol>
                <a:gridCol w="952021">
                  <a:extLst>
                    <a:ext uri="{9D8B030D-6E8A-4147-A177-3AD203B41FA5}">
                      <a16:colId xmlns:a16="http://schemas.microsoft.com/office/drawing/2014/main" val="172807770"/>
                    </a:ext>
                  </a:extLst>
                </a:gridCol>
                <a:gridCol w="955464">
                  <a:extLst>
                    <a:ext uri="{9D8B030D-6E8A-4147-A177-3AD203B41FA5}">
                      <a16:colId xmlns:a16="http://schemas.microsoft.com/office/drawing/2014/main" val="2670061421"/>
                    </a:ext>
                  </a:extLst>
                </a:gridCol>
                <a:gridCol w="429224">
                  <a:extLst>
                    <a:ext uri="{9D8B030D-6E8A-4147-A177-3AD203B41FA5}">
                      <a16:colId xmlns:a16="http://schemas.microsoft.com/office/drawing/2014/main" val="159135605"/>
                    </a:ext>
                  </a:extLst>
                </a:gridCol>
                <a:gridCol w="598687">
                  <a:extLst>
                    <a:ext uri="{9D8B030D-6E8A-4147-A177-3AD203B41FA5}">
                      <a16:colId xmlns:a16="http://schemas.microsoft.com/office/drawing/2014/main" val="1377328351"/>
                    </a:ext>
                  </a:extLst>
                </a:gridCol>
                <a:gridCol w="756371">
                  <a:extLst>
                    <a:ext uri="{9D8B030D-6E8A-4147-A177-3AD203B41FA5}">
                      <a16:colId xmlns:a16="http://schemas.microsoft.com/office/drawing/2014/main" val="3073549626"/>
                    </a:ext>
                  </a:extLst>
                </a:gridCol>
                <a:gridCol w="288205">
                  <a:extLst>
                    <a:ext uri="{9D8B030D-6E8A-4147-A177-3AD203B41FA5}">
                      <a16:colId xmlns:a16="http://schemas.microsoft.com/office/drawing/2014/main" val="1086701856"/>
                    </a:ext>
                  </a:extLst>
                </a:gridCol>
                <a:gridCol w="925575">
                  <a:extLst>
                    <a:ext uri="{9D8B030D-6E8A-4147-A177-3AD203B41FA5}">
                      <a16:colId xmlns:a16="http://schemas.microsoft.com/office/drawing/2014/main" val="59935413"/>
                    </a:ext>
                  </a:extLst>
                </a:gridCol>
                <a:gridCol w="965243">
                  <a:extLst>
                    <a:ext uri="{9D8B030D-6E8A-4147-A177-3AD203B41FA5}">
                      <a16:colId xmlns:a16="http://schemas.microsoft.com/office/drawing/2014/main" val="3665557010"/>
                    </a:ext>
                  </a:extLst>
                </a:gridCol>
                <a:gridCol w="383452">
                  <a:extLst>
                    <a:ext uri="{9D8B030D-6E8A-4147-A177-3AD203B41FA5}">
                      <a16:colId xmlns:a16="http://schemas.microsoft.com/office/drawing/2014/main" val="1489208644"/>
                    </a:ext>
                  </a:extLst>
                </a:gridCol>
                <a:gridCol w="595012">
                  <a:extLst>
                    <a:ext uri="{9D8B030D-6E8A-4147-A177-3AD203B41FA5}">
                      <a16:colId xmlns:a16="http://schemas.microsoft.com/office/drawing/2014/main" val="3842881917"/>
                    </a:ext>
                  </a:extLst>
                </a:gridCol>
                <a:gridCol w="938798">
                  <a:extLst>
                    <a:ext uri="{9D8B030D-6E8A-4147-A177-3AD203B41FA5}">
                      <a16:colId xmlns:a16="http://schemas.microsoft.com/office/drawing/2014/main" val="975888938"/>
                    </a:ext>
                  </a:extLst>
                </a:gridCol>
                <a:gridCol w="810492">
                  <a:extLst>
                    <a:ext uri="{9D8B030D-6E8A-4147-A177-3AD203B41FA5}">
                      <a16:colId xmlns:a16="http://schemas.microsoft.com/office/drawing/2014/main" val="2465912378"/>
                    </a:ext>
                  </a:extLst>
                </a:gridCol>
              </a:tblGrid>
              <a:tr h="358724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2.   Où voudrais tu aller en vacances?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Where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to go on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holidays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448405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fr-FR" sz="1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in infinitive </a:t>
                      </a:r>
                      <a:r>
                        <a:rPr lang="fr-FR" sz="12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form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Connective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</a:rPr>
                        <a:t>Verb</a:t>
                      </a:r>
                      <a:endParaRPr lang="fr-FR" sz="1200" b="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</a:rPr>
                        <a:t>Adverb</a:t>
                      </a:r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Adjective 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</a:rPr>
                        <a:t>Verb</a:t>
                      </a:r>
                      <a:endParaRPr lang="fr-FR" sz="1200" b="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fr-FR" sz="1200" dirty="0"/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in infinitive </a:t>
                      </a:r>
                      <a:r>
                        <a:rPr lang="fr-FR" sz="12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form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33182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j’aimerais</a:t>
                      </a:r>
                      <a:endParaRPr lang="en-GB" sz="1200" b="1" i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would like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voudrais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have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descendre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l’Amazone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canoë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down </a:t>
                      </a:r>
                      <a:r>
                        <a:rPr lang="en-GB" sz="1200" b="0" i="1" kern="1200" baseline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theAmazon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cano</a:t>
                      </a:r>
                      <a:r>
                        <a:rPr lang="en-GB" sz="1200" b="1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ë</a:t>
                      </a:r>
                      <a:endParaRPr lang="en-GB" sz="1200" b="1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essayer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sports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extrêmes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try some extreme sports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faire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 safari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Afrique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go on safari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Africa</a:t>
                      </a:r>
                    </a:p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passer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vacances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sur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île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déserte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spend the holidays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a desert island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traverser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Sahara à dos de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chameau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cross the Sahara by camel</a:t>
                      </a: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visiter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tous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parcs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d’attraction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monde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 all the theme parks in the wold</a:t>
                      </a:r>
                    </a:p>
                    <a:p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voir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gorilles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liberté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see gorillas in the wild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et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puis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then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et aussi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also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finalement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200" b="1" i="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ça serait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l"/>
                      <a:r>
                        <a:rPr lang="fr-FR" sz="1200" b="1" i="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vraiment</a:t>
                      </a:r>
                    </a:p>
                    <a:p>
                      <a:pPr lvl="0" algn="l"/>
                      <a:r>
                        <a:rPr lang="fr-FR" sz="1200" b="0" i="1" dirty="0" err="1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really</a:t>
                      </a:r>
                      <a:endParaRPr lang="fr-FR" sz="12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  <a:b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marrant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 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alright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not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une aventure formidable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adventure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une aventure merveilleuse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marvelous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adventure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pouvoir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able</a:t>
                      </a:r>
                    </a:p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voler comme un oiseau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bird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visiter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visit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voir…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…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 reposer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relax…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358724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     Tu voudrais … ?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Would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like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to…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087253"/>
                  </a:ext>
                </a:extLst>
              </a:tr>
              <a:tr h="4484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Ouais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 Cool!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Bonne idée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Good idea</a:t>
                      </a:r>
                      <a:endParaRPr lang="en-GB" sz="1200" b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Quelle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horreur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horrible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rigoles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 must be joking!</a:t>
                      </a:r>
                      <a:b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n’est pas mon truc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kind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thing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voudrais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wouldn’t want 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n’aimerais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wouldn’t like to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faire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ça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 that.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005673"/>
                  </a:ext>
                </a:extLst>
              </a:tr>
              <a:tr h="717449"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serait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fantastique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fantastic</a:t>
                      </a:r>
                      <a:b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super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sympa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b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trop cool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796088"/>
                  </a:ext>
                </a:extLst>
              </a:tr>
              <a:tr h="1116650"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 serait trop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dangereux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dangerous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ennuyeux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tranquille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26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46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51639E6-5D4A-4B99-A2DA-69CD23FBD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90310"/>
              </p:ext>
            </p:extLst>
          </p:nvPr>
        </p:nvGraphicFramePr>
        <p:xfrm>
          <a:off x="0" y="2"/>
          <a:ext cx="12191998" cy="6895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9214">
                  <a:extLst>
                    <a:ext uri="{9D8B030D-6E8A-4147-A177-3AD203B41FA5}">
                      <a16:colId xmlns:a16="http://schemas.microsoft.com/office/drawing/2014/main" val="139108877"/>
                    </a:ext>
                  </a:extLst>
                </a:gridCol>
                <a:gridCol w="1239214">
                  <a:extLst>
                    <a:ext uri="{9D8B030D-6E8A-4147-A177-3AD203B41FA5}">
                      <a16:colId xmlns:a16="http://schemas.microsoft.com/office/drawing/2014/main" val="3762142128"/>
                    </a:ext>
                  </a:extLst>
                </a:gridCol>
                <a:gridCol w="255508">
                  <a:extLst>
                    <a:ext uri="{9D8B030D-6E8A-4147-A177-3AD203B41FA5}">
                      <a16:colId xmlns:a16="http://schemas.microsoft.com/office/drawing/2014/main" val="3501625389"/>
                    </a:ext>
                  </a:extLst>
                </a:gridCol>
                <a:gridCol w="881504">
                  <a:extLst>
                    <a:ext uri="{9D8B030D-6E8A-4147-A177-3AD203B41FA5}">
                      <a16:colId xmlns:a16="http://schemas.microsoft.com/office/drawing/2014/main" val="3133201871"/>
                    </a:ext>
                  </a:extLst>
                </a:gridCol>
                <a:gridCol w="689872">
                  <a:extLst>
                    <a:ext uri="{9D8B030D-6E8A-4147-A177-3AD203B41FA5}">
                      <a16:colId xmlns:a16="http://schemas.microsoft.com/office/drawing/2014/main" val="2385544930"/>
                    </a:ext>
                  </a:extLst>
                </a:gridCol>
                <a:gridCol w="945380">
                  <a:extLst>
                    <a:ext uri="{9D8B030D-6E8A-4147-A177-3AD203B41FA5}">
                      <a16:colId xmlns:a16="http://schemas.microsoft.com/office/drawing/2014/main" val="256682737"/>
                    </a:ext>
                  </a:extLst>
                </a:gridCol>
                <a:gridCol w="396038">
                  <a:extLst>
                    <a:ext uri="{9D8B030D-6E8A-4147-A177-3AD203B41FA5}">
                      <a16:colId xmlns:a16="http://schemas.microsoft.com/office/drawing/2014/main" val="2862743861"/>
                    </a:ext>
                  </a:extLst>
                </a:gridCol>
                <a:gridCol w="1558599">
                  <a:extLst>
                    <a:ext uri="{9D8B030D-6E8A-4147-A177-3AD203B41FA5}">
                      <a16:colId xmlns:a16="http://schemas.microsoft.com/office/drawing/2014/main" val="3794267529"/>
                    </a:ext>
                  </a:extLst>
                </a:gridCol>
                <a:gridCol w="306610">
                  <a:extLst>
                    <a:ext uri="{9D8B030D-6E8A-4147-A177-3AD203B41FA5}">
                      <a16:colId xmlns:a16="http://schemas.microsoft.com/office/drawing/2014/main" val="2119958404"/>
                    </a:ext>
                  </a:extLst>
                </a:gridCol>
                <a:gridCol w="1787402">
                  <a:extLst>
                    <a:ext uri="{9D8B030D-6E8A-4147-A177-3AD203B41FA5}">
                      <a16:colId xmlns:a16="http://schemas.microsoft.com/office/drawing/2014/main" val="368885363"/>
                    </a:ext>
                  </a:extLst>
                </a:gridCol>
                <a:gridCol w="422743">
                  <a:extLst>
                    <a:ext uri="{9D8B030D-6E8A-4147-A177-3AD203B41FA5}">
                      <a16:colId xmlns:a16="http://schemas.microsoft.com/office/drawing/2014/main" val="892962275"/>
                    </a:ext>
                  </a:extLst>
                </a:gridCol>
                <a:gridCol w="868728">
                  <a:extLst>
                    <a:ext uri="{9D8B030D-6E8A-4147-A177-3AD203B41FA5}">
                      <a16:colId xmlns:a16="http://schemas.microsoft.com/office/drawing/2014/main" val="3096888585"/>
                    </a:ext>
                  </a:extLst>
                </a:gridCol>
                <a:gridCol w="1601186">
                  <a:extLst>
                    <a:ext uri="{9D8B030D-6E8A-4147-A177-3AD203B41FA5}">
                      <a16:colId xmlns:a16="http://schemas.microsoft.com/office/drawing/2014/main" val="3004521328"/>
                    </a:ext>
                  </a:extLst>
                </a:gridCol>
              </a:tblGrid>
              <a:tr h="491263">
                <a:tc gridSpan="13"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3. Qu’est-ce que tu prends</a:t>
                      </a:r>
                      <a:r>
                        <a:rPr lang="fr-FR" b="1" baseline="0" dirty="0">
                          <a:solidFill>
                            <a:schemeClr val="bg1"/>
                          </a:solidFill>
                        </a:rPr>
                        <a:t> en vacances? </a:t>
                      </a:r>
                      <a:r>
                        <a:rPr lang="fr-FR" b="0" i="1" dirty="0" err="1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fr-FR" b="0" i="1" dirty="0">
                          <a:solidFill>
                            <a:schemeClr val="bg1"/>
                          </a:solidFill>
                        </a:rPr>
                        <a:t> do </a:t>
                      </a:r>
                      <a:r>
                        <a:rPr lang="fr-FR" b="0" i="1" dirty="0" err="1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fr-FR" b="0" i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b="0" i="1" dirty="0" err="1">
                          <a:solidFill>
                            <a:schemeClr val="bg1"/>
                          </a:solidFill>
                        </a:rPr>
                        <a:t>take</a:t>
                      </a:r>
                      <a:r>
                        <a:rPr lang="fr-FR" b="0" i="1" baseline="0" dirty="0">
                          <a:solidFill>
                            <a:schemeClr val="bg1"/>
                          </a:solidFill>
                        </a:rPr>
                        <a:t> on </a:t>
                      </a:r>
                      <a:r>
                        <a:rPr lang="fr-FR" b="0" i="1" baseline="0" dirty="0" err="1">
                          <a:solidFill>
                            <a:schemeClr val="bg1"/>
                          </a:solidFill>
                        </a:rPr>
                        <a:t>holidays</a:t>
                      </a:r>
                      <a:r>
                        <a:rPr lang="fr-FR" b="0" i="1" dirty="0">
                          <a:solidFill>
                            <a:schemeClr val="bg1"/>
                          </a:solidFill>
                        </a:rPr>
                        <a:t>? </a:t>
                      </a:r>
                      <a:endParaRPr lang="fr-FR" b="0" i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976672"/>
                  </a:ext>
                </a:extLst>
              </a:tr>
              <a:tr h="511352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Sentence starter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Temporal </a:t>
                      </a:r>
                      <a:r>
                        <a:rPr lang="fr-FR" sz="12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adverb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Verb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Noun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Connective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8758"/>
                  </a:ext>
                </a:extLst>
              </a:tr>
              <a:tr h="1789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normalement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normally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d’habitude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souvent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quelquefois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prends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take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adaptateur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adaptor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chargeur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charger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chapeau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paille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straw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sac à dos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rucksack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bombe anti-insectes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insect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repellent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spray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lampe de poche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torch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la crème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solaire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 gel coiffant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 lunettes de plongée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swimming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goggles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palmes et un tuba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flippers and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snorkel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tongs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flip-flops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 de bouquins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books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/>
                      <a:r>
                        <a:rPr lang="fr-FR" sz="12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et </a:t>
                      </a:r>
                    </a:p>
                    <a:p>
                      <a:pPr lvl="0" algn="l"/>
                      <a:r>
                        <a:rPr lang="fr-FR" sz="1200" b="0" i="1" dirty="0">
                          <a:solidFill>
                            <a:srgbClr val="00B0F0"/>
                          </a:solidFill>
                          <a:latin typeface="+mn-lt"/>
                        </a:rPr>
                        <a:t>and</a:t>
                      </a:r>
                    </a:p>
                    <a:p>
                      <a:pPr lvl="0" algn="l"/>
                      <a:endParaRPr lang="fr-FR" sz="1200" b="1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2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et aussi </a:t>
                      </a:r>
                    </a:p>
                    <a:p>
                      <a:pPr lvl="0" algn="l"/>
                      <a:r>
                        <a:rPr lang="fr-FR" sz="1200" b="0" i="1" dirty="0">
                          <a:solidFill>
                            <a:srgbClr val="00B0F0"/>
                          </a:solidFill>
                          <a:latin typeface="+mn-lt"/>
                        </a:rPr>
                        <a:t>and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latin typeface="+mn-lt"/>
                        </a:rPr>
                        <a:t>also</a:t>
                      </a:r>
                      <a:endParaRPr lang="fr-FR" sz="1200" b="0" i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et en plus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rgbClr val="00B0F0"/>
                          </a:solidFill>
                          <a:latin typeface="+mn-lt"/>
                        </a:rPr>
                        <a:t>and </a:t>
                      </a:r>
                      <a:r>
                        <a:rPr lang="fr-FR" sz="1200" b="0" i="1" dirty="0" err="1">
                          <a:solidFill>
                            <a:srgbClr val="00B0F0"/>
                          </a:solidFill>
                          <a:latin typeface="+mn-lt"/>
                        </a:rPr>
                        <a:t>also</a:t>
                      </a:r>
                      <a:endParaRPr lang="fr-FR" sz="1200" b="0" i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200" b="1" i="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049809"/>
                  </a:ext>
                </a:extLst>
              </a:tr>
              <a:tr h="445708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Qu’est-ce que tu fais?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do?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595143"/>
                  </a:ext>
                </a:extLst>
              </a:tr>
              <a:tr h="452480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Sentence starter</a:t>
                      </a:r>
                    </a:p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fr-FR" sz="1200" i="1" dirty="0" err="1">
                          <a:solidFill>
                            <a:schemeClr val="bg1"/>
                          </a:solidFill>
                        </a:rPr>
                        <a:t>Verb</a:t>
                      </a:r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200" i="1" dirty="0">
                          <a:solidFill>
                            <a:schemeClr val="bg1"/>
                          </a:solidFill>
                        </a:rPr>
                        <a:t> 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72714"/>
                  </a:ext>
                </a:extLst>
              </a:tr>
              <a:tr h="3167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 vacances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holidays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 baigne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coiffe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me couche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 to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 douche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 fais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 fais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m’amuse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fun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m’ennuie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te baignes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te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coiffes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 couches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 to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 douches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have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 fais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te fais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t’amuses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have fun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t’ennuies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se baigne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swims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coiffe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couche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goes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douche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fait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sunbathes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se fait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gets</a:t>
                      </a:r>
                      <a:r>
                        <a:rPr lang="fr-FR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s’amuse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fun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s’ennuie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gets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baignons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coiffons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couchons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 to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douchons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faisons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faisons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 amusons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fun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nous 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nnuyons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vous </a:t>
                      </a:r>
                      <a:r>
                        <a:rPr lang="fr-FR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baigez</a:t>
                      </a:r>
                      <a:endParaRPr lang="fr-FR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vous 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coiffez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ous vous couchez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go to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ous vous douchez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have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ous vous 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faites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vous faites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ous vous  amusez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have fun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ous vous 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nnuyez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se baignent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swim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se </a:t>
                      </a:r>
                      <a:r>
                        <a:rPr lang="fr-FR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coifnt</a:t>
                      </a:r>
                      <a:endParaRPr lang="fr-FR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se couchent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go to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se douchent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a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shower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se 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 bronzer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sunbathe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se font piquer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stung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s’amusent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fun</a:t>
                      </a:r>
                      <a:br>
                        <a:rPr lang="fr-FR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 s’e</a:t>
                      </a:r>
                      <a:r>
                        <a:rPr lang="fr-FR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nnuient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fr-FR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kern="12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bored</a:t>
                      </a:r>
                      <a:endParaRPr lang="fr-FR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794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3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351639E6-5D4A-4B99-A2DA-69CD23FBD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287434"/>
              </p:ext>
            </p:extLst>
          </p:nvPr>
        </p:nvGraphicFramePr>
        <p:xfrm>
          <a:off x="0" y="-1"/>
          <a:ext cx="12192000" cy="44283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139108877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val="3193097930"/>
                    </a:ext>
                  </a:extLst>
                </a:gridCol>
                <a:gridCol w="2173647">
                  <a:extLst>
                    <a:ext uri="{9D8B030D-6E8A-4147-A177-3AD203B41FA5}">
                      <a16:colId xmlns:a16="http://schemas.microsoft.com/office/drawing/2014/main" val="2338643752"/>
                    </a:ext>
                  </a:extLst>
                </a:gridCol>
                <a:gridCol w="5067530">
                  <a:extLst>
                    <a:ext uri="{9D8B030D-6E8A-4147-A177-3AD203B41FA5}">
                      <a16:colId xmlns:a16="http://schemas.microsoft.com/office/drawing/2014/main" val="876044844"/>
                    </a:ext>
                  </a:extLst>
                </a:gridCol>
              </a:tblGrid>
              <a:tr h="67001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4. Comment étaient les vacances</a:t>
                      </a:r>
                      <a:r>
                        <a:rPr lang="fr-FR" sz="1800" b="1" baseline="0" dirty="0">
                          <a:solidFill>
                            <a:schemeClr val="bg1"/>
                          </a:solidFill>
                        </a:rPr>
                        <a:t>?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</a:rPr>
                        <a:t>How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</a:rPr>
                        <a:t>were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</a:rPr>
                        <a:t> the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</a:rPr>
                        <a:t>holidays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</a:rPr>
                        <a:t>?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996923"/>
                  </a:ext>
                </a:extLst>
              </a:tr>
              <a:tr h="542391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Noun</a:t>
                      </a:r>
                    </a:p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Connective</a:t>
                      </a:r>
                    </a:p>
                    <a:p>
                      <a:pPr algn="ctr"/>
                      <a:r>
                        <a:rPr lang="fr-FR" sz="1400" i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fr-FR" sz="140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98758"/>
                  </a:ext>
                </a:extLst>
              </a:tr>
              <a:tr h="18315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suis resté(e) trop longtemps au soleil.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stayed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the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sun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pris un coup de soleil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sunburnt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Il a plu tout le temps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rained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all the time</a:t>
                      </a:r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L’eau est entrée dans la tente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Water came into the tent</a:t>
                      </a:r>
                      <a:endParaRPr lang="en-GB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suis tombé(e) à l’eau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fell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 the water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J’ai été malade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 ill</a:t>
                      </a:r>
                      <a:endParaRPr lang="en-GB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 tous été malades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were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all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ill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c’était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désastre.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disaster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rubbish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catastrophique.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catastrophic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 drôle.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49809"/>
                  </a:ext>
                </a:extLst>
              </a:tr>
              <a:tr h="13843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n’ai pas vraiment aimé ça.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didn’t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really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75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6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546BDE8-FE34-4271-AB6B-F55707CD8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66406"/>
              </p:ext>
            </p:extLst>
          </p:nvPr>
        </p:nvGraphicFramePr>
        <p:xfrm>
          <a:off x="1" y="2"/>
          <a:ext cx="12191998" cy="6857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666">
                  <a:extLst>
                    <a:ext uri="{9D8B030D-6E8A-4147-A177-3AD203B41FA5}">
                      <a16:colId xmlns:a16="http://schemas.microsoft.com/office/drawing/2014/main" val="346465721"/>
                    </a:ext>
                  </a:extLst>
                </a:gridCol>
                <a:gridCol w="809187">
                  <a:extLst>
                    <a:ext uri="{9D8B030D-6E8A-4147-A177-3AD203B41FA5}">
                      <a16:colId xmlns:a16="http://schemas.microsoft.com/office/drawing/2014/main" val="2153256686"/>
                    </a:ext>
                  </a:extLst>
                </a:gridCol>
                <a:gridCol w="1556511">
                  <a:extLst>
                    <a:ext uri="{9D8B030D-6E8A-4147-A177-3AD203B41FA5}">
                      <a16:colId xmlns:a16="http://schemas.microsoft.com/office/drawing/2014/main" val="540672579"/>
                    </a:ext>
                  </a:extLst>
                </a:gridCol>
                <a:gridCol w="1141441">
                  <a:extLst>
                    <a:ext uri="{9D8B030D-6E8A-4147-A177-3AD203B41FA5}">
                      <a16:colId xmlns:a16="http://schemas.microsoft.com/office/drawing/2014/main" val="111039119"/>
                    </a:ext>
                  </a:extLst>
                </a:gridCol>
                <a:gridCol w="1266160">
                  <a:extLst>
                    <a:ext uri="{9D8B030D-6E8A-4147-A177-3AD203B41FA5}">
                      <a16:colId xmlns:a16="http://schemas.microsoft.com/office/drawing/2014/main" val="2483169007"/>
                    </a:ext>
                  </a:extLst>
                </a:gridCol>
                <a:gridCol w="557749">
                  <a:extLst>
                    <a:ext uri="{9D8B030D-6E8A-4147-A177-3AD203B41FA5}">
                      <a16:colId xmlns:a16="http://schemas.microsoft.com/office/drawing/2014/main" val="3498210262"/>
                    </a:ext>
                  </a:extLst>
                </a:gridCol>
                <a:gridCol w="739342">
                  <a:extLst>
                    <a:ext uri="{9D8B030D-6E8A-4147-A177-3AD203B41FA5}">
                      <a16:colId xmlns:a16="http://schemas.microsoft.com/office/drawing/2014/main" val="41336903"/>
                    </a:ext>
                  </a:extLst>
                </a:gridCol>
                <a:gridCol w="1206295">
                  <a:extLst>
                    <a:ext uri="{9D8B030D-6E8A-4147-A177-3AD203B41FA5}">
                      <a16:colId xmlns:a16="http://schemas.microsoft.com/office/drawing/2014/main" val="2695224166"/>
                    </a:ext>
                  </a:extLst>
                </a:gridCol>
                <a:gridCol w="922079">
                  <a:extLst>
                    <a:ext uri="{9D8B030D-6E8A-4147-A177-3AD203B41FA5}">
                      <a16:colId xmlns:a16="http://schemas.microsoft.com/office/drawing/2014/main" val="4197684131"/>
                    </a:ext>
                  </a:extLst>
                </a:gridCol>
                <a:gridCol w="1209378">
                  <a:extLst>
                    <a:ext uri="{9D8B030D-6E8A-4147-A177-3AD203B41FA5}">
                      <a16:colId xmlns:a16="http://schemas.microsoft.com/office/drawing/2014/main" val="3379832517"/>
                    </a:ext>
                  </a:extLst>
                </a:gridCol>
                <a:gridCol w="1297190">
                  <a:extLst>
                    <a:ext uri="{9D8B030D-6E8A-4147-A177-3AD203B41FA5}">
                      <a16:colId xmlns:a16="http://schemas.microsoft.com/office/drawing/2014/main" val="370463609"/>
                    </a:ext>
                  </a:extLst>
                </a:gridCol>
              </a:tblGrid>
              <a:tr h="382963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5.   Qu’est-ce tu</a:t>
                      </a:r>
                      <a:r>
                        <a:rPr lang="fr-FR" sz="1800" b="1" i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as fait </a:t>
                      </a:r>
                      <a:r>
                        <a:rPr lang="fr-FR" sz="1800" b="1" i="0" dirty="0">
                          <a:solidFill>
                            <a:schemeClr val="bg1"/>
                          </a:solidFill>
                          <a:latin typeface="+mn-lt"/>
                        </a:rPr>
                        <a:t>?  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did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8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8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do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800" b="1" i="1" dirty="0">
                          <a:solidFill>
                            <a:schemeClr val="bg1"/>
                          </a:solidFill>
                          <a:latin typeface="+mn-lt"/>
                        </a:rPr>
                        <a:t>     </a:t>
                      </a: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5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500" b="0" i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5920653"/>
                  </a:ext>
                </a:extLst>
              </a:tr>
              <a:tr h="588464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Temporal </a:t>
                      </a:r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adverb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Auxilary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 in </a:t>
                      </a:r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past</a:t>
                      </a:r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i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participle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err="1">
                          <a:solidFill>
                            <a:schemeClr val="bg1"/>
                          </a:solidFill>
                          <a:latin typeface="+mn-lt"/>
                        </a:rPr>
                        <a:t>Verb</a:t>
                      </a:r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fr-FR" sz="1400" b="0" i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Intensifier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Adjective</a:t>
                      </a:r>
                    </a:p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98990"/>
                  </a:ext>
                </a:extLst>
              </a:tr>
              <a:tr h="13061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La semaine dernière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Last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L’année dernière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Next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b="1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Hier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Yesterday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  <a:p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sommes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êtes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 (masculine)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r>
                        <a:rPr lang="en-GB" sz="12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 (feminine)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 (m-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plural)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allé</a:t>
                      </a:r>
                      <a:r>
                        <a:rPr lang="en-GB" sz="12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 (f-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plural</a:t>
                      </a: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à la plage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la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pêche</a:t>
                      </a:r>
                      <a:endParaRPr lang="en-GB" sz="1200" b="1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c’était 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was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vraiment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really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assez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quite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i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plutô</a:t>
                      </a: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rather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assez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pas assez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trop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génial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</a:p>
                    <a:p>
                      <a:r>
                        <a:rPr lang="en-GB" sz="1200" b="1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cool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marrant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funny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 err="1">
                          <a:solidFill>
                            <a:srgbClr val="002060"/>
                          </a:solidFill>
                        </a:rPr>
                        <a:t>intéresant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interesting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ennuyeux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nul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rubbish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bizarre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strange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pas mal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alright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not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065556"/>
                  </a:ext>
                </a:extLst>
              </a:tr>
              <a:tr h="29511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  <a:p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a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</a:p>
                    <a:p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avons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nous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avons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  <a:p>
                      <a:r>
                        <a:rPr lang="en-GB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 </a:t>
                      </a:r>
                      <a:r>
                        <a:rPr lang="en-GB" sz="1200" b="1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avez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 du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l’arc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archery</a:t>
                      </a:r>
                      <a:endParaRPr lang="en-GB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n-GB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planche</a:t>
                      </a:r>
                      <a:r>
                        <a:rPr lang="en-GB" sz="12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voile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 windsurfing</a:t>
                      </a:r>
                      <a:br>
                        <a:rPr lang="en-GB" sz="1200" b="1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fait du trampoline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trampolining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fait une balade en barque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went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on a boat ride</a:t>
                      </a: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joué aux boules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boules</a:t>
                      </a:r>
                    </a:p>
                    <a:p>
                      <a:r>
                        <a:rPr lang="fr-FR" sz="1200" b="1" baseline="0" noProof="0" dirty="0">
                          <a:solidFill>
                            <a:srgbClr val="002060"/>
                          </a:solidFill>
                        </a:rPr>
                        <a:t>joué sur des structures gonflables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played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on 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bouncy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castle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1" noProof="0" dirty="0">
                          <a:solidFill>
                            <a:srgbClr val="002060"/>
                          </a:solidFill>
                        </a:rPr>
                        <a:t>loué un pédalo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hired</a:t>
                      </a:r>
                      <a:r>
                        <a:rPr kumimoji="0" lang="fr-FR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fr-FR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pedalo</a:t>
                      </a: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341116"/>
                  </a:ext>
                </a:extLst>
              </a:tr>
              <a:tr h="162926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me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t’es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</a:t>
                      </a:r>
                    </a:p>
                    <a:p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s’est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s’est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</a:p>
                    <a:p>
                      <a:r>
                        <a:rPr lang="en-GB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GB" sz="1200" b="1" i="0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s’est</a:t>
                      </a:r>
                      <a:endParaRPr lang="en-GB" sz="1200" b="1" i="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nous nous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sommes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vous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êtes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sont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elles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sont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baigné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went for a swim (masculine)</a:t>
                      </a: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baigné</a:t>
                      </a:r>
                      <a:r>
                        <a:rPr kumimoji="0" lang="en-GB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went for a swim (feminine)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baignés</a:t>
                      </a:r>
                      <a:endParaRPr lang="en-GB" sz="12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 for a swim (m-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plural)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baigné</a:t>
                      </a:r>
                      <a:r>
                        <a:rPr lang="en-GB" sz="1200" b="1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went for a swim (f-</a:t>
                      </a:r>
                      <a:r>
                        <a:rPr lang="en-GB" sz="1200" b="0" i="1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plural</a:t>
                      </a:r>
                      <a:r>
                        <a:rPr lang="en-GB" sz="1200" b="0" i="1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b="0" i="1" kern="1200" baseline="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220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30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AFAB61-2EE0-48E9-A214-FF0C22AAA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3562" y="217715"/>
            <a:ext cx="5989805" cy="5970134"/>
          </a:xfrm>
        </p:spPr>
      </p:pic>
    </p:spTree>
    <p:extLst>
      <p:ext uri="{BB962C8B-B14F-4D97-AF65-F5344CB8AC3E}">
        <p14:creationId xmlns:p14="http://schemas.microsoft.com/office/powerpoint/2010/main" val="1815140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46675-3B3C-4532-A5C1-4D4EB42B4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500742"/>
            <a:ext cx="4953001" cy="60789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vacances	</a:t>
            </a:r>
            <a:r>
              <a:rPr lang="fr-FR" sz="13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Holidays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vais en vacances …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on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holiday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 bord de la mer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seaside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la campagne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countryside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la montagne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the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mountains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J’y vais …	</a:t>
            </a: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there …</a:t>
            </a:r>
            <a:b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avec ma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famille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my family</a:t>
            </a:r>
            <a:br>
              <a:rPr lang="en-GB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J’y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reste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	</a:t>
            </a: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stay there …</a:t>
            </a:r>
            <a:b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semaine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/quinze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jours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/un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mois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week/a fortnight/a month</a:t>
            </a:r>
            <a:b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pars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colo.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to a holiday camp.</a:t>
            </a:r>
            <a:b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pars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classe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13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neige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on a winter sports holiday.</a:t>
            </a:r>
            <a:b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fait du camping.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go camping.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activités de vacances	</a:t>
            </a:r>
            <a:r>
              <a:rPr lang="fr-FR" sz="13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Holiday </a:t>
            </a:r>
            <a:r>
              <a:rPr lang="fr-FR" sz="13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activities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fais …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do/go …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canoë-kayak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canoeing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VTT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mountain-biking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ski nautique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water-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snowboard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snowboarding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plongée sous-marine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scuba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voile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sailing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planche à voile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wind-surfing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l’équitation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horse-riding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l’escalade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climbing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 randonnées dans la forêt	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hiking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forest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vais à la pêche.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fishing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prends des cours de ski.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skiing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lessons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 fait un stage de (voile).	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(</a:t>
            </a:r>
            <a:r>
              <a:rPr lang="fr-FR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sailing</a:t>
            </a:r>
            <a:r>
              <a:rPr lang="fr-FR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course.</a:t>
            </a:r>
            <a:b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n’y a pas grand-chose à faire.	</a:t>
            </a:r>
            <a:r>
              <a:rPr lang="en-GB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There’s not m</a:t>
            </a:r>
            <a:r>
              <a:rPr lang="en-US" sz="13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uch</a:t>
            </a:r>
            <a:r>
              <a:rPr lang="en-US" sz="13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do.</a:t>
            </a:r>
            <a:endParaRPr lang="en-GB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3B57D1-E98B-4CEF-8EB6-2D1DAB81B933}"/>
              </a:ext>
            </a:extLst>
          </p:cNvPr>
          <p:cNvSpPr txBox="1">
            <a:spLocks/>
          </p:cNvSpPr>
          <p:nvPr/>
        </p:nvSpPr>
        <p:spPr>
          <a:xfrm>
            <a:off x="5987142" y="500742"/>
            <a:ext cx="6633483" cy="6078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Mes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rêves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 dreams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voudrais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…/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J’aimerais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	I would like to…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descendre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l’Amazone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canoë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go down the Amazon in a canoe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essayer des sports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extrêmes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try some extreme sports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faire un safari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Afrique	go on safari in Africa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passer des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vacances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sur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spend the holidays on a desert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île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déserte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island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traverser le Sahara à dos	cross the Sahara by camel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de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chameau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visiter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les parcs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d’attractions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visit all the theme parks in the world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du monde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voir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gorilles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liberté	see gorillas in the wild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en-US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réactions</a:t>
            </a: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Reactions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-a-a-is! Cool!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Yeah! Cool!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Bonne idée!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 idea!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serait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génial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/super.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would be great.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Quelle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horreur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	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horrible! 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rigoles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must be joking!</a:t>
            </a:r>
            <a:b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serait trop …	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would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too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</a:t>
            </a:r>
            <a:b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dangereux/tranquille pour moi.	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dangerous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/quiet for me.</a:t>
            </a:r>
            <a:b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n’est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pas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truc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 not my kind of thing.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verbes pronominaux	</a:t>
            </a:r>
            <a:r>
              <a:rPr lang="fr-FR" sz="12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Reflexive</a:t>
            </a:r>
            <a:r>
              <a:rPr lang="fr-FR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verbs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3086100" algn="l"/>
              </a:tabLs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me baigne. 	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swim.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me coiffe.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do my hair.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me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couche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go to bed.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me douche.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a shower.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me fais bronzer.	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sunbathe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me fais piquer.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get stung.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m’amuse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en-US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have fun.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m’ennuie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	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bored</a:t>
            </a:r>
            <a:r>
              <a:rPr lang="fr-FR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3086100" algn="l"/>
              </a:tabLst>
            </a:pP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E0D2AB42E77A4D84BE2DD6D05212EE" ma:contentTypeVersion="12" ma:contentTypeDescription="Create a new document." ma:contentTypeScope="" ma:versionID="6ce3580611a98063e1b982c10a8d4899">
  <xsd:schema xmlns:xsd="http://www.w3.org/2001/XMLSchema" xmlns:xs="http://www.w3.org/2001/XMLSchema" xmlns:p="http://schemas.microsoft.com/office/2006/metadata/properties" xmlns:ns3="39f316ac-aaf5-4e2e-a738-5959585ebd54" xmlns:ns4="ab5792e2-7a20-434d-b2c8-f6c424745da8" targetNamespace="http://schemas.microsoft.com/office/2006/metadata/properties" ma:root="true" ma:fieldsID="0fb2ca46268dcf17957317634adb8574" ns3:_="" ns4:_="">
    <xsd:import namespace="39f316ac-aaf5-4e2e-a738-5959585ebd54"/>
    <xsd:import namespace="ab5792e2-7a20-434d-b2c8-f6c424745d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316ac-aaf5-4e2e-a738-5959585eb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92e2-7a20-434d-b2c8-f6c424745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D65B18-9B4F-44F8-B9DD-8F119AB720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FE4BD8-BD29-408F-9C40-A94B4A4CBD1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b5792e2-7a20-434d-b2c8-f6c424745da8"/>
    <ds:schemaRef ds:uri="http://schemas.microsoft.com/office/infopath/2007/PartnerControls"/>
    <ds:schemaRef ds:uri="http://purl.org/dc/terms/"/>
    <ds:schemaRef ds:uri="39f316ac-aaf5-4e2e-a738-5959585ebd5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F83E8E-D027-4036-AB87-3F54124BDE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f316ac-aaf5-4e2e-a738-5959585ebd54"/>
    <ds:schemaRef ds:uri="ab5792e2-7a20-434d-b2c8-f6c424745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3038</Words>
  <Application>Microsoft Office PowerPoint</Application>
  <PresentationFormat>Widescreen</PresentationFormat>
  <Paragraphs>730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Caroline Heaney</cp:lastModifiedBy>
  <cp:revision>138</cp:revision>
  <dcterms:created xsi:type="dcterms:W3CDTF">2021-01-08T13:31:16Z</dcterms:created>
  <dcterms:modified xsi:type="dcterms:W3CDTF">2023-11-10T16:30:36Z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0x010100E1E0D2AB42E77A4D84BE2DD6D05212EE</vt:lpwstr>
  </property>
</Properties>
</file>