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1304" r:id="rId5"/>
    <p:sldId id="1305" r:id="rId6"/>
    <p:sldId id="1306" r:id="rId7"/>
    <p:sldId id="1307" r:id="rId8"/>
    <p:sldId id="1308" r:id="rId9"/>
    <p:sldId id="1309" r:id="rId10"/>
    <p:sldId id="1310" r:id="rId11"/>
    <p:sldId id="1311" r:id="rId12"/>
    <p:sldId id="131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7C80"/>
    <a:srgbClr val="FFFF00"/>
    <a:srgbClr val="FF6600"/>
    <a:srgbClr val="3F4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09" autoAdjust="0"/>
    <p:restoredTop sz="88139" autoAdjust="0"/>
  </p:normalViewPr>
  <p:slideViewPr>
    <p:cSldViewPr snapToGrid="0">
      <p:cViewPr varScale="1">
        <p:scale>
          <a:sx n="59" d="100"/>
          <a:sy n="59" d="100"/>
        </p:scale>
        <p:origin x="7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Jones" userId="cc34aa30-be8e-493b-abaa-39f3d88714a0" providerId="ADAL" clId="{9916DA37-BE36-471C-8D85-7B75524687A9}"/>
    <pc:docChg chg="delSld">
      <pc:chgData name="Rebecca Jones" userId="cc34aa30-be8e-493b-abaa-39f3d88714a0" providerId="ADAL" clId="{9916DA37-BE36-471C-8D85-7B75524687A9}" dt="2021-01-09T01:16:38.990" v="1" actId="2696"/>
      <pc:docMkLst>
        <pc:docMk/>
      </pc:docMkLst>
      <pc:sldChg chg="del">
        <pc:chgData name="Rebecca Jones" userId="cc34aa30-be8e-493b-abaa-39f3d88714a0" providerId="ADAL" clId="{9916DA37-BE36-471C-8D85-7B75524687A9}" dt="2021-01-09T01:16:36.728" v="0" actId="2696"/>
        <pc:sldMkLst>
          <pc:docMk/>
          <pc:sldMk cId="2180509535" sldId="264"/>
        </pc:sldMkLst>
      </pc:sldChg>
      <pc:sldChg chg="del">
        <pc:chgData name="Rebecca Jones" userId="cc34aa30-be8e-493b-abaa-39f3d88714a0" providerId="ADAL" clId="{9916DA37-BE36-471C-8D85-7B75524687A9}" dt="2021-01-09T01:16:38.990" v="1" actId="2696"/>
        <pc:sldMkLst>
          <pc:docMk/>
          <pc:sldMk cId="938867914" sldId="1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B55D-2D0E-4CAC-97A9-D9A3405A5772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0AE5E-5171-4E3E-8976-34735CFA97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7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925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92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465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206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5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19DB-5179-4F2E-8551-9ADF094CE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4D5FB-9107-493E-8225-346CAB0F5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3C656-000E-47DE-88A2-D4D16DCA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12AC1-204C-4375-946E-F78E06E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806A-658E-452D-9D05-049D2670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8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F6C6-FC3B-4B0D-8C4B-003E9548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3D924-DD4D-4653-923E-C6905267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77D03-A18D-441C-90AA-C4D50E8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16215-B49C-4A99-BCB0-46E1D511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201C-F3F7-4A76-9008-F9A9F118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7A4FD-7956-4FF7-AAD8-510FC66E5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B3B57-2179-4D22-9D1E-AA91C5D69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07519-5240-47DC-A078-FD4D7447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13554-AAB5-485B-88C4-101D5762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3150D-9E3A-4AE7-835F-1B3C7654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052C-A3F1-4BF1-A324-787719C3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FB8A-DEFC-4456-970C-34020C9EF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38A16-D327-46FA-B123-7EC86A33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3F2C-DAC1-492F-8D0B-530F4759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0176-710C-44F6-9AE1-5510F5EF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6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1DB-804A-4893-BA1B-9FA21D3B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1EF32-41C6-4FD4-9BFA-1AEDD92F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F92C-7AC8-4986-87D8-7EE36E3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2A1A-21F1-441A-B8B0-B3B13286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39AE-C6B8-4647-BA3A-B372A728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D780-EDF1-4D68-A3AE-EBC0406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E917C-242A-4BEB-A530-752AAD819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8964D-75D9-45FC-8EB9-EF3B44B5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7B7A8-3A3C-45ED-B20E-02080B70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DDBF5-26C3-4B51-A5D5-B6EC2598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0714-E090-421D-A7E5-C9F91428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55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A8760-1AF3-4BF5-BE40-3E2316A4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8DB4E-3F43-47B1-9D5C-B1F51BD1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F5F20-37D4-4615-AAC7-73B2A9448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F1081-1CF9-4A8E-B0B0-3B7D1E0B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2C535-4410-4310-B523-0BB1BF278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66A8E-399A-4E48-8205-3BACA5BF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6AA52-680C-401D-8026-FC9CCEDA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78578-8F75-4829-932C-9B06E52E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8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A438-F7B1-4136-95E6-5FB5E7680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11B6-BAFB-42FD-A74F-CBC9EC0B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A251-9260-4060-BF0B-47A842EA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A63EA-E87D-4AAE-986B-37977B7B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3A892-134B-4439-ABB3-7C816E38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0EB0D-02F1-4AD5-A76E-E43675F8B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D0A68-4EA8-4E50-B36D-FD3B6AF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8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7FE6A-3D90-4B5B-A13A-18EE6BFC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F442-767B-446C-8BF1-B26E376DE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22E5D-0869-46E2-A75F-CCC0A42A0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FD9F8-19B9-4FB7-9F7D-265CE7FF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217A-94F2-40BB-BBE9-55B996CE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ABCEF-91DF-4DF1-978F-2DBA3158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9D34-B1C2-45AF-B4DB-A3AEF158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668B3-8282-4B0D-97B3-D365B64A0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14DF-46C3-43C5-93BA-558CDCBE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E45A-CE99-4AAB-8A0C-833DDA98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34290-24D3-4577-A157-0D83950C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26C75-5276-488B-98E5-852A1756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12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559B-5572-4D18-A309-9DCAC68D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6382-1BCE-44EB-B2FD-18C1407DD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2389E-2F44-4259-8B7F-354066134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E84E-716D-4398-ADA9-D7A8DB5E7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35583-454E-4BD1-9245-1896ABA06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30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16055" y="2379507"/>
            <a:ext cx="466025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Module 3</a:t>
            </a:r>
          </a:p>
        </p:txBody>
      </p:sp>
    </p:spTree>
    <p:extLst>
      <p:ext uri="{BB962C8B-B14F-4D97-AF65-F5344CB8AC3E}">
        <p14:creationId xmlns:p14="http://schemas.microsoft.com/office/powerpoint/2010/main" val="64828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/>
        </p:nvGraphicFramePr>
        <p:xfrm>
          <a:off x="1" y="1"/>
          <a:ext cx="12192003" cy="6897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4438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039675">
                  <a:extLst>
                    <a:ext uri="{9D8B030D-6E8A-4147-A177-3AD203B41FA5}">
                      <a16:colId xmlns:a16="http://schemas.microsoft.com/office/drawing/2014/main" val="3291175946"/>
                    </a:ext>
                  </a:extLst>
                </a:gridCol>
                <a:gridCol w="1593669">
                  <a:extLst>
                    <a:ext uri="{9D8B030D-6E8A-4147-A177-3AD203B41FA5}">
                      <a16:colId xmlns:a16="http://schemas.microsoft.com/office/drawing/2014/main" val="157732929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167673843"/>
                    </a:ext>
                  </a:extLst>
                </a:gridCol>
                <a:gridCol w="875211">
                  <a:extLst>
                    <a:ext uri="{9D8B030D-6E8A-4147-A177-3AD203B41FA5}">
                      <a16:colId xmlns:a16="http://schemas.microsoft.com/office/drawing/2014/main" val="1644789277"/>
                    </a:ext>
                  </a:extLst>
                </a:gridCol>
                <a:gridCol w="1685109">
                  <a:extLst>
                    <a:ext uri="{9D8B030D-6E8A-4147-A177-3AD203B41FA5}">
                      <a16:colId xmlns:a16="http://schemas.microsoft.com/office/drawing/2014/main" val="22152755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68765892"/>
                    </a:ext>
                  </a:extLst>
                </a:gridCol>
                <a:gridCol w="1489165">
                  <a:extLst>
                    <a:ext uri="{9D8B030D-6E8A-4147-A177-3AD203B41FA5}">
                      <a16:colId xmlns:a16="http://schemas.microsoft.com/office/drawing/2014/main" val="1525265008"/>
                    </a:ext>
                  </a:extLst>
                </a:gridCol>
                <a:gridCol w="744583">
                  <a:extLst>
                    <a:ext uri="{9D8B030D-6E8A-4147-A177-3AD203B41FA5}">
                      <a16:colId xmlns:a16="http://schemas.microsoft.com/office/drawing/2014/main" val="2266126257"/>
                    </a:ext>
                  </a:extLst>
                </a:gridCol>
                <a:gridCol w="1689467">
                  <a:extLst>
                    <a:ext uri="{9D8B030D-6E8A-4147-A177-3AD203B41FA5}">
                      <a16:colId xmlns:a16="http://schemas.microsoft.com/office/drawing/2014/main" val="1573549870"/>
                    </a:ext>
                  </a:extLst>
                </a:gridCol>
              </a:tblGrid>
              <a:tr h="43720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1-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Quel métier veux-tu faire plus tard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job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want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to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later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33532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6087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Plus tard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l’avenir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future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veux être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200" b="0" i="1" dirty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algn="l"/>
                      <a:endParaRPr lang="es-ES" sz="1200" b="0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avocat</a:t>
                      </a: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lawyer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botaniste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botanist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Ssnger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chauffeur de taxi/camion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taxi/lorry driver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comptable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accountant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directeur/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directrice 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magasin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 manager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 touristique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tourist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infirmier/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infirmière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ingénieur</a:t>
                      </a: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interprète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judge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médecin généraliste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doctor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sociologue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sociologist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vétérinaire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webdesigner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webdesigner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mon rêve!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dream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 serait bien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j’aime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 passion c’est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passion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…me fascine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fascinates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…m’intéresse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interests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suis accro à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hooked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suis intéressée par 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intereseted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cependant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however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pourtant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however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contre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the </a:t>
                      </a:r>
                      <a:r>
                        <a:rPr lang="fr-FR" sz="1200" b="1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fr-FR" sz="1200" b="1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ne veux pas être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</a:t>
                      </a: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 and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 serait ennuyeux.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boring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ça ne m’intéresse pas vraiment.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really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interests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5229" y="4288419"/>
            <a:ext cx="1333754" cy="2308324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veux</a:t>
            </a:r>
            <a:r>
              <a:rPr lang="en-GB" sz="1200" b="1" dirty="0">
                <a:solidFill>
                  <a:srgbClr val="002060"/>
                </a:solidFill>
              </a:rPr>
              <a:t>	             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i="1" dirty="0">
                <a:solidFill>
                  <a:srgbClr val="00B0F0"/>
                </a:solidFill>
              </a:rPr>
              <a:t>I want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veux</a:t>
            </a:r>
            <a:r>
              <a:rPr lang="en-GB" sz="1200" b="1" dirty="0">
                <a:solidFill>
                  <a:srgbClr val="002060"/>
                </a:solidFill>
              </a:rPr>
              <a:t>	  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you want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 </a:t>
            </a:r>
            <a:r>
              <a:rPr lang="en-GB" sz="1200" b="1" dirty="0" err="1">
                <a:solidFill>
                  <a:srgbClr val="002060"/>
                </a:solidFill>
              </a:rPr>
              <a:t>veut</a:t>
            </a:r>
            <a:r>
              <a:rPr lang="en-GB" sz="1200" b="1" dirty="0">
                <a:solidFill>
                  <a:srgbClr val="002060"/>
                </a:solidFill>
              </a:rPr>
              <a:t>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he / she wants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nous </a:t>
            </a:r>
            <a:r>
              <a:rPr lang="en-GB" sz="1200" b="1" dirty="0" err="1">
                <a:solidFill>
                  <a:srgbClr val="002060"/>
                </a:solidFill>
              </a:rPr>
              <a:t>voulons</a:t>
            </a:r>
            <a:r>
              <a:rPr lang="en-GB" sz="1200" b="1" dirty="0">
                <a:solidFill>
                  <a:srgbClr val="002060"/>
                </a:solidFill>
              </a:rPr>
              <a:t>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we want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vous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voulez</a:t>
            </a:r>
            <a:r>
              <a:rPr lang="en-GB" sz="1200" b="1" dirty="0">
                <a:solidFill>
                  <a:srgbClr val="002060"/>
                </a:solidFill>
              </a:rPr>
              <a:t>               </a:t>
            </a:r>
          </a:p>
          <a:p>
            <a:r>
              <a:rPr lang="en-GB" sz="1200" dirty="0">
                <a:solidFill>
                  <a:srgbClr val="00B0F0"/>
                </a:solidFill>
              </a:rPr>
              <a:t>you want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ils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veulent</a:t>
            </a:r>
            <a:r>
              <a:rPr lang="en-GB" sz="1200" b="1" dirty="0">
                <a:solidFill>
                  <a:srgbClr val="002060"/>
                </a:solidFill>
              </a:rPr>
              <a:t>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they want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1605" y="4662169"/>
            <a:ext cx="3418659" cy="219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51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/>
        </p:nvGraphicFramePr>
        <p:xfrm>
          <a:off x="0" y="3"/>
          <a:ext cx="12192003" cy="6951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8249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974361">
                  <a:extLst>
                    <a:ext uri="{9D8B030D-6E8A-4147-A177-3AD203B41FA5}">
                      <a16:colId xmlns:a16="http://schemas.microsoft.com/office/drawing/2014/main" val="657139347"/>
                    </a:ext>
                  </a:extLst>
                </a:gridCol>
                <a:gridCol w="869429">
                  <a:extLst>
                    <a:ext uri="{9D8B030D-6E8A-4147-A177-3AD203B41FA5}">
                      <a16:colId xmlns:a16="http://schemas.microsoft.com/office/drawing/2014/main" val="2622360059"/>
                    </a:ext>
                  </a:extLst>
                </a:gridCol>
                <a:gridCol w="2503358">
                  <a:extLst>
                    <a:ext uri="{9D8B030D-6E8A-4147-A177-3AD203B41FA5}">
                      <a16:colId xmlns:a16="http://schemas.microsoft.com/office/drawing/2014/main" val="2549632110"/>
                    </a:ext>
                  </a:extLst>
                </a:gridCol>
                <a:gridCol w="1214203">
                  <a:extLst>
                    <a:ext uri="{9D8B030D-6E8A-4147-A177-3AD203B41FA5}">
                      <a16:colId xmlns:a16="http://schemas.microsoft.com/office/drawing/2014/main" val="812935300"/>
                    </a:ext>
                  </a:extLst>
                </a:gridCol>
                <a:gridCol w="414833">
                  <a:extLst>
                    <a:ext uri="{9D8B030D-6E8A-4147-A177-3AD203B41FA5}">
                      <a16:colId xmlns:a16="http://schemas.microsoft.com/office/drawing/2014/main" val="330275069"/>
                    </a:ext>
                  </a:extLst>
                </a:gridCol>
                <a:gridCol w="1212466">
                  <a:extLst>
                    <a:ext uri="{9D8B030D-6E8A-4147-A177-3AD203B41FA5}">
                      <a16:colId xmlns:a16="http://schemas.microsoft.com/office/drawing/2014/main" val="41803899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1705866"/>
                    </a:ext>
                  </a:extLst>
                </a:gridCol>
                <a:gridCol w="959272">
                  <a:extLst>
                    <a:ext uri="{9D8B030D-6E8A-4147-A177-3AD203B41FA5}">
                      <a16:colId xmlns:a16="http://schemas.microsoft.com/office/drawing/2014/main" val="4257382359"/>
                    </a:ext>
                  </a:extLst>
                </a:gridCol>
                <a:gridCol w="583776">
                  <a:extLst>
                    <a:ext uri="{9D8B030D-6E8A-4147-A177-3AD203B41FA5}">
                      <a16:colId xmlns:a16="http://schemas.microsoft.com/office/drawing/2014/main" val="1241554035"/>
                    </a:ext>
                  </a:extLst>
                </a:gridCol>
                <a:gridCol w="583776">
                  <a:extLst>
                    <a:ext uri="{9D8B030D-6E8A-4147-A177-3AD203B41FA5}">
                      <a16:colId xmlns:a16="http://schemas.microsoft.com/office/drawing/2014/main" val="1734808876"/>
                    </a:ext>
                  </a:extLst>
                </a:gridCol>
              </a:tblGrid>
              <a:tr h="45477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2.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Tu voudrais être professeur ? </a:t>
                      </a:r>
                      <a:r>
                        <a:rPr lang="fr-FR" sz="1800" b="1" i="0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Pouquoi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Would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to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be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a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teacher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Why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14650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3040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 je voudrais être professeur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plus tard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l’avenir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the future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day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mon rêve!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dream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 serait bien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j’aime les enfants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 passion c’est l’éducation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passion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enfants me fascine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fascinate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</a:t>
                      </a:r>
                      <a:r>
                        <a:rPr lang="fr-FR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édcuation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m’intéresse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interests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suis intéressée par l’éducation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intereseted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suis très patient</a:t>
                      </a: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patient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aussi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also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plus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furthermore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surtout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especially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 mon rêve!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dream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 serait bien.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good.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j’aime les enfants.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 passion c’est l’éducation.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passion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les enfants me fascine.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fascinate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</a:t>
                      </a:r>
                      <a:r>
                        <a:rPr kumimoji="0" lang="fr-FR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édcuation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m’intéresse.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suis intéressée par l’éducation.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intereseted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suis très patient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e.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patient.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3040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je ne voudrais pas être professeur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 serait ennuyeux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boring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ça ne m’intéresse pas vraiment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really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interests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n’aime pas les enfants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ne suis pas assez patient</a:t>
                      </a: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patient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enough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 serait ennuyeux.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ça ne m’intéresse pas vraiment.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really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n’aime pas les enfants.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children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ne suis pas assez patient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e.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not patient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enough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4473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572" y="2680074"/>
            <a:ext cx="1701422" cy="113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3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/>
        </p:nvGraphicFramePr>
        <p:xfrm>
          <a:off x="0" y="-80338"/>
          <a:ext cx="12232646" cy="68991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3322225573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3932779791"/>
                    </a:ext>
                  </a:extLst>
                </a:gridCol>
                <a:gridCol w="1484454">
                  <a:extLst>
                    <a:ext uri="{9D8B030D-6E8A-4147-A177-3AD203B41FA5}">
                      <a16:colId xmlns:a16="http://schemas.microsoft.com/office/drawing/2014/main" val="2072560385"/>
                    </a:ext>
                  </a:extLst>
                </a:gridCol>
                <a:gridCol w="2053653">
                  <a:extLst>
                    <a:ext uri="{9D8B030D-6E8A-4147-A177-3AD203B41FA5}">
                      <a16:colId xmlns:a16="http://schemas.microsoft.com/office/drawing/2014/main" val="177502241"/>
                    </a:ext>
                  </a:extLst>
                </a:gridCol>
                <a:gridCol w="1139252">
                  <a:extLst>
                    <a:ext uri="{9D8B030D-6E8A-4147-A177-3AD203B41FA5}">
                      <a16:colId xmlns:a16="http://schemas.microsoft.com/office/drawing/2014/main" val="1764006119"/>
                    </a:ext>
                  </a:extLst>
                </a:gridCol>
                <a:gridCol w="839449">
                  <a:extLst>
                    <a:ext uri="{9D8B030D-6E8A-4147-A177-3AD203B41FA5}">
                      <a16:colId xmlns:a16="http://schemas.microsoft.com/office/drawing/2014/main" val="2332173678"/>
                    </a:ext>
                  </a:extLst>
                </a:gridCol>
                <a:gridCol w="2039335">
                  <a:extLst>
                    <a:ext uri="{9D8B030D-6E8A-4147-A177-3AD203B41FA5}">
                      <a16:colId xmlns:a16="http://schemas.microsoft.com/office/drawing/2014/main" val="1486133562"/>
                    </a:ext>
                  </a:extLst>
                </a:gridCol>
              </a:tblGrid>
              <a:tr h="363442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3. 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Quelles sont les qualités requises pour ce métier?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are the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required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qualities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for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this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job?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06909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27438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on veut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être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one wants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be a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avocat</a:t>
                      </a: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lawyer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botaniste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botanist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chauffeur de taxi/camion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taxi/lorry driver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comptable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accountant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directeur/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directrice 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magasin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 manager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 touristique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tourist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infirmier/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infirmière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ingénieur</a:t>
                      </a: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interprète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judge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médecin généraliste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doctor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(GP)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sociologue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sociologist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vétérinaire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webdesigner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webdesigner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parler une langue étrangère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speak a foreign language 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lang="en-US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essentiel</a:t>
                      </a:r>
                      <a:endParaRPr lang="en-US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essential</a:t>
                      </a:r>
                      <a:br>
                        <a:rPr lang="en-US" sz="12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un plus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 bonus</a:t>
                      </a:r>
                      <a:br>
                        <a:rPr lang="en-US" sz="12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avantage</a:t>
                      </a:r>
                      <a:endParaRPr lang="en-GB" sz="12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an advantage</a:t>
                      </a:r>
                      <a:br>
                        <a:rPr lang="en-US" sz="12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n’est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essentiel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not essential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aussi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also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plus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furthermore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surtout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especially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peut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can</a:t>
                      </a:r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  <a:p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voir le monde.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world.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rencontrer des personnes intéressantes.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interesting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people.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travailler dans un autre pays.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another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country.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334383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doit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must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aimer le contact avec les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autres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 the contact with others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aimer voyager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 to travel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être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curieux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GB" sz="1200" b="1" i="0" kern="120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curieuse</a:t>
                      </a:r>
                      <a:endParaRPr lang="en-GB" sz="1200" b="1" i="0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curious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être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ouvert</a:t>
                      </a:r>
                      <a:r>
                        <a:rPr lang="en-GB" sz="1200" b="1" i="0" kern="120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open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être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créatif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/ </a:t>
                      </a:r>
                      <a:r>
                        <a:rPr lang="en-GB" sz="1200" b="1" i="0" kern="1200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créative</a:t>
                      </a:r>
                      <a:endParaRPr lang="en-GB" sz="1200" b="1" i="0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creative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8995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7566" y="4195193"/>
            <a:ext cx="1149531" cy="2492990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veux</a:t>
            </a:r>
            <a:r>
              <a:rPr lang="en-GB" sz="1200" b="1" dirty="0">
                <a:solidFill>
                  <a:srgbClr val="002060"/>
                </a:solidFill>
              </a:rPr>
              <a:t>	             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i="1" dirty="0">
                <a:solidFill>
                  <a:srgbClr val="00B0F0"/>
                </a:solidFill>
              </a:rPr>
              <a:t>I want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veux</a:t>
            </a:r>
            <a:r>
              <a:rPr lang="en-GB" sz="1200" b="1" dirty="0">
                <a:solidFill>
                  <a:srgbClr val="002060"/>
                </a:solidFill>
              </a:rPr>
              <a:t>	  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you want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 </a:t>
            </a:r>
            <a:r>
              <a:rPr lang="en-GB" sz="1200" b="1" dirty="0" err="1">
                <a:solidFill>
                  <a:srgbClr val="002060"/>
                </a:solidFill>
              </a:rPr>
              <a:t>veut</a:t>
            </a:r>
            <a:r>
              <a:rPr lang="en-GB" sz="1200" b="1" dirty="0">
                <a:solidFill>
                  <a:srgbClr val="002060"/>
                </a:solidFill>
              </a:rPr>
              <a:t>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he / she wants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nous </a:t>
            </a:r>
            <a:r>
              <a:rPr lang="en-GB" sz="1200" b="1" dirty="0" err="1">
                <a:solidFill>
                  <a:srgbClr val="002060"/>
                </a:solidFill>
              </a:rPr>
              <a:t>voulons</a:t>
            </a:r>
            <a:r>
              <a:rPr lang="en-GB" sz="1200" b="1" dirty="0">
                <a:solidFill>
                  <a:srgbClr val="002060"/>
                </a:solidFill>
              </a:rPr>
              <a:t>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we want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vous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voulez</a:t>
            </a:r>
            <a:r>
              <a:rPr lang="en-GB" sz="1200" b="1" dirty="0">
                <a:solidFill>
                  <a:srgbClr val="002060"/>
                </a:solidFill>
              </a:rPr>
              <a:t>               </a:t>
            </a:r>
          </a:p>
          <a:p>
            <a:r>
              <a:rPr lang="en-GB" sz="1200" dirty="0">
                <a:solidFill>
                  <a:srgbClr val="00B0F0"/>
                </a:solidFill>
              </a:rPr>
              <a:t>you want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ils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veulent</a:t>
            </a:r>
            <a:r>
              <a:rPr lang="en-GB" sz="1200" b="1" dirty="0">
                <a:solidFill>
                  <a:srgbClr val="002060"/>
                </a:solidFill>
              </a:rPr>
              <a:t>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they want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9714" y="4195193"/>
            <a:ext cx="1149531" cy="2492990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dois</a:t>
            </a:r>
            <a:r>
              <a:rPr lang="en-GB" sz="1200" b="1" dirty="0">
                <a:solidFill>
                  <a:srgbClr val="002060"/>
                </a:solidFill>
              </a:rPr>
              <a:t>	 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I must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dois</a:t>
            </a:r>
            <a:r>
              <a:rPr lang="en-GB" sz="1200" b="1" dirty="0">
                <a:solidFill>
                  <a:srgbClr val="002060"/>
                </a:solidFill>
              </a:rPr>
              <a:t>	  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you must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doit</a:t>
            </a:r>
            <a:r>
              <a:rPr lang="en-GB" sz="1200" b="1" dirty="0">
                <a:solidFill>
                  <a:srgbClr val="002060"/>
                </a:solidFill>
              </a:rPr>
              <a:t>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he / she must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nous </a:t>
            </a:r>
            <a:r>
              <a:rPr lang="en-GB" sz="1200" b="1" dirty="0" err="1">
                <a:solidFill>
                  <a:srgbClr val="002060"/>
                </a:solidFill>
              </a:rPr>
              <a:t>devons</a:t>
            </a:r>
            <a:r>
              <a:rPr lang="en-GB" sz="1200" b="1" dirty="0">
                <a:solidFill>
                  <a:srgbClr val="002060"/>
                </a:solidFill>
              </a:rPr>
              <a:t>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We must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vous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devez</a:t>
            </a:r>
            <a:r>
              <a:rPr lang="en-GB" sz="1200" b="1" dirty="0">
                <a:solidFill>
                  <a:srgbClr val="002060"/>
                </a:solidFill>
              </a:rPr>
              <a:t>               </a:t>
            </a:r>
          </a:p>
          <a:p>
            <a:r>
              <a:rPr lang="en-GB" sz="1200" dirty="0">
                <a:solidFill>
                  <a:srgbClr val="00B0F0"/>
                </a:solidFill>
              </a:rPr>
              <a:t>you must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ils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doivent</a:t>
            </a:r>
            <a:r>
              <a:rPr lang="en-GB" sz="1200" b="1" dirty="0">
                <a:solidFill>
                  <a:srgbClr val="002060"/>
                </a:solidFill>
              </a:rPr>
              <a:t>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they must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35440" y="4199224"/>
            <a:ext cx="1149531" cy="2492990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peux</a:t>
            </a:r>
            <a:r>
              <a:rPr lang="en-GB" sz="1200" b="1" dirty="0">
                <a:solidFill>
                  <a:srgbClr val="002060"/>
                </a:solidFill>
              </a:rPr>
              <a:t>	             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i="1" dirty="0">
                <a:solidFill>
                  <a:srgbClr val="00B0F0"/>
                </a:solidFill>
              </a:rPr>
              <a:t>I can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peux</a:t>
            </a:r>
            <a:r>
              <a:rPr lang="en-GB" sz="1200" b="1" dirty="0">
                <a:solidFill>
                  <a:srgbClr val="002060"/>
                </a:solidFill>
              </a:rPr>
              <a:t>	  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you can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 </a:t>
            </a:r>
            <a:r>
              <a:rPr lang="en-GB" sz="1200" b="1" dirty="0" err="1">
                <a:solidFill>
                  <a:srgbClr val="002060"/>
                </a:solidFill>
              </a:rPr>
              <a:t>peut</a:t>
            </a:r>
            <a:r>
              <a:rPr lang="en-GB" sz="1200" b="1" dirty="0">
                <a:solidFill>
                  <a:srgbClr val="002060"/>
                </a:solidFill>
              </a:rPr>
              <a:t>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he / she can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nous </a:t>
            </a:r>
            <a:r>
              <a:rPr lang="en-GB" sz="1200" b="1" dirty="0" err="1">
                <a:solidFill>
                  <a:srgbClr val="002060"/>
                </a:solidFill>
              </a:rPr>
              <a:t>pouvons</a:t>
            </a:r>
            <a:r>
              <a:rPr lang="en-GB" sz="1200" b="1" dirty="0">
                <a:solidFill>
                  <a:srgbClr val="002060"/>
                </a:solidFill>
              </a:rPr>
              <a:t>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we can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vous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pouvez</a:t>
            </a:r>
            <a:r>
              <a:rPr lang="en-GB" sz="1200" b="1" dirty="0">
                <a:solidFill>
                  <a:srgbClr val="002060"/>
                </a:solidFill>
              </a:rPr>
              <a:t>               </a:t>
            </a:r>
          </a:p>
          <a:p>
            <a:r>
              <a:rPr lang="en-GB" sz="1200" dirty="0">
                <a:solidFill>
                  <a:srgbClr val="00B0F0"/>
                </a:solidFill>
              </a:rPr>
              <a:t>you can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ils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peuvent</a:t>
            </a:r>
            <a:r>
              <a:rPr lang="en-GB" sz="1200" b="1" dirty="0">
                <a:solidFill>
                  <a:srgbClr val="002060"/>
                </a:solidFill>
              </a:rPr>
              <a:t>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they can</a:t>
            </a:r>
          </a:p>
        </p:txBody>
      </p:sp>
      <p:pic>
        <p:nvPicPr>
          <p:cNvPr id="1026" name="Picture 2" descr="Les métiers (professions) en français, fle – vocabulaire #5 - YouTube"/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" t="3344" r="1880" b="18334"/>
          <a:stretch/>
        </p:blipFill>
        <p:spPr bwMode="auto">
          <a:xfrm>
            <a:off x="8685052" y="729023"/>
            <a:ext cx="2552179" cy="116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5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758770"/>
              </p:ext>
            </p:extLst>
          </p:nvPr>
        </p:nvGraphicFramePr>
        <p:xfrm>
          <a:off x="-40646" y="0"/>
          <a:ext cx="12232646" cy="6862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3790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2026081">
                  <a:extLst>
                    <a:ext uri="{9D8B030D-6E8A-4147-A177-3AD203B41FA5}">
                      <a16:colId xmlns:a16="http://schemas.microsoft.com/office/drawing/2014/main" val="3322225573"/>
                    </a:ext>
                  </a:extLst>
                </a:gridCol>
                <a:gridCol w="1331716">
                  <a:extLst>
                    <a:ext uri="{9D8B030D-6E8A-4147-A177-3AD203B41FA5}">
                      <a16:colId xmlns:a16="http://schemas.microsoft.com/office/drawing/2014/main" val="3932779791"/>
                    </a:ext>
                  </a:extLst>
                </a:gridCol>
                <a:gridCol w="888970">
                  <a:extLst>
                    <a:ext uri="{9D8B030D-6E8A-4147-A177-3AD203B41FA5}">
                      <a16:colId xmlns:a16="http://schemas.microsoft.com/office/drawing/2014/main" val="2072560385"/>
                    </a:ext>
                  </a:extLst>
                </a:gridCol>
                <a:gridCol w="1322614">
                  <a:extLst>
                    <a:ext uri="{9D8B030D-6E8A-4147-A177-3AD203B41FA5}">
                      <a16:colId xmlns:a16="http://schemas.microsoft.com/office/drawing/2014/main" val="177502241"/>
                    </a:ext>
                  </a:extLst>
                </a:gridCol>
                <a:gridCol w="979715">
                  <a:extLst>
                    <a:ext uri="{9D8B030D-6E8A-4147-A177-3AD203B41FA5}">
                      <a16:colId xmlns:a16="http://schemas.microsoft.com/office/drawing/2014/main" val="1764006119"/>
                    </a:ext>
                  </a:extLst>
                </a:gridCol>
                <a:gridCol w="1387928">
                  <a:extLst>
                    <a:ext uri="{9D8B030D-6E8A-4147-A177-3AD203B41FA5}">
                      <a16:colId xmlns:a16="http://schemas.microsoft.com/office/drawing/2014/main" val="2332173678"/>
                    </a:ext>
                  </a:extLst>
                </a:gridCol>
                <a:gridCol w="2451832">
                  <a:extLst>
                    <a:ext uri="{9D8B030D-6E8A-4147-A177-3AD203B41FA5}">
                      <a16:colId xmlns:a16="http://schemas.microsoft.com/office/drawing/2014/main" val="1486133562"/>
                    </a:ext>
                  </a:extLst>
                </a:gridCol>
              </a:tblGrid>
              <a:tr h="361099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4. 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Que penses-tu des langues?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think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of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languages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48490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i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60484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pense que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think that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trouve que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find that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me semble 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seems to me that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mon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avis</a:t>
                      </a:r>
                      <a:endParaRPr lang="en-GB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my opinion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Selon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moi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According to me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parler une langue étrangère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speak a foreign language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</a:t>
                      </a:r>
                      <a:r>
                        <a:rPr lang="en-US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essentiel</a:t>
                      </a:r>
                      <a:endParaRPr lang="en-US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essential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 un plus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 bonus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c’est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avantage</a:t>
                      </a:r>
                      <a:endParaRPr lang="en-GB" sz="12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it’s an advantage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n’est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essentiel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is not essential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on veut être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one wants to be a</a:t>
                      </a:r>
                    </a:p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 touristique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tourist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ingénieur</a:t>
                      </a:r>
                      <a:r>
                        <a:rPr lang="fr-FR" sz="1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interprète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ça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permet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enables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you to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communiquer avec du monde.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lot of people.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rencontrer des personnes intéressantes.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interesting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people.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travailler dans un autre pays.</a:t>
                      </a:r>
                      <a:endParaRPr lang="fr-FR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another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country.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pic>
        <p:nvPicPr>
          <p:cNvPr id="2050" name="Picture 2" descr="Why Celebrate the International Translation Day? - South Ural State  Univers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1229"/>
            <a:ext cx="3631474" cy="181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27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/>
        </p:nvGraphicFramePr>
        <p:xfrm>
          <a:off x="0" y="1"/>
          <a:ext cx="12308122" cy="6857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26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227908">
                  <a:extLst>
                    <a:ext uri="{9D8B030D-6E8A-4147-A177-3AD203B41FA5}">
                      <a16:colId xmlns:a16="http://schemas.microsoft.com/office/drawing/2014/main" val="1778211518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1188322271"/>
                    </a:ext>
                  </a:extLst>
                </a:gridCol>
                <a:gridCol w="1365434">
                  <a:extLst>
                    <a:ext uri="{9D8B030D-6E8A-4147-A177-3AD203B41FA5}">
                      <a16:colId xmlns:a16="http://schemas.microsoft.com/office/drawing/2014/main" val="1154759979"/>
                    </a:ext>
                  </a:extLst>
                </a:gridCol>
                <a:gridCol w="1724297">
                  <a:extLst>
                    <a:ext uri="{9D8B030D-6E8A-4147-A177-3AD203B41FA5}">
                      <a16:colId xmlns:a16="http://schemas.microsoft.com/office/drawing/2014/main" val="3740282409"/>
                    </a:ext>
                  </a:extLst>
                </a:gridCol>
                <a:gridCol w="1994631">
                  <a:extLst>
                    <a:ext uri="{9D8B030D-6E8A-4147-A177-3AD203B41FA5}">
                      <a16:colId xmlns:a16="http://schemas.microsoft.com/office/drawing/2014/main" val="3909318309"/>
                    </a:ext>
                  </a:extLst>
                </a:gridCol>
              </a:tblGrid>
              <a:tr h="393846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5.   Qu’est-ce tu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voulais faire quand tu étais plus jeune?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did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want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to do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when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were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younger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295384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1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2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fr-FR" sz="12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fr-FR" sz="1200" b="1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2461537">
                <a:tc rowSpan="2">
                  <a:txBody>
                    <a:bodyPr/>
                    <a:lstStyle/>
                    <a:p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>
                          <a:solidFill>
                            <a:srgbClr val="002060"/>
                          </a:solidFill>
                        </a:rPr>
                        <a:t>Quand</a:t>
                      </a:r>
                      <a:r>
                        <a:rPr lang="fr-FR" sz="1200" b="1" baseline="0" noProof="0">
                          <a:solidFill>
                            <a:srgbClr val="002060"/>
                          </a:solidFill>
                        </a:rPr>
                        <a:t> j’étais plus jeune</a:t>
                      </a:r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0" i="1" noProof="0">
                          <a:solidFill>
                            <a:srgbClr val="00B0F0"/>
                          </a:solidFill>
                        </a:rPr>
                        <a:t>When I was younger</a:t>
                      </a:r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>
                          <a:solidFill>
                            <a:srgbClr val="002060"/>
                          </a:solidFill>
                        </a:rPr>
                        <a:t>Quand</a:t>
                      </a:r>
                      <a:r>
                        <a:rPr lang="fr-FR" sz="1200" b="1" baseline="0" noProof="0">
                          <a:solidFill>
                            <a:srgbClr val="002060"/>
                          </a:solidFill>
                        </a:rPr>
                        <a:t> j’étais petit</a:t>
                      </a:r>
                      <a:r>
                        <a:rPr lang="fr-FR" sz="1200" b="1" baseline="0" noProof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0" i="1" noProof="0">
                          <a:solidFill>
                            <a:srgbClr val="00B0F0"/>
                          </a:solidFill>
                        </a:rPr>
                        <a:t>When I was little</a:t>
                      </a:r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voulais être</a:t>
                      </a:r>
                    </a:p>
                    <a:p>
                      <a:r>
                        <a:rPr lang="en-GB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wanted to be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avocat</a:t>
                      </a:r>
                      <a:r>
                        <a:rPr lang="fr-FR" sz="1200" b="1" i="0" kern="120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lawyer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botaniste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botanist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chanteuse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chauffeur de taxi/camion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taxi/lorry driver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comptable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directeur/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directrice</a:t>
                      </a: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magasin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 manager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 touristique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tourist guide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infirmier/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infirmière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ingénieur</a:t>
                      </a:r>
                      <a:r>
                        <a:rPr lang="fr-FR" sz="1200" b="1" i="0" kern="1200" baseline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fr-FR" sz="1200" b="1" i="0" kern="1200" baseline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interprète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judge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médecin généraliste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doctor (GP)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pilot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professeur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teacher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sociologue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sociologist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vétérinaire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webdesigner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webdesigner</a:t>
                      </a:r>
                    </a:p>
                    <a:p>
                      <a:pPr algn="ctr"/>
                      <a:endParaRPr lang="en-GB" sz="1200" b="0" i="1" kern="1200" baseline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parce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j’adorais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to love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j’aimais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détestais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hate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n’aimais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didn’t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use 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des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gâteaux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baking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chanter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singing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surfer sur internet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surfing the internet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voyager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travel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26584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j’avais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…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used</a:t>
                      </a:r>
                      <a:r>
                        <a:rPr lang="en-GB" sz="1200" b="0" i="1" baseline="0" dirty="0">
                          <a:solidFill>
                            <a:srgbClr val="00B0F0"/>
                          </a:solidFill>
                        </a:rPr>
                        <a:t> to have…</a:t>
                      </a:r>
                    </a:p>
                    <a:p>
                      <a:r>
                        <a:rPr lang="en-GB" sz="1200" b="1" i="0" baseline="0" dirty="0" err="1">
                          <a:solidFill>
                            <a:srgbClr val="002060"/>
                          </a:solidFill>
                        </a:rPr>
                        <a:t>j’étais</a:t>
                      </a:r>
                      <a:r>
                        <a:rPr lang="en-GB" sz="1200" b="1" i="0" baseline="0" dirty="0">
                          <a:solidFill>
                            <a:srgbClr val="002060"/>
                          </a:solidFill>
                        </a:rPr>
                        <a:t>…</a:t>
                      </a:r>
                    </a:p>
                    <a:p>
                      <a:r>
                        <a:rPr lang="en-GB" sz="1200" b="0" i="1" baseline="0" dirty="0">
                          <a:solidFill>
                            <a:srgbClr val="00B0F0"/>
                          </a:solidFill>
                        </a:rPr>
                        <a:t>I used to be…</a:t>
                      </a:r>
                    </a:p>
                    <a:p>
                      <a:r>
                        <a:rPr lang="en-GB" sz="1200" b="1" i="0" baseline="0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i="0" baseline="0" dirty="0" err="1">
                          <a:solidFill>
                            <a:srgbClr val="002060"/>
                          </a:solidFill>
                        </a:rPr>
                        <a:t>faisais</a:t>
                      </a:r>
                      <a:r>
                        <a:rPr lang="en-GB" sz="1200" b="1" i="0" baseline="0" dirty="0">
                          <a:solidFill>
                            <a:srgbClr val="002060"/>
                          </a:solidFill>
                        </a:rPr>
                        <a:t>…</a:t>
                      </a:r>
                    </a:p>
                    <a:p>
                      <a:r>
                        <a:rPr lang="en-GB" sz="1200" b="0" i="1" baseline="0" dirty="0">
                          <a:solidFill>
                            <a:srgbClr val="00B0F0"/>
                          </a:solidFill>
                        </a:rPr>
                        <a:t>I used to do…</a:t>
                      </a:r>
                      <a:endParaRPr lang="en-GB" sz="1200" b="1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regardais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…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used to watch…</a:t>
                      </a: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jouais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…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used to play…</a:t>
                      </a: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j’allais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used to go…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03646927"/>
                  </a:ext>
                </a:extLst>
              </a:tr>
              <a:tr h="351647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EXTRA DETAIL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707255"/>
                  </a:ext>
                </a:extLst>
              </a:tr>
              <a:tr h="697124">
                <a:tc gridSpan="7"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mais maintenant je voudrais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être …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but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now</a:t>
                      </a:r>
                      <a:r>
                        <a:rPr lang="fr-FR" sz="1200" b="0" i="1" baseline="0" noProof="0" dirty="0">
                          <a:solidFill>
                            <a:srgbClr val="00B0F0"/>
                          </a:solidFill>
                        </a:rPr>
                        <a:t> I </a:t>
                      </a:r>
                      <a:r>
                        <a:rPr lang="fr-FR" sz="1200" b="0" i="1" baseline="0" noProof="0" dirty="0" err="1">
                          <a:solidFill>
                            <a:srgbClr val="00B0F0"/>
                          </a:solidFill>
                        </a:rPr>
                        <a:t>would</a:t>
                      </a:r>
                      <a:r>
                        <a:rPr lang="fr-FR" sz="1200" b="0" i="1" baseline="0" noProof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fr-FR" sz="1200" b="0" i="1" baseline="0" noProof="0" dirty="0" err="1">
                          <a:solidFill>
                            <a:srgbClr val="00B0F0"/>
                          </a:solidFill>
                        </a:rPr>
                        <a:t>like</a:t>
                      </a:r>
                      <a:r>
                        <a:rPr lang="fr-FR" sz="1200" b="0" i="1" baseline="0" noProof="0" dirty="0">
                          <a:solidFill>
                            <a:srgbClr val="00B0F0"/>
                          </a:solidFill>
                        </a:rPr>
                        <a:t> to </a:t>
                      </a:r>
                      <a:r>
                        <a:rPr lang="fr-FR" sz="1200" b="0" i="1" baseline="0" noProof="0" dirty="0" err="1">
                          <a:solidFill>
                            <a:srgbClr val="00B0F0"/>
                          </a:solidFill>
                        </a:rPr>
                        <a:t>be</a:t>
                      </a:r>
                      <a:r>
                        <a:rPr lang="fr-FR" sz="1200" b="0" i="1" baseline="0" noProof="0" dirty="0">
                          <a:solidFill>
                            <a:srgbClr val="00B0F0"/>
                          </a:solidFill>
                        </a:rPr>
                        <a:t>…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25648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06892" y="3243392"/>
            <a:ext cx="1685108" cy="2492990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solidFill>
                  <a:srgbClr val="002060"/>
                </a:solidFill>
              </a:rPr>
              <a:t>IMPERFECT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regardais</a:t>
            </a:r>
            <a:r>
              <a:rPr lang="en-GB" sz="1200" b="1" dirty="0">
                <a:solidFill>
                  <a:srgbClr val="002060"/>
                </a:solidFill>
              </a:rPr>
              <a:t>	             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i="1" dirty="0">
                <a:solidFill>
                  <a:srgbClr val="00B0F0"/>
                </a:solidFill>
              </a:rPr>
              <a:t>I used to watch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regardais</a:t>
            </a:r>
            <a:r>
              <a:rPr lang="en-GB" sz="1200" b="1" dirty="0">
                <a:solidFill>
                  <a:srgbClr val="002060"/>
                </a:solidFill>
              </a:rPr>
              <a:t>	    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you used to watch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 </a:t>
            </a:r>
            <a:r>
              <a:rPr lang="en-GB" sz="1200" b="1" dirty="0" err="1">
                <a:solidFill>
                  <a:srgbClr val="002060"/>
                </a:solidFill>
              </a:rPr>
              <a:t>regardait</a:t>
            </a:r>
            <a:r>
              <a:rPr lang="en-GB" sz="1200" b="1" dirty="0">
                <a:solidFill>
                  <a:srgbClr val="002060"/>
                </a:solidFill>
              </a:rPr>
              <a:t>      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he / she used to watch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nous </a:t>
            </a:r>
            <a:r>
              <a:rPr lang="en-GB" sz="1200" b="1" dirty="0" err="1">
                <a:solidFill>
                  <a:srgbClr val="002060"/>
                </a:solidFill>
              </a:rPr>
              <a:t>regardions</a:t>
            </a:r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i="1" dirty="0">
                <a:solidFill>
                  <a:srgbClr val="00B0F0"/>
                </a:solidFill>
              </a:rPr>
              <a:t>we used to watch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vous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regardiez</a:t>
            </a:r>
            <a:r>
              <a:rPr lang="en-GB" sz="1200" b="1" dirty="0">
                <a:solidFill>
                  <a:srgbClr val="002060"/>
                </a:solidFill>
              </a:rPr>
              <a:t>               </a:t>
            </a:r>
          </a:p>
          <a:p>
            <a:r>
              <a:rPr lang="en-GB" sz="1200" dirty="0">
                <a:solidFill>
                  <a:srgbClr val="00B0F0"/>
                </a:solidFill>
              </a:rPr>
              <a:t>you used to watch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ils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elles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regardaient</a:t>
            </a:r>
            <a:r>
              <a:rPr lang="en-GB" sz="1200" b="1" dirty="0">
                <a:solidFill>
                  <a:srgbClr val="002060"/>
                </a:solidFill>
              </a:rPr>
              <a:t>    </a:t>
            </a:r>
          </a:p>
          <a:p>
            <a:r>
              <a:rPr lang="en-GB" sz="1200" i="1" dirty="0">
                <a:solidFill>
                  <a:srgbClr val="00B0F0"/>
                </a:solidFill>
              </a:rPr>
              <a:t>they used to watch</a:t>
            </a:r>
          </a:p>
        </p:txBody>
      </p:sp>
      <p:pic>
        <p:nvPicPr>
          <p:cNvPr id="3076" name="Picture 4" descr="21 Childhood Dream Jobs for Adults That Are Remote-Friendly | FlexJobs |  Dream job, Job, Flexible jobs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" y="4234836"/>
            <a:ext cx="2847703" cy="150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786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1103B7-B532-4AE7-8065-9215B0F503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2121" y="365125"/>
            <a:ext cx="7169412" cy="5811838"/>
          </a:xfrm>
        </p:spPr>
      </p:pic>
    </p:spTree>
    <p:extLst>
      <p:ext uri="{BB962C8B-B14F-4D97-AF65-F5344CB8AC3E}">
        <p14:creationId xmlns:p14="http://schemas.microsoft.com/office/powerpoint/2010/main" val="2254883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46675-3B3C-4532-A5C1-4D4EB42B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500742"/>
            <a:ext cx="4953001" cy="60789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emplois	</a:t>
            </a:r>
            <a:r>
              <a:rPr lang="fr-FR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Jobs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Qu’est-ce que tu veux faire plus tard?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 you want to do later?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veux être...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want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a...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avocat(e)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lawyer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botaniste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botanist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chanteur/chanteuse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singer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chauffeur de taxi/camion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taxi/lorry driver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comptable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accountant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diplomate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diplomat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directeur/directrice de magasin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store manager 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footballeur 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footballer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guide touristique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tourist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guide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infirmier/infirmière 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nurse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ingénieur(e)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engineer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interprète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interpreter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journaliste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journalist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juge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judge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médecin généraliste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doctor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(GP)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pilote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pilot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professeur 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teacher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sociologue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sociologist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vétérinaire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vet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webdesigner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webdesigner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opinions	</a:t>
            </a:r>
            <a:r>
              <a:rPr lang="fr-FR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Opinions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 mon rêve!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dream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	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serait bien.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would be good.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vraiment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 really.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serait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ennuyeux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would be boring.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Pourquoi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pas?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not?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 rigoles! 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You’re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joking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Ça ne m’intéresse pas du tout. 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doesn’t interest me at all.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3B57D1-E98B-4CEF-8EB6-2D1DAB81B933}"/>
              </a:ext>
            </a:extLst>
          </p:cNvPr>
          <p:cNvSpPr txBox="1">
            <a:spLocks/>
          </p:cNvSpPr>
          <p:nvPr/>
        </p:nvSpPr>
        <p:spPr>
          <a:xfrm>
            <a:off x="5987142" y="500742"/>
            <a:ext cx="4953001" cy="60789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monde du travail	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world of work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acheter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buy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aimer le contact avec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like contact with other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les gens/les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autres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people/others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discuter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discuss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rencontrer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meet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respecter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respect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rigoler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have a laugh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vendre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sell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voir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see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voyager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travel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086100" algn="l"/>
              </a:tabLs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travail	Work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boulot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job (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informal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l’emploi (m)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job (more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formal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métier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job/profession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profession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profession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stage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course/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placement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poste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candidat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candidate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créatif/créative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creative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varié(e)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varied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086100" algn="l"/>
              </a:tabLs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L’importance des langues	</a:t>
            </a:r>
            <a:r>
              <a:rPr lang="fr-FR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importance of </a:t>
            </a:r>
            <a:r>
              <a:rPr lang="fr-FR" sz="18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languages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 un avantage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advantage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 essentiel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essential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 un plus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plus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086100" algn="l"/>
              </a:tabLs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2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46675-3B3C-4532-A5C1-4D4EB42B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500742"/>
            <a:ext cx="4953001" cy="607899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Quand</a:t>
            </a: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j’étais</a:t>
            </a: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plus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jeune</a:t>
            </a: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...	</a:t>
            </a:r>
            <a:r>
              <a:rPr lang="en-US" sz="1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 I was younger ...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j’étais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was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j’avais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used to have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j’aimais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used to like	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faisais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used to do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	used to play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regardais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used to watch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n’aimais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didn’t use to like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l’avenir</a:t>
            </a: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future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quitterai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collège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I will leave school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apprentissage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I will do an apprenticeship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 tour du monde	I will go round the world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voyagerai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I will travel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travaillerai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I will work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tomberai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amoureux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amoureuse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I will fall in love with someone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de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quelqu’un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j’habiterai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I will live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j’aurai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Ferrari	I will have a Ferrari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serai 	I will be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3B57D1-E98B-4CEF-8EB6-2D1DAB81B933}"/>
              </a:ext>
            </a:extLst>
          </p:cNvPr>
          <p:cNvSpPr txBox="1">
            <a:spLocks/>
          </p:cNvSpPr>
          <p:nvPr/>
        </p:nvSpPr>
        <p:spPr>
          <a:xfrm>
            <a:off x="5954485" y="-10887"/>
            <a:ext cx="4953001" cy="607899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questions	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Qu’est-ce que tu fais dans la vie?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 you do for a living?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Est-ce que tu as beaucoup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have a lot of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d’expérience?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 est ta journée typique?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your typical day like?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Quelles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sont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responsabilités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your responsibilities?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Quelles sont les qualités requises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qualities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required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pour ce métier?	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profession?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Quelles langues parles-tu?	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languages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4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speak</a:t>
            </a:r>
            <a:r>
              <a:rPr lang="fr-FR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 feras-tu à l’avenir?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will you do in the future?	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mots </a:t>
            </a: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essentiels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High-frequency words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lorsque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the other hand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</a:t>
            </a:r>
            <a:r>
              <a:rPr lang="en-GB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exemple</a:t>
            </a:r>
            <a: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example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puisque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since/as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surtout	</a:t>
            </a:r>
            <a:r>
              <a:rPr lang="en-US" sz="4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especially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4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Être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game designer	</a:t>
            </a:r>
            <a:r>
              <a:rPr lang="en-US" sz="4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Being a games designer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communiquer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to communicate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coordonner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to coordinate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créer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to create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fonctionner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to work/function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inventer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to invent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savoir	to know how to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travailler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équipe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to work in a team 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attentif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/attentive	attentive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frustrant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(e)	frustrating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motivant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(e)	motivating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poli(e)	polite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rapide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quick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solide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solid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stimulant(e)	stimulating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côté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formation	as far as training is concerned	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ma part	for my part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 propre </a:t>
            </a:r>
            <a:r>
              <a:rPr lang="en-US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boîte</a:t>
            </a: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my own company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104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0D2AB42E77A4D84BE2DD6D05212EE" ma:contentTypeVersion="12" ma:contentTypeDescription="Create a new document." ma:contentTypeScope="" ma:versionID="6ce3580611a98063e1b982c10a8d4899">
  <xsd:schema xmlns:xsd="http://www.w3.org/2001/XMLSchema" xmlns:xs="http://www.w3.org/2001/XMLSchema" xmlns:p="http://schemas.microsoft.com/office/2006/metadata/properties" xmlns:ns3="39f316ac-aaf5-4e2e-a738-5959585ebd54" xmlns:ns4="ab5792e2-7a20-434d-b2c8-f6c424745da8" targetNamespace="http://schemas.microsoft.com/office/2006/metadata/properties" ma:root="true" ma:fieldsID="0fb2ca46268dcf17957317634adb8574" ns3:_="" ns4:_="">
    <xsd:import namespace="39f316ac-aaf5-4e2e-a738-5959585ebd54"/>
    <xsd:import namespace="ab5792e2-7a20-434d-b2c8-f6c424745d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16ac-aaf5-4e2e-a738-5959585eb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92e2-7a20-434d-b2c8-f6c424745d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F83E8E-D027-4036-AB87-3F54124BD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f316ac-aaf5-4e2e-a738-5959585ebd54"/>
    <ds:schemaRef ds:uri="ab5792e2-7a20-434d-b2c8-f6c424745d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D65B18-9B4F-44F8-B9DD-8F119AB720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FE4BD8-BD29-408F-9C40-A94B4A4CBD1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ab5792e2-7a20-434d-b2c8-f6c424745da8"/>
    <ds:schemaRef ds:uri="39f316ac-aaf5-4e2e-a738-5959585ebd5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6583</TotalTime>
  <Words>2156</Words>
  <Application>Microsoft Office PowerPoint</Application>
  <PresentationFormat>Widescreen</PresentationFormat>
  <Paragraphs>639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Jones</dc:creator>
  <cp:lastModifiedBy>Caroline Heaney</cp:lastModifiedBy>
  <cp:revision>234</cp:revision>
  <dcterms:created xsi:type="dcterms:W3CDTF">2021-01-08T13:31:16Z</dcterms:created>
  <dcterms:modified xsi:type="dcterms:W3CDTF">2023-11-10T16:22:07Z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0x010100E1E0D2AB42E77A4D84BE2DD6D05212EE</vt:lpwstr>
  </property>
</Properties>
</file>