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1297" r:id="rId5"/>
    <p:sldId id="1298" r:id="rId6"/>
    <p:sldId id="1302" r:id="rId7"/>
    <p:sldId id="1299" r:id="rId8"/>
    <p:sldId id="1300" r:id="rId9"/>
    <p:sldId id="1301" r:id="rId10"/>
    <p:sldId id="1310" r:id="rId11"/>
    <p:sldId id="1311" r:id="rId12"/>
    <p:sldId id="1312" r:id="rId13"/>
    <p:sldId id="13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7C80"/>
    <a:srgbClr val="FFFF00"/>
    <a:srgbClr val="FF6600"/>
    <a:srgbClr val="3F45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9" autoAdjust="0"/>
    <p:restoredTop sz="88139" autoAdjust="0"/>
  </p:normalViewPr>
  <p:slideViewPr>
    <p:cSldViewPr snapToGrid="0">
      <p:cViewPr varScale="1">
        <p:scale>
          <a:sx n="59" d="100"/>
          <a:sy n="59" d="100"/>
        </p:scale>
        <p:origin x="7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Jones" userId="cc34aa30-be8e-493b-abaa-39f3d88714a0" providerId="ADAL" clId="{9916DA37-BE36-471C-8D85-7B75524687A9}"/>
    <pc:docChg chg="delSld">
      <pc:chgData name="Rebecca Jones" userId="cc34aa30-be8e-493b-abaa-39f3d88714a0" providerId="ADAL" clId="{9916DA37-BE36-471C-8D85-7B75524687A9}" dt="2021-01-09T01:16:38.990" v="1" actId="2696"/>
      <pc:docMkLst>
        <pc:docMk/>
      </pc:docMkLst>
      <pc:sldChg chg="del">
        <pc:chgData name="Rebecca Jones" userId="cc34aa30-be8e-493b-abaa-39f3d88714a0" providerId="ADAL" clId="{9916DA37-BE36-471C-8D85-7B75524687A9}" dt="2021-01-09T01:16:36.728" v="0" actId="2696"/>
        <pc:sldMkLst>
          <pc:docMk/>
          <pc:sldMk cId="2180509535" sldId="264"/>
        </pc:sldMkLst>
      </pc:sldChg>
      <pc:sldChg chg="del">
        <pc:chgData name="Rebecca Jones" userId="cc34aa30-be8e-493b-abaa-39f3d88714a0" providerId="ADAL" clId="{9916DA37-BE36-471C-8D85-7B75524687A9}" dt="2021-01-09T01:16:38.990" v="1" actId="2696"/>
        <pc:sldMkLst>
          <pc:docMk/>
          <pc:sldMk cId="938867914" sldId="1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4" y="0"/>
            <a:ext cx="2971800" cy="458788"/>
          </a:xfrm>
          <a:prstGeom prst="rect">
            <a:avLst/>
          </a:prstGeom>
        </p:spPr>
        <p:txBody>
          <a:bodyPr vert="horz" lIns="91440" tIns="45720" rIns="91440" bIns="45720" rtlCol="0"/>
          <a:lstStyle>
            <a:lvl1pPr algn="r">
              <a:defRPr sz="1200"/>
            </a:lvl1pPr>
          </a:lstStyle>
          <a:p>
            <a:fld id="{F9B7B55D-2D0E-4CAC-97A9-D9A3405A5772}" type="datetimeFigureOut">
              <a:rPr lang="fr-FR" smtClean="0"/>
              <a:t>26/06/2023</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4" y="8685214"/>
            <a:ext cx="2971800" cy="458787"/>
          </a:xfrm>
          <a:prstGeom prst="rect">
            <a:avLst/>
          </a:prstGeom>
        </p:spPr>
        <p:txBody>
          <a:bodyPr vert="horz" lIns="91440" tIns="45720" rIns="91440" bIns="45720" rtlCol="0" anchor="b"/>
          <a:lstStyle>
            <a:lvl1pPr algn="r">
              <a:defRPr sz="1200"/>
            </a:lvl1pPr>
          </a:lstStyle>
          <a:p>
            <a:fld id="{4200AE5E-5171-4E3E-8976-34735CFA97DA}" type="slidenum">
              <a:rPr lang="fr-FR" smtClean="0"/>
              <a:t>‹#›</a:t>
            </a:fld>
            <a:endParaRPr lang="fr-FR"/>
          </a:p>
        </p:txBody>
      </p:sp>
    </p:spTree>
    <p:extLst>
      <p:ext uri="{BB962C8B-B14F-4D97-AF65-F5344CB8AC3E}">
        <p14:creationId xmlns:p14="http://schemas.microsoft.com/office/powerpoint/2010/main" val="3556273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2</a:t>
            </a:fld>
            <a:endParaRPr lang="fr-FR"/>
          </a:p>
        </p:txBody>
      </p:sp>
    </p:spTree>
    <p:extLst>
      <p:ext uri="{BB962C8B-B14F-4D97-AF65-F5344CB8AC3E}">
        <p14:creationId xmlns:p14="http://schemas.microsoft.com/office/powerpoint/2010/main" val="466721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3</a:t>
            </a:fld>
            <a:endParaRPr lang="fr-FR"/>
          </a:p>
        </p:txBody>
      </p:sp>
    </p:spTree>
    <p:extLst>
      <p:ext uri="{BB962C8B-B14F-4D97-AF65-F5344CB8AC3E}">
        <p14:creationId xmlns:p14="http://schemas.microsoft.com/office/powerpoint/2010/main" val="3808039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4</a:t>
            </a:fld>
            <a:endParaRPr lang="fr-FR"/>
          </a:p>
        </p:txBody>
      </p:sp>
    </p:spTree>
    <p:extLst>
      <p:ext uri="{BB962C8B-B14F-4D97-AF65-F5344CB8AC3E}">
        <p14:creationId xmlns:p14="http://schemas.microsoft.com/office/powerpoint/2010/main" val="1223710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5</a:t>
            </a:fld>
            <a:endParaRPr lang="fr-FR"/>
          </a:p>
        </p:txBody>
      </p:sp>
    </p:spTree>
    <p:extLst>
      <p:ext uri="{BB962C8B-B14F-4D97-AF65-F5344CB8AC3E}">
        <p14:creationId xmlns:p14="http://schemas.microsoft.com/office/powerpoint/2010/main" val="2038799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200AE5E-5171-4E3E-8976-34735CFA97DA}" type="slidenum">
              <a:rPr lang="fr-FR" smtClean="0"/>
              <a:t>6</a:t>
            </a:fld>
            <a:endParaRPr lang="fr-FR"/>
          </a:p>
        </p:txBody>
      </p:sp>
    </p:spTree>
    <p:extLst>
      <p:ext uri="{BB962C8B-B14F-4D97-AF65-F5344CB8AC3E}">
        <p14:creationId xmlns:p14="http://schemas.microsoft.com/office/powerpoint/2010/main" val="1066674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F19DB-5179-4F2E-8551-9ADF094CE4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B5D4D5FB-9107-493E-8225-346CAB0F5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0253C656-000E-47DE-88A2-D4D16DCAF049}"/>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2D312AC1-204C-4375-946E-F78E06EF319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577806A-658E-452D-9D05-049D2670EB28}"/>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18685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F6C6-FC3B-4B0D-8C4B-003E954853D5}"/>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E33D924-DD4D-4653-923E-C690526756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DB77D03-A18D-441C-90AA-C4D50E85751C}"/>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B1116215-B49C-4A99-BCB0-46E1D5119F2F}"/>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3CD201C-F3F7-4A76-9008-F9A9F118743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28796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7A4FD-7956-4FF7-AAD8-510FC66E5A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B49B3B57-2179-4D22-9D1E-AA91C5D693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7F507519-5240-47DC-A078-FD4D74475D42}"/>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E7613554-AAB5-485B-88C4-101D5762A20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503150D-9E3A-4AE7-835F-1B3C7654DF32}"/>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38120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52C-A3F1-4BF1-A324-787719C3649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7C0FB8A-DEFC-4456-970C-34020C9EF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4F38A16-D327-46FA-B123-7EC86A33A26D}"/>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A73D3F2C-DAC1-492F-8D0B-530F4759751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F460176-710C-44F6-9AE1-5510F5EFEE0B}"/>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193136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31DB-804A-4893-BA1B-9FA21D3BC1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BF31EF32-41C6-4FD4-9BFA-1AEDD92F88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0BF92C-7AC8-4986-87D8-7EE36E33D76A}"/>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BF762A1A-21F1-441A-B8B0-B3B13286F74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34C39AE-C6B8-4647-BA3A-B372A7286397}"/>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47986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D780-EDF1-4D68-A3AE-EBC04068486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82E917C-242A-4BEB-A530-752AAD8196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FAE8964D-75D9-45FC-8EB9-EF3B44B524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D4C7B7A8-3A3C-45ED-B20E-02080B70A11F}"/>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86BDDBF5-26C3-4B51-A5D5-B6EC259851D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BA200714-E090-421D-A7E5-C9F91428A943}"/>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2796558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8760-1AF3-4BF5-BE40-3E2316A4A813}"/>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C38DB4E-3F43-47B1-9D5C-B1F51BD1E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0F5F20-37D4-4615-AAC7-73B2A9448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D78F1081-1CF9-4A8E-B0B0-3B7D1E0B2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D2C535-4410-4310-B523-0BB1BF278C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05D66A8E-399A-4E48-8205-3BACA5BF6B4B}"/>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8" name="Footer Placeholder 7">
            <a:extLst>
              <a:ext uri="{FF2B5EF4-FFF2-40B4-BE49-F238E27FC236}">
                <a16:creationId xmlns:a16="http://schemas.microsoft.com/office/drawing/2014/main" id="{6356AA52-680C-401D-8026-FC9CCEDA5645}"/>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74D78578-8F75-4829-932C-9B06E52EDB19}"/>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83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A438-F7B1-4136-95E6-5FB5E768071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76B711B6-BAFB-42FD-A74F-CBC9EC0B152E}"/>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4" name="Footer Placeholder 3">
            <a:extLst>
              <a:ext uri="{FF2B5EF4-FFF2-40B4-BE49-F238E27FC236}">
                <a16:creationId xmlns:a16="http://schemas.microsoft.com/office/drawing/2014/main" id="{C409A251-9260-4060-BF0B-47A842EA09E4}"/>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40AA63EA-E87D-4AAE-986B-37977B7BF860}"/>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193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3A892-134B-4439-ABB3-7C816E38FA2E}"/>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3" name="Footer Placeholder 2">
            <a:extLst>
              <a:ext uri="{FF2B5EF4-FFF2-40B4-BE49-F238E27FC236}">
                <a16:creationId xmlns:a16="http://schemas.microsoft.com/office/drawing/2014/main" id="{1160EB0D-02F1-4AD5-A76E-E43675F8BE5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180D0A68-4EA8-4E50-B36D-FD3B6AF317CD}"/>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93485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FE6A-3D90-4B5B-A13A-18EE6BFCDC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01D7F442-767B-446C-8BF1-B26E376DE0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EA622E5D-0869-46E2-A75F-CCC0A42A0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1FD9F8-19B9-4FB7-9F7D-265CE7FFA09A}"/>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63E9217A-94F2-40BB-BBE9-55B996CEF1ED}"/>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85ABCEF-91DF-4DF1-978F-2DBA3158D96C}"/>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345136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79D34-B1C2-45AF-B4DB-A3AEF158B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225668B3-8282-4B0D-97B3-D365B64A0D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4A1914DF-46C3-43C5-93BA-558CDCBE4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0E45A-CE99-4AAB-8A0C-833DDA9867D6}"/>
              </a:ext>
            </a:extLst>
          </p:cNvPr>
          <p:cNvSpPr>
            <a:spLocks noGrp="1"/>
          </p:cNvSpPr>
          <p:nvPr>
            <p:ph type="dt" sz="half" idx="10"/>
          </p:nvPr>
        </p:nvSpPr>
        <p:spPr/>
        <p:txBody>
          <a:bodyPr/>
          <a:lstStyle/>
          <a:p>
            <a:fld id="{CDE981F8-22BD-4D61-93D2-34C4FE2452CA}" type="datetimeFigureOut">
              <a:rPr lang="fr-FR" smtClean="0"/>
              <a:t>26/06/2023</a:t>
            </a:fld>
            <a:endParaRPr lang="fr-FR"/>
          </a:p>
        </p:txBody>
      </p:sp>
      <p:sp>
        <p:nvSpPr>
          <p:cNvPr id="6" name="Footer Placeholder 5">
            <a:extLst>
              <a:ext uri="{FF2B5EF4-FFF2-40B4-BE49-F238E27FC236}">
                <a16:creationId xmlns:a16="http://schemas.microsoft.com/office/drawing/2014/main" id="{B6E34290-24D3-4577-A157-0D83950CF1F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5626C75-5276-488B-98E5-852A17564464}"/>
              </a:ext>
            </a:extLst>
          </p:cNvPr>
          <p:cNvSpPr>
            <a:spLocks noGrp="1"/>
          </p:cNvSpPr>
          <p:nvPr>
            <p:ph type="sldNum" sz="quarter" idx="12"/>
          </p:nvPr>
        </p:nvSpPr>
        <p:spPr/>
        <p:txBody>
          <a:bodyPr/>
          <a:lstStyle/>
          <a:p>
            <a:fld id="{B591A478-880A-45BF-83B4-683692AC4C30}" type="slidenum">
              <a:rPr lang="fr-FR" smtClean="0"/>
              <a:t>‹#›</a:t>
            </a:fld>
            <a:endParaRPr lang="fr-FR"/>
          </a:p>
        </p:txBody>
      </p:sp>
    </p:spTree>
    <p:extLst>
      <p:ext uri="{BB962C8B-B14F-4D97-AF65-F5344CB8AC3E}">
        <p14:creationId xmlns:p14="http://schemas.microsoft.com/office/powerpoint/2010/main" val="942124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0A559B-5572-4D18-A309-9DCAC68D16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CE46382-1BCE-44EB-B2FD-18C1407DD1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C92389E-2F44-4259-8B7F-3540661346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81F8-22BD-4D61-93D2-34C4FE2452CA}" type="datetimeFigureOut">
              <a:rPr lang="fr-FR" smtClean="0"/>
              <a:t>26/06/2023</a:t>
            </a:fld>
            <a:endParaRPr lang="fr-FR"/>
          </a:p>
        </p:txBody>
      </p:sp>
      <p:sp>
        <p:nvSpPr>
          <p:cNvPr id="5" name="Footer Placeholder 4">
            <a:extLst>
              <a:ext uri="{FF2B5EF4-FFF2-40B4-BE49-F238E27FC236}">
                <a16:creationId xmlns:a16="http://schemas.microsoft.com/office/drawing/2014/main" id="{4119E84E-716D-4398-ADA9-D7A8DB5E7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8F835583-454E-4BD1-9245-1896ABA06B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1A478-880A-45BF-83B4-683692AC4C30}" type="slidenum">
              <a:rPr lang="fr-FR" smtClean="0"/>
              <a:t>‹#›</a:t>
            </a:fld>
            <a:endParaRPr lang="fr-FR"/>
          </a:p>
        </p:txBody>
      </p:sp>
    </p:spTree>
    <p:extLst>
      <p:ext uri="{BB962C8B-B14F-4D97-AF65-F5344CB8AC3E}">
        <p14:creationId xmlns:p14="http://schemas.microsoft.com/office/powerpoint/2010/main" val="415630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6855" y="2510135"/>
            <a:ext cx="4777270" cy="1323439"/>
          </a:xfrm>
          <a:prstGeom prst="rect">
            <a:avLst/>
          </a:prstGeom>
          <a:noFill/>
        </p:spPr>
        <p:txBody>
          <a:bodyPr wrap="none" lIns="91440" tIns="45720" rIns="91440" bIns="45720">
            <a:spAutoFit/>
          </a:bodyPr>
          <a:lstStyle/>
          <a:p>
            <a:pPr algn="ctr"/>
            <a:r>
              <a:rPr lang="en-US" sz="8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MODULE 1</a:t>
            </a:r>
          </a:p>
        </p:txBody>
      </p:sp>
    </p:spTree>
    <p:extLst>
      <p:ext uri="{BB962C8B-B14F-4D97-AF65-F5344CB8AC3E}">
        <p14:creationId xmlns:p14="http://schemas.microsoft.com/office/powerpoint/2010/main" val="1801093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7DDE5F-D443-4504-958F-062561747186}"/>
              </a:ext>
            </a:extLst>
          </p:cNvPr>
          <p:cNvSpPr>
            <a:spLocks noGrp="1"/>
          </p:cNvSpPr>
          <p:nvPr>
            <p:ph idx="1"/>
          </p:nvPr>
        </p:nvSpPr>
        <p:spPr>
          <a:xfrm>
            <a:off x="97971" y="346801"/>
            <a:ext cx="10515600" cy="4351338"/>
          </a:xfrm>
        </p:spPr>
        <p:txBody>
          <a:bodyPr>
            <a:normAutofit fontScale="25000" lnSpcReduction="20000"/>
          </a:bodyPr>
          <a:lstStyle/>
          <a:p>
            <a:pPr marL="0" indent="0">
              <a:lnSpc>
                <a:spcPct val="107000"/>
              </a:lnSpc>
              <a:spcAft>
                <a:spcPts val="800"/>
              </a:spcAft>
              <a:buNone/>
              <a:tabLst>
                <a:tab pos="3086100" algn="l"/>
              </a:tabLst>
            </a:pPr>
            <a:r>
              <a:rPr lang="fr-FR" sz="6400" b="1" dirty="0">
                <a:effectLst/>
                <a:latin typeface="Calibri" panose="020F0502020204030204" pitchFamily="34" charset="0"/>
                <a:ea typeface="Calibri" panose="020F0502020204030204" pitchFamily="34" charset="0"/>
                <a:cs typeface="Arial" panose="020B0604020202020204" pitchFamily="34" charset="0"/>
              </a:rPr>
              <a:t>Les sorties	</a:t>
            </a:r>
            <a:r>
              <a:rPr lang="fr-FR" sz="6400" b="1" i="1" dirty="0" err="1">
                <a:effectLst/>
                <a:latin typeface="Calibri" panose="020F0502020204030204" pitchFamily="34" charset="0"/>
                <a:ea typeface="Calibri" panose="020F0502020204030204" pitchFamily="34" charset="0"/>
                <a:cs typeface="Arial" panose="020B0604020202020204" pitchFamily="34" charset="0"/>
              </a:rPr>
              <a:t>Going</a:t>
            </a:r>
            <a:r>
              <a:rPr lang="fr-FR" sz="6400" b="1" i="1" dirty="0">
                <a:effectLst/>
                <a:latin typeface="Calibri" panose="020F0502020204030204" pitchFamily="34" charset="0"/>
                <a:ea typeface="Calibri" panose="020F0502020204030204" pitchFamily="34" charset="0"/>
                <a:cs typeface="Arial" panose="020B0604020202020204" pitchFamily="34" charset="0"/>
              </a:rPr>
              <a:t> out</a:t>
            </a:r>
            <a:endParaRPr lang="en-GB"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086100" algn="l"/>
              </a:tabLst>
            </a:pPr>
            <a:r>
              <a:rPr lang="fr-FR" sz="6400" dirty="0">
                <a:effectLst/>
                <a:latin typeface="Calibri" panose="020F0502020204030204" pitchFamily="34" charset="0"/>
                <a:ea typeface="Calibri" panose="020F0502020204030204" pitchFamily="34" charset="0"/>
                <a:cs typeface="Arial" panose="020B0604020202020204" pitchFamily="34" charset="0"/>
              </a:rPr>
              <a:t>Je suis sorti(e) avec …	</a:t>
            </a:r>
            <a:r>
              <a:rPr lang="en-US" sz="6400" i="1" dirty="0">
                <a:effectLst/>
                <a:latin typeface="Calibri" panose="020F0502020204030204" pitchFamily="34" charset="0"/>
                <a:ea typeface="Calibri" panose="020F0502020204030204" pitchFamily="34" charset="0"/>
                <a:cs typeface="Arial" panose="020B0604020202020204" pitchFamily="34" charset="0"/>
              </a:rPr>
              <a:t>I went out with …</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Je suis/On </a:t>
            </a:r>
            <a:r>
              <a:rPr lang="en-US" sz="6400" dirty="0" err="1">
                <a:effectLst/>
                <a:latin typeface="Calibri" panose="020F0502020204030204" pitchFamily="34" charset="0"/>
                <a:ea typeface="Calibri" panose="020F0502020204030204" pitchFamily="34" charset="0"/>
                <a:cs typeface="Arial" panose="020B0604020202020204" pitchFamily="34" charset="0"/>
              </a:rPr>
              <a:t>est</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dirty="0" err="1">
                <a:effectLst/>
                <a:latin typeface="Calibri" panose="020F0502020204030204" pitchFamily="34" charset="0"/>
                <a:ea typeface="Calibri" panose="020F0502020204030204" pitchFamily="34" charset="0"/>
                <a:cs typeface="Arial" panose="020B0604020202020204" pitchFamily="34" charset="0"/>
              </a:rPr>
              <a:t>allé</a:t>
            </a:r>
            <a:r>
              <a:rPr lang="en-US" sz="6400" dirty="0">
                <a:effectLst/>
                <a:latin typeface="Calibri" panose="020F0502020204030204" pitchFamily="34" charset="0"/>
                <a:ea typeface="Calibri" panose="020F0502020204030204" pitchFamily="34" charset="0"/>
                <a:cs typeface="Arial" panose="020B0604020202020204" pitchFamily="34" charset="0"/>
              </a:rPr>
              <a:t>(e)(s) …	</a:t>
            </a:r>
            <a:r>
              <a:rPr lang="en-US" sz="6400" i="1" dirty="0">
                <a:effectLst/>
                <a:latin typeface="Calibri" panose="020F0502020204030204" pitchFamily="34" charset="0"/>
                <a:ea typeface="Calibri" panose="020F0502020204030204" pitchFamily="34" charset="0"/>
                <a:cs typeface="Arial" panose="020B0604020202020204" pitchFamily="34" charset="0"/>
              </a:rPr>
              <a:t>I/We went …</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au </a:t>
            </a:r>
            <a:r>
              <a:rPr lang="en-US" sz="6400" dirty="0" err="1">
                <a:effectLst/>
                <a:latin typeface="Calibri" panose="020F0502020204030204" pitchFamily="34" charset="0"/>
                <a:ea typeface="Calibri" panose="020F0502020204030204" pitchFamily="34" charset="0"/>
                <a:cs typeface="Arial" panose="020B0604020202020204" pitchFamily="34" charset="0"/>
              </a:rPr>
              <a:t>cinéma</a:t>
            </a:r>
            <a:r>
              <a:rPr lang="en-US" sz="6400" dirty="0">
                <a:effectLst/>
                <a:latin typeface="Calibri" panose="020F0502020204030204" pitchFamily="34" charset="0"/>
                <a:ea typeface="Calibri" panose="020F0502020204030204" pitchFamily="34" charset="0"/>
                <a:cs typeface="Arial" panose="020B0604020202020204" pitchFamily="34" charset="0"/>
              </a:rPr>
              <a:t>/à </a:t>
            </a:r>
            <a:r>
              <a:rPr lang="en-US" sz="6400" dirty="0" err="1">
                <a:effectLst/>
                <a:latin typeface="Calibri" panose="020F0502020204030204" pitchFamily="34" charset="0"/>
                <a:ea typeface="Calibri" panose="020F0502020204030204" pitchFamily="34" charset="0"/>
                <a:cs typeface="Arial" panose="020B0604020202020204" pitchFamily="34" charset="0"/>
              </a:rPr>
              <a:t>une</a:t>
            </a:r>
            <a:r>
              <a:rPr lang="en-US" sz="6400" dirty="0">
                <a:effectLst/>
                <a:latin typeface="Calibri" panose="020F0502020204030204" pitchFamily="34" charset="0"/>
                <a:ea typeface="Calibri" panose="020F0502020204030204" pitchFamily="34" charset="0"/>
                <a:cs typeface="Arial" panose="020B0604020202020204" pitchFamily="34" charset="0"/>
              </a:rPr>
              <a:t> fête/</a:t>
            </a:r>
            <a:r>
              <a:rPr lang="en-US" sz="6400" dirty="0" err="1">
                <a:effectLst/>
                <a:latin typeface="Calibri" panose="020F0502020204030204" pitchFamily="34" charset="0"/>
                <a:ea typeface="Calibri" panose="020F0502020204030204" pitchFamily="34" charset="0"/>
                <a:cs typeface="Arial" panose="020B0604020202020204" pitchFamily="34" charset="0"/>
              </a:rPr>
              <a:t>en</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dirty="0" err="1">
                <a:effectLst/>
                <a:latin typeface="Calibri" panose="020F0502020204030204" pitchFamily="34" charset="0"/>
                <a:ea typeface="Calibri" panose="020F0502020204030204" pitchFamily="34" charset="0"/>
                <a:cs typeface="Arial" panose="020B0604020202020204" pitchFamily="34" charset="0"/>
              </a:rPr>
              <a:t>ville</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to the cinema/to a party/into town</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J’ai</a:t>
            </a:r>
            <a:r>
              <a:rPr lang="en-US" sz="6400" dirty="0">
                <a:effectLst/>
                <a:latin typeface="Calibri" panose="020F0502020204030204" pitchFamily="34" charset="0"/>
                <a:ea typeface="Calibri" panose="020F0502020204030204" pitchFamily="34" charset="0"/>
                <a:cs typeface="Arial" panose="020B0604020202020204" pitchFamily="34" charset="0"/>
              </a:rPr>
              <a:t>/On a …	</a:t>
            </a:r>
            <a:r>
              <a:rPr lang="en-US" sz="6400" i="1" dirty="0">
                <a:effectLst/>
                <a:latin typeface="Calibri" panose="020F0502020204030204" pitchFamily="34" charset="0"/>
                <a:ea typeface="Calibri" panose="020F0502020204030204" pitchFamily="34" charset="0"/>
                <a:cs typeface="Arial" panose="020B0604020202020204" pitchFamily="34" charset="0"/>
              </a:rPr>
              <a:t>I/We …</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bavardé</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chatted</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bu</a:t>
            </a:r>
            <a:r>
              <a:rPr lang="en-US" sz="6400" dirty="0">
                <a:effectLst/>
                <a:latin typeface="Calibri" panose="020F0502020204030204" pitchFamily="34" charset="0"/>
                <a:ea typeface="Calibri" panose="020F0502020204030204" pitchFamily="34" charset="0"/>
                <a:cs typeface="Arial" panose="020B0604020202020204" pitchFamily="34" charset="0"/>
              </a:rPr>
              <a:t> du coca	</a:t>
            </a:r>
            <a:r>
              <a:rPr lang="en-US" sz="6400" i="1" dirty="0">
                <a:effectLst/>
                <a:latin typeface="Calibri" panose="020F0502020204030204" pitchFamily="34" charset="0"/>
                <a:ea typeface="Calibri" panose="020F0502020204030204" pitchFamily="34" charset="0"/>
                <a:cs typeface="Arial" panose="020B0604020202020204" pitchFamily="34" charset="0"/>
              </a:rPr>
              <a:t>drank cola</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fait les </a:t>
            </a:r>
            <a:r>
              <a:rPr lang="en-US" sz="6400" dirty="0" err="1">
                <a:effectLst/>
                <a:latin typeface="Calibri" panose="020F0502020204030204" pitchFamily="34" charset="0"/>
                <a:ea typeface="Calibri" panose="020F0502020204030204" pitchFamily="34" charset="0"/>
                <a:cs typeface="Arial" panose="020B0604020202020204" pitchFamily="34" charset="0"/>
              </a:rPr>
              <a:t>magasins</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went shopping</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fait </a:t>
            </a:r>
            <a:r>
              <a:rPr lang="en-US" sz="6400" dirty="0" err="1">
                <a:effectLst/>
                <a:latin typeface="Calibri" panose="020F0502020204030204" pitchFamily="34" charset="0"/>
                <a:ea typeface="Calibri" panose="020F0502020204030204" pitchFamily="34" charset="0"/>
                <a:cs typeface="Arial" panose="020B0604020202020204" pitchFamily="34" charset="0"/>
              </a:rPr>
              <a:t>une</a:t>
            </a:r>
            <a:r>
              <a:rPr lang="en-US" sz="6400" dirty="0">
                <a:effectLst/>
                <a:latin typeface="Calibri" panose="020F0502020204030204" pitchFamily="34" charset="0"/>
                <a:ea typeface="Calibri" panose="020F0502020204030204" pitchFamily="34" charset="0"/>
                <a:cs typeface="Arial" panose="020B0604020202020204" pitchFamily="34" charset="0"/>
              </a:rPr>
              <a:t> promenade	</a:t>
            </a:r>
            <a:r>
              <a:rPr lang="en-US" sz="6400" i="1" dirty="0">
                <a:effectLst/>
                <a:latin typeface="Calibri" panose="020F0502020204030204" pitchFamily="34" charset="0"/>
                <a:ea typeface="Calibri" panose="020F0502020204030204" pitchFamily="34" charset="0"/>
                <a:cs typeface="Arial" panose="020B0604020202020204" pitchFamily="34" charset="0"/>
              </a:rPr>
              <a:t>went for a walk </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joué</a:t>
            </a:r>
            <a:r>
              <a:rPr lang="en-US" sz="6400" dirty="0">
                <a:effectLst/>
                <a:latin typeface="Calibri" panose="020F0502020204030204" pitchFamily="34" charset="0"/>
                <a:ea typeface="Calibri" panose="020F0502020204030204" pitchFamily="34" charset="0"/>
                <a:cs typeface="Arial" panose="020B0604020202020204" pitchFamily="34" charset="0"/>
              </a:rPr>
              <a:t> au bowling	</a:t>
            </a:r>
            <a:r>
              <a:rPr lang="en-US" sz="6400" i="1" dirty="0">
                <a:effectLst/>
                <a:latin typeface="Calibri" panose="020F0502020204030204" pitchFamily="34" charset="0"/>
                <a:ea typeface="Calibri" panose="020F0502020204030204" pitchFamily="34" charset="0"/>
                <a:cs typeface="Arial" panose="020B0604020202020204" pitchFamily="34" charset="0"/>
              </a:rPr>
              <a:t>went bowling</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mangé</a:t>
            </a:r>
            <a:r>
              <a:rPr lang="en-US" sz="6400" dirty="0">
                <a:effectLst/>
                <a:latin typeface="Calibri" panose="020F0502020204030204" pitchFamily="34" charset="0"/>
                <a:ea typeface="Calibri" panose="020F0502020204030204" pitchFamily="34" charset="0"/>
                <a:cs typeface="Arial" panose="020B0604020202020204" pitchFamily="34" charset="0"/>
              </a:rPr>
              <a:t> un hamburger	</a:t>
            </a:r>
            <a:r>
              <a:rPr lang="en-US" sz="6400" i="1" dirty="0">
                <a:effectLst/>
                <a:latin typeface="Calibri" panose="020F0502020204030204" pitchFamily="34" charset="0"/>
                <a:ea typeface="Calibri" panose="020F0502020204030204" pitchFamily="34" charset="0"/>
                <a:cs typeface="Arial" panose="020B0604020202020204" pitchFamily="34" charset="0"/>
              </a:rPr>
              <a:t>ate a burger</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regardé</a:t>
            </a:r>
            <a:r>
              <a:rPr lang="en-US" sz="6400" dirty="0">
                <a:effectLst/>
                <a:latin typeface="Calibri" panose="020F0502020204030204" pitchFamily="34" charset="0"/>
                <a:ea typeface="Calibri" panose="020F0502020204030204" pitchFamily="34" charset="0"/>
                <a:cs typeface="Arial" panose="020B0604020202020204" pitchFamily="34" charset="0"/>
              </a:rPr>
              <a:t> un DVD	</a:t>
            </a:r>
            <a:r>
              <a:rPr lang="en-US" sz="6400" i="1" dirty="0">
                <a:effectLst/>
                <a:latin typeface="Calibri" panose="020F0502020204030204" pitchFamily="34" charset="0"/>
                <a:ea typeface="Calibri" panose="020F0502020204030204" pitchFamily="34" charset="0"/>
                <a:cs typeface="Arial" panose="020B0604020202020204" pitchFamily="34" charset="0"/>
              </a:rPr>
              <a:t>watched a DVD</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bien </a:t>
            </a:r>
            <a:r>
              <a:rPr lang="en-US" sz="6400" dirty="0" err="1">
                <a:effectLst/>
                <a:latin typeface="Calibri" panose="020F0502020204030204" pitchFamily="34" charset="0"/>
                <a:ea typeface="Calibri" panose="020F0502020204030204" pitchFamily="34" charset="0"/>
                <a:cs typeface="Arial" panose="020B0604020202020204" pitchFamily="34" charset="0"/>
              </a:rPr>
              <a:t>rigolé</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had a real laugh</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On a </a:t>
            </a:r>
            <a:r>
              <a:rPr lang="en-US" sz="6400" dirty="0" err="1">
                <a:effectLst/>
                <a:latin typeface="Calibri" panose="020F0502020204030204" pitchFamily="34" charset="0"/>
                <a:ea typeface="Calibri" panose="020F0502020204030204" pitchFamily="34" charset="0"/>
                <a:cs typeface="Arial" panose="020B0604020202020204" pitchFamily="34" charset="0"/>
              </a:rPr>
              <a:t>dansé</a:t>
            </a:r>
            <a:r>
              <a:rPr lang="en-US" sz="6400" dirty="0">
                <a:effectLst/>
                <a:latin typeface="Calibri" panose="020F0502020204030204" pitchFamily="34" charset="0"/>
                <a:ea typeface="Calibri" panose="020F0502020204030204" pitchFamily="34" charset="0"/>
                <a:cs typeface="Arial" panose="020B0604020202020204" pitchFamily="34" charset="0"/>
              </a:rPr>
              <a:t> ensemble.	</a:t>
            </a:r>
            <a:r>
              <a:rPr lang="fr-FR" sz="6400" i="1" dirty="0" err="1">
                <a:effectLst/>
                <a:latin typeface="Calibri" panose="020F0502020204030204" pitchFamily="34" charset="0"/>
                <a:ea typeface="Calibri" panose="020F0502020204030204" pitchFamily="34" charset="0"/>
                <a:cs typeface="Arial" panose="020B0604020202020204" pitchFamily="34" charset="0"/>
              </a:rPr>
              <a:t>We</a:t>
            </a:r>
            <a:r>
              <a:rPr lang="fr-FR" sz="6400" i="1" dirty="0">
                <a:effectLst/>
                <a:latin typeface="Calibri" panose="020F0502020204030204" pitchFamily="34" charset="0"/>
                <a:ea typeface="Calibri" panose="020F0502020204030204" pitchFamily="34" charset="0"/>
                <a:cs typeface="Arial" panose="020B0604020202020204" pitchFamily="34" charset="0"/>
              </a:rPr>
              <a:t> </a:t>
            </a:r>
            <a:r>
              <a:rPr lang="fr-FR" sz="6400" i="1" dirty="0" err="1">
                <a:effectLst/>
                <a:latin typeface="Calibri" panose="020F0502020204030204" pitchFamily="34" charset="0"/>
                <a:ea typeface="Calibri" panose="020F0502020204030204" pitchFamily="34" charset="0"/>
                <a:cs typeface="Arial" panose="020B0604020202020204" pitchFamily="34" charset="0"/>
              </a:rPr>
              <a:t>danced</a:t>
            </a:r>
            <a:r>
              <a:rPr lang="fr-FR" sz="6400" i="1" dirty="0">
                <a:effectLst/>
                <a:latin typeface="Calibri" panose="020F0502020204030204" pitchFamily="34" charset="0"/>
                <a:ea typeface="Calibri" panose="020F0502020204030204" pitchFamily="34" charset="0"/>
                <a:cs typeface="Arial" panose="020B0604020202020204" pitchFamily="34" charset="0"/>
              </a:rPr>
              <a:t> </a:t>
            </a:r>
            <a:r>
              <a:rPr lang="fr-FR" sz="6400" i="1" dirty="0" err="1">
                <a:effectLst/>
                <a:latin typeface="Calibri" panose="020F0502020204030204" pitchFamily="34" charset="0"/>
                <a:ea typeface="Calibri" panose="020F0502020204030204" pitchFamily="34" charset="0"/>
                <a:cs typeface="Arial" panose="020B0604020202020204" pitchFamily="34" charset="0"/>
              </a:rPr>
              <a:t>together</a:t>
            </a:r>
            <a:r>
              <a:rPr lang="fr-FR" sz="6400" i="1" dirty="0">
                <a:effectLst/>
                <a:latin typeface="Calibri" panose="020F0502020204030204" pitchFamily="34" charset="0"/>
                <a:ea typeface="Calibri" panose="020F0502020204030204" pitchFamily="34" charset="0"/>
                <a:cs typeface="Arial" panose="020B0604020202020204" pitchFamily="34" charset="0"/>
              </a:rPr>
              <a:t>.</a:t>
            </a:r>
            <a:br>
              <a:rPr lang="fr-FR" sz="6400" dirty="0">
                <a:effectLst/>
                <a:latin typeface="Calibri" panose="020F0502020204030204" pitchFamily="34" charset="0"/>
                <a:ea typeface="Calibri" panose="020F0502020204030204" pitchFamily="34" charset="0"/>
                <a:cs typeface="Arial" panose="020B0604020202020204" pitchFamily="34" charset="0"/>
              </a:rPr>
            </a:br>
            <a:r>
              <a:rPr lang="fr-FR" sz="6400" dirty="0">
                <a:effectLst/>
                <a:latin typeface="Calibri" panose="020F0502020204030204" pitchFamily="34" charset="0"/>
                <a:ea typeface="Calibri" panose="020F0502020204030204" pitchFamily="34" charset="0"/>
                <a:cs typeface="Arial" panose="020B0604020202020204" pitchFamily="34" charset="0"/>
              </a:rPr>
              <a:t>Je suis resté(e) à la maison.	</a:t>
            </a:r>
            <a:r>
              <a:rPr lang="en-US" sz="6400" i="1" dirty="0">
                <a:effectLst/>
                <a:latin typeface="Calibri" panose="020F0502020204030204" pitchFamily="34" charset="0"/>
                <a:ea typeface="Calibri" panose="020F0502020204030204" pitchFamily="34" charset="0"/>
                <a:cs typeface="Arial" panose="020B0604020202020204" pitchFamily="34" charset="0"/>
              </a:rPr>
              <a:t>I stayed at home. </a:t>
            </a:r>
            <a:endParaRPr lang="en-GB"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086100" algn="l"/>
              </a:tabLst>
            </a:pPr>
            <a:r>
              <a:rPr lang="en-US" sz="6400" b="1" dirty="0" err="1">
                <a:effectLst/>
                <a:latin typeface="Calibri" panose="020F0502020204030204" pitchFamily="34" charset="0"/>
                <a:ea typeface="Calibri" panose="020F0502020204030204" pitchFamily="34" charset="0"/>
                <a:cs typeface="Arial" panose="020B0604020202020204" pitchFamily="34" charset="0"/>
              </a:rPr>
              <a:t>Ça</a:t>
            </a:r>
            <a:r>
              <a:rPr lang="en-US" sz="6400" b="1" dirty="0">
                <a:effectLst/>
                <a:latin typeface="Calibri" panose="020F0502020204030204" pitchFamily="34" charset="0"/>
                <a:ea typeface="Calibri" panose="020F0502020204030204" pitchFamily="34" charset="0"/>
                <a:cs typeface="Arial" panose="020B0604020202020204" pitchFamily="34" charset="0"/>
              </a:rPr>
              <a:t> </a:t>
            </a:r>
            <a:r>
              <a:rPr lang="en-US" sz="6400" b="1" dirty="0" err="1">
                <a:effectLst/>
                <a:latin typeface="Calibri" panose="020F0502020204030204" pitchFamily="34" charset="0"/>
                <a:ea typeface="Calibri" panose="020F0502020204030204" pitchFamily="34" charset="0"/>
                <a:cs typeface="Arial" panose="020B0604020202020204" pitchFamily="34" charset="0"/>
              </a:rPr>
              <a:t>s’est</a:t>
            </a:r>
            <a:r>
              <a:rPr lang="en-US" sz="6400" b="1" dirty="0">
                <a:effectLst/>
                <a:latin typeface="Calibri" panose="020F0502020204030204" pitchFamily="34" charset="0"/>
                <a:ea typeface="Calibri" panose="020F0502020204030204" pitchFamily="34" charset="0"/>
                <a:cs typeface="Arial" panose="020B0604020202020204" pitchFamily="34" charset="0"/>
              </a:rPr>
              <a:t> passé comment?	</a:t>
            </a:r>
            <a:r>
              <a:rPr lang="en-US" sz="6400" b="1" i="1" dirty="0">
                <a:effectLst/>
                <a:latin typeface="Calibri" panose="020F0502020204030204" pitchFamily="34" charset="0"/>
                <a:ea typeface="Calibri" panose="020F0502020204030204" pitchFamily="34" charset="0"/>
                <a:cs typeface="Arial" panose="020B0604020202020204" pitchFamily="34" charset="0"/>
              </a:rPr>
              <a:t>How did it go?</a:t>
            </a:r>
            <a:endParaRPr lang="en-GB"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086100" algn="l"/>
              </a:tabLst>
            </a:pPr>
            <a:r>
              <a:rPr lang="en-US" sz="6400" dirty="0" err="1">
                <a:effectLst/>
                <a:latin typeface="Calibri" panose="020F0502020204030204" pitchFamily="34" charset="0"/>
                <a:ea typeface="Calibri" panose="020F0502020204030204" pitchFamily="34" charset="0"/>
                <a:cs typeface="Arial" panose="020B0604020202020204" pitchFamily="34" charset="0"/>
              </a:rPr>
              <a:t>C’était</a:t>
            </a:r>
            <a:r>
              <a:rPr lang="en-US" sz="6400" dirty="0">
                <a:effectLst/>
                <a:latin typeface="Calibri" panose="020F0502020204030204" pitchFamily="34" charset="0"/>
                <a:ea typeface="Calibri" panose="020F0502020204030204" pitchFamily="34" charset="0"/>
                <a:cs typeface="Arial" panose="020B0604020202020204" pitchFamily="34" charset="0"/>
              </a:rPr>
              <a:t> …	</a:t>
            </a:r>
            <a:r>
              <a:rPr lang="en-US" sz="6400" i="1" dirty="0">
                <a:effectLst/>
                <a:latin typeface="Calibri" panose="020F0502020204030204" pitchFamily="34" charset="0"/>
                <a:ea typeface="Calibri" panose="020F0502020204030204" pitchFamily="34" charset="0"/>
                <a:cs typeface="Arial" panose="020B0604020202020204" pitchFamily="34" charset="0"/>
              </a:rPr>
              <a:t>It was …</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a:effectLst/>
                <a:latin typeface="Calibri" panose="020F0502020204030204" pitchFamily="34" charset="0"/>
                <a:ea typeface="Calibri" panose="020F0502020204030204" pitchFamily="34" charset="0"/>
                <a:cs typeface="Arial" panose="020B0604020202020204" pitchFamily="34" charset="0"/>
              </a:rPr>
              <a:t>cool/</a:t>
            </a:r>
            <a:r>
              <a:rPr lang="en-US" sz="6400" dirty="0" err="1">
                <a:effectLst/>
                <a:latin typeface="Calibri" panose="020F0502020204030204" pitchFamily="34" charset="0"/>
                <a:ea typeface="Calibri" panose="020F0502020204030204" pitchFamily="34" charset="0"/>
                <a:cs typeface="Arial" panose="020B0604020202020204" pitchFamily="34" charset="0"/>
              </a:rPr>
              <a:t>génial</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cool/great</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GB" sz="6400" dirty="0" err="1">
                <a:effectLst/>
                <a:latin typeface="Calibri" panose="020F0502020204030204" pitchFamily="34" charset="0"/>
                <a:ea typeface="Calibri" panose="020F0502020204030204" pitchFamily="34" charset="0"/>
                <a:cs typeface="Arial" panose="020B0604020202020204" pitchFamily="34" charset="0"/>
              </a:rPr>
              <a:t>intéressant</a:t>
            </a:r>
            <a:r>
              <a:rPr lang="en-GB" sz="6400" dirty="0">
                <a:effectLst/>
                <a:latin typeface="Calibri" panose="020F0502020204030204" pitchFamily="34" charset="0"/>
                <a:ea typeface="Calibri" panose="020F0502020204030204" pitchFamily="34" charset="0"/>
                <a:cs typeface="Arial" panose="020B0604020202020204" pitchFamily="34" charset="0"/>
              </a:rPr>
              <a:t>/</a:t>
            </a:r>
            <a:r>
              <a:rPr lang="en-GB" sz="6400" dirty="0" err="1">
                <a:effectLst/>
                <a:latin typeface="Calibri" panose="020F0502020204030204" pitchFamily="34" charset="0"/>
                <a:ea typeface="Calibri" panose="020F0502020204030204" pitchFamily="34" charset="0"/>
                <a:cs typeface="Arial" panose="020B0604020202020204" pitchFamily="34" charset="0"/>
              </a:rPr>
              <a:t>marrant</a:t>
            </a:r>
            <a:r>
              <a:rPr lang="en-GB" sz="6400" dirty="0">
                <a:effectLst/>
                <a:latin typeface="Calibri" panose="020F0502020204030204" pitchFamily="34" charset="0"/>
                <a:ea typeface="Calibri" panose="020F0502020204030204" pitchFamily="34" charset="0"/>
                <a:cs typeface="Arial" panose="020B0604020202020204" pitchFamily="34" charset="0"/>
              </a:rPr>
              <a:t>	</a:t>
            </a:r>
            <a:r>
              <a:rPr lang="en-GB" sz="6400" i="1" dirty="0">
                <a:effectLst/>
                <a:latin typeface="Calibri" panose="020F0502020204030204" pitchFamily="34" charset="0"/>
                <a:ea typeface="Calibri" panose="020F0502020204030204" pitchFamily="34" charset="0"/>
                <a:cs typeface="Arial" panose="020B0604020202020204" pitchFamily="34" charset="0"/>
              </a:rPr>
              <a:t>interesting/funny</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GB" sz="6400" dirty="0" err="1">
                <a:effectLst/>
                <a:latin typeface="Calibri" panose="020F0502020204030204" pitchFamily="34" charset="0"/>
                <a:ea typeface="Calibri" panose="020F0502020204030204" pitchFamily="34" charset="0"/>
                <a:cs typeface="Arial" panose="020B0604020202020204" pitchFamily="34" charset="0"/>
              </a:rPr>
              <a:t>romantique</a:t>
            </a:r>
            <a:r>
              <a:rPr lang="en-GB" sz="6400" dirty="0">
                <a:effectLst/>
                <a:latin typeface="Calibri" panose="020F0502020204030204" pitchFamily="34" charset="0"/>
                <a:ea typeface="Calibri" panose="020F0502020204030204" pitchFamily="34" charset="0"/>
                <a:cs typeface="Arial" panose="020B0604020202020204" pitchFamily="34" charset="0"/>
              </a:rPr>
              <a:t>/</a:t>
            </a:r>
            <a:r>
              <a:rPr lang="en-GB" sz="6400" dirty="0" err="1">
                <a:effectLst/>
                <a:latin typeface="Calibri" panose="020F0502020204030204" pitchFamily="34" charset="0"/>
                <a:ea typeface="Calibri" panose="020F0502020204030204" pitchFamily="34" charset="0"/>
                <a:cs typeface="Arial" panose="020B0604020202020204" pitchFamily="34" charset="0"/>
              </a:rPr>
              <a:t>sympa</a:t>
            </a:r>
            <a:r>
              <a:rPr lang="en-GB" sz="6400" dirty="0">
                <a:effectLst/>
                <a:latin typeface="Calibri" panose="020F0502020204030204" pitchFamily="34" charset="0"/>
                <a:ea typeface="Calibri" panose="020F0502020204030204" pitchFamily="34" charset="0"/>
                <a:cs typeface="Arial" panose="020B0604020202020204" pitchFamily="34" charset="0"/>
              </a:rPr>
              <a:t>	</a:t>
            </a:r>
            <a:r>
              <a:rPr lang="en-GB" sz="6400" i="1" dirty="0">
                <a:effectLst/>
                <a:latin typeface="Calibri" panose="020F0502020204030204" pitchFamily="34" charset="0"/>
                <a:ea typeface="Calibri" panose="020F0502020204030204" pitchFamily="34" charset="0"/>
                <a:cs typeface="Arial" panose="020B0604020202020204" pitchFamily="34" charset="0"/>
              </a:rPr>
              <a:t>romantic/nice</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affreux</a:t>
            </a:r>
            <a:r>
              <a:rPr lang="en-US" sz="6400" dirty="0">
                <a:effectLst/>
                <a:latin typeface="Calibri" panose="020F0502020204030204" pitchFamily="34" charset="0"/>
                <a:ea typeface="Calibri" panose="020F0502020204030204" pitchFamily="34" charset="0"/>
                <a:cs typeface="Arial" panose="020B0604020202020204" pitchFamily="34" charset="0"/>
              </a:rPr>
              <a:t>/bizarre	</a:t>
            </a:r>
            <a:r>
              <a:rPr lang="en-US" sz="6400" i="1" dirty="0">
                <a:effectLst/>
                <a:latin typeface="Calibri" panose="020F0502020204030204" pitchFamily="34" charset="0"/>
                <a:ea typeface="Calibri" panose="020F0502020204030204" pitchFamily="34" charset="0"/>
                <a:cs typeface="Arial" panose="020B0604020202020204" pitchFamily="34" charset="0"/>
              </a:rPr>
              <a:t>terrible/weird</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ennuyeux</a:t>
            </a:r>
            <a:r>
              <a:rPr lang="en-US" sz="6400" dirty="0">
                <a:effectLst/>
                <a:latin typeface="Calibri" panose="020F0502020204030204" pitchFamily="34" charset="0"/>
                <a:ea typeface="Calibri" panose="020F0502020204030204" pitchFamily="34" charset="0"/>
                <a:cs typeface="Arial" panose="020B0604020202020204" pitchFamily="34" charset="0"/>
              </a:rPr>
              <a:t>/horrible	</a:t>
            </a:r>
            <a:r>
              <a:rPr lang="en-US" sz="6400" i="1" dirty="0">
                <a:effectLst/>
                <a:latin typeface="Calibri" panose="020F0502020204030204" pitchFamily="34" charset="0"/>
                <a:ea typeface="Calibri" panose="020F0502020204030204" pitchFamily="34" charset="0"/>
                <a:cs typeface="Arial" panose="020B0604020202020204" pitchFamily="34" charset="0"/>
              </a:rPr>
              <a:t>boring/horrible</a:t>
            </a:r>
            <a:br>
              <a:rPr lang="en-US" sz="6400" dirty="0">
                <a:effectLst/>
                <a:latin typeface="Calibri" panose="020F0502020204030204" pitchFamily="34" charset="0"/>
                <a:ea typeface="Calibri" panose="020F0502020204030204" pitchFamily="34" charset="0"/>
                <a:cs typeface="Arial" panose="020B0604020202020204" pitchFamily="34" charset="0"/>
              </a:rPr>
            </a:br>
            <a:r>
              <a:rPr lang="en-US" sz="6400" dirty="0" err="1">
                <a:effectLst/>
                <a:latin typeface="Calibri" panose="020F0502020204030204" pitchFamily="34" charset="0"/>
                <a:ea typeface="Calibri" panose="020F0502020204030204" pitchFamily="34" charset="0"/>
                <a:cs typeface="Arial" panose="020B0604020202020204" pitchFamily="34" charset="0"/>
              </a:rPr>
              <a:t>nul</a:t>
            </a:r>
            <a:r>
              <a:rPr lang="en-US" sz="6400" dirty="0">
                <a:effectLst/>
                <a:latin typeface="Calibri" panose="020F0502020204030204" pitchFamily="34" charset="0"/>
                <a:ea typeface="Calibri" panose="020F0502020204030204" pitchFamily="34" charset="0"/>
                <a:cs typeface="Arial" panose="020B0604020202020204" pitchFamily="34" charset="0"/>
              </a:rPr>
              <a:t>/ un </a:t>
            </a:r>
            <a:r>
              <a:rPr lang="en-US" sz="6400" dirty="0" err="1">
                <a:effectLst/>
                <a:latin typeface="Calibri" panose="020F0502020204030204" pitchFamily="34" charset="0"/>
                <a:ea typeface="Calibri" panose="020F0502020204030204" pitchFamily="34" charset="0"/>
                <a:cs typeface="Arial" panose="020B0604020202020204" pitchFamily="34" charset="0"/>
              </a:rPr>
              <a:t>désastre</a:t>
            </a:r>
            <a:r>
              <a:rPr lang="en-US" sz="6400" dirty="0">
                <a:effectLst/>
                <a:latin typeface="Calibri" panose="020F0502020204030204" pitchFamily="34" charset="0"/>
                <a:ea typeface="Calibri" panose="020F0502020204030204" pitchFamily="34" charset="0"/>
                <a:cs typeface="Arial" panose="020B0604020202020204" pitchFamily="34" charset="0"/>
              </a:rPr>
              <a:t>	</a:t>
            </a:r>
            <a:r>
              <a:rPr lang="en-US" sz="6400" i="1" dirty="0">
                <a:effectLst/>
                <a:latin typeface="Calibri" panose="020F0502020204030204" pitchFamily="34" charset="0"/>
                <a:ea typeface="Calibri" panose="020F0502020204030204" pitchFamily="34" charset="0"/>
                <a:cs typeface="Arial" panose="020B0604020202020204" pitchFamily="34" charset="0"/>
              </a:rPr>
              <a:t>rubbish/a disaster</a:t>
            </a:r>
            <a:endParaRPr lang="en-GB" sz="6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7" name="TextBox 6">
            <a:extLst>
              <a:ext uri="{FF2B5EF4-FFF2-40B4-BE49-F238E27FC236}">
                <a16:creationId xmlns:a16="http://schemas.microsoft.com/office/drawing/2014/main" id="{61005438-B684-416F-9668-80D383F7013F}"/>
              </a:ext>
            </a:extLst>
          </p:cNvPr>
          <p:cNvSpPr txBox="1"/>
          <p:nvPr/>
        </p:nvSpPr>
        <p:spPr>
          <a:xfrm>
            <a:off x="6270171" y="483335"/>
            <a:ext cx="6096000" cy="5452583"/>
          </a:xfrm>
          <a:prstGeom prst="rect">
            <a:avLst/>
          </a:prstGeom>
          <a:noFill/>
        </p:spPr>
        <p:txBody>
          <a:bodyPr wrap="square">
            <a:spAutoFit/>
          </a:bodyPr>
          <a:lstStyle/>
          <a:p>
            <a:pPr>
              <a:lnSpc>
                <a:spcPct val="107000"/>
              </a:lnSpc>
              <a:spcAft>
                <a:spcPts val="800"/>
              </a:spcAft>
              <a:tabLst>
                <a:tab pos="3086100" algn="l"/>
              </a:tabLst>
            </a:pPr>
            <a:r>
              <a:rPr lang="en-US" sz="1600" b="1" dirty="0">
                <a:effectLst/>
                <a:latin typeface="Calibri" panose="020F0502020204030204" pitchFamily="34" charset="0"/>
                <a:ea typeface="Calibri" panose="020F0502020204030204" pitchFamily="34" charset="0"/>
                <a:cs typeface="Arial" panose="020B0604020202020204" pitchFamily="34" charset="0"/>
              </a:rPr>
              <a:t>Les mots </a:t>
            </a:r>
            <a:r>
              <a:rPr lang="en-US" sz="1600" b="1" dirty="0" err="1">
                <a:effectLst/>
                <a:latin typeface="Calibri" panose="020F0502020204030204" pitchFamily="34" charset="0"/>
                <a:ea typeface="Calibri" panose="020F0502020204030204" pitchFamily="34" charset="0"/>
                <a:cs typeface="Arial" panose="020B0604020202020204" pitchFamily="34" charset="0"/>
              </a:rPr>
              <a:t>essentiels</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i="1" dirty="0">
                <a:effectLst/>
                <a:latin typeface="Calibri" panose="020F0502020204030204" pitchFamily="34" charset="0"/>
                <a:ea typeface="Calibri" panose="020F0502020204030204" pitchFamily="34" charset="0"/>
                <a:cs typeface="Arial" panose="020B0604020202020204" pitchFamily="34" charset="0"/>
              </a:rPr>
              <a:t>High-frequency words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US" sz="1600" dirty="0">
                <a:effectLst/>
                <a:latin typeface="Calibri" panose="020F0502020204030204" pitchFamily="34" charset="0"/>
                <a:ea typeface="Calibri" panose="020F0502020204030204" pitchFamily="34" charset="0"/>
                <a:cs typeface="Arial" panose="020B0604020202020204" pitchFamily="34" charset="0"/>
              </a:rPr>
              <a:t>très 	</a:t>
            </a:r>
            <a:r>
              <a:rPr lang="en-US" sz="1600" i="1" dirty="0">
                <a:effectLst/>
                <a:latin typeface="Calibri" panose="020F0502020204030204" pitchFamily="34" charset="0"/>
                <a:ea typeface="Calibri" panose="020F0502020204030204" pitchFamily="34" charset="0"/>
                <a:cs typeface="Arial" panose="020B0604020202020204" pitchFamily="34" charset="0"/>
              </a:rPr>
              <a:t>very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assez</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quite</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un </a:t>
            </a:r>
            <a:r>
              <a:rPr lang="en-US" sz="1600" dirty="0" err="1">
                <a:effectLst/>
                <a:latin typeface="Calibri" panose="020F0502020204030204" pitchFamily="34" charset="0"/>
                <a:ea typeface="Calibri" panose="020F0502020204030204" pitchFamily="34" charset="0"/>
                <a:cs typeface="Arial" panose="020B0604020202020204" pitchFamily="34" charset="0"/>
              </a:rPr>
              <a:t>peu</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a bit</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trop	</a:t>
            </a:r>
            <a:r>
              <a:rPr lang="en-US" sz="1600" i="1" dirty="0">
                <a:effectLst/>
                <a:latin typeface="Calibri" panose="020F0502020204030204" pitchFamily="34" charset="0"/>
                <a:ea typeface="Calibri" panose="020F0502020204030204" pitchFamily="34" charset="0"/>
                <a:cs typeface="Arial" panose="020B0604020202020204" pitchFamily="34" charset="0"/>
              </a:rPr>
              <a:t>too</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carrément</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completely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vraiment</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really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avec	</a:t>
            </a:r>
            <a:r>
              <a:rPr lang="en-US" sz="1600" i="1" dirty="0">
                <a:effectLst/>
                <a:latin typeface="Calibri" panose="020F0502020204030204" pitchFamily="34" charset="0"/>
                <a:ea typeface="Calibri" panose="020F0502020204030204" pitchFamily="34" charset="0"/>
                <a:cs typeface="Arial" panose="020B0604020202020204" pitchFamily="34" charset="0"/>
              </a:rPr>
              <a:t>with</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normalement</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normally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en</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général</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mostly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d’habitude</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usually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tout/</a:t>
            </a:r>
            <a:r>
              <a:rPr lang="en-US" sz="1600" dirty="0" err="1">
                <a:effectLst/>
                <a:latin typeface="Calibri" panose="020F0502020204030204" pitchFamily="34" charset="0"/>
                <a:ea typeface="Calibri" panose="020F0502020204030204" pitchFamily="34" charset="0"/>
                <a:cs typeface="Arial" panose="020B0604020202020204" pitchFamily="34" charset="0"/>
              </a:rPr>
              <a:t>toute</a:t>
            </a:r>
            <a:r>
              <a:rPr lang="en-US" sz="1600" dirty="0">
                <a:effectLst/>
                <a:latin typeface="Calibri" panose="020F0502020204030204" pitchFamily="34" charset="0"/>
                <a:ea typeface="Calibri" panose="020F0502020204030204" pitchFamily="34" charset="0"/>
                <a:cs typeface="Arial" panose="020B0604020202020204" pitchFamily="34" charset="0"/>
              </a:rPr>
              <a:t>/</a:t>
            </a:r>
            <a:r>
              <a:rPr lang="en-US" sz="1600" dirty="0" err="1">
                <a:effectLst/>
                <a:latin typeface="Calibri" panose="020F0502020204030204" pitchFamily="34" charset="0"/>
                <a:ea typeface="Calibri" panose="020F0502020204030204" pitchFamily="34" charset="0"/>
                <a:cs typeface="Arial" panose="020B0604020202020204" pitchFamily="34" charset="0"/>
              </a:rPr>
              <a:t>tous</a:t>
            </a:r>
            <a:r>
              <a:rPr lang="en-US" sz="1600" dirty="0">
                <a:effectLst/>
                <a:latin typeface="Calibri" panose="020F0502020204030204" pitchFamily="34" charset="0"/>
                <a:ea typeface="Calibri" panose="020F0502020204030204" pitchFamily="34" charset="0"/>
                <a:cs typeface="Arial" panose="020B0604020202020204" pitchFamily="34" charset="0"/>
              </a:rPr>
              <a:t>/</a:t>
            </a:r>
            <a:r>
              <a:rPr lang="en-US" sz="1600" dirty="0" err="1">
                <a:effectLst/>
                <a:latin typeface="Calibri" panose="020F0502020204030204" pitchFamily="34" charset="0"/>
                <a:ea typeface="Calibri" panose="020F0502020204030204" pitchFamily="34" charset="0"/>
                <a:cs typeface="Arial" panose="020B0604020202020204" pitchFamily="34" charset="0"/>
              </a:rPr>
              <a:t>toutes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all/every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de temps </a:t>
            </a:r>
            <a:r>
              <a:rPr lang="en-US" sz="1600" dirty="0" err="1">
                <a:effectLst/>
                <a:latin typeface="Calibri" panose="020F0502020204030204" pitchFamily="34" charset="0"/>
                <a:ea typeface="Calibri" panose="020F0502020204030204" pitchFamily="34" charset="0"/>
                <a:cs typeface="Arial" panose="020B0604020202020204" pitchFamily="34" charset="0"/>
              </a:rPr>
              <a:t>en</a:t>
            </a:r>
            <a:r>
              <a:rPr lang="en-US" sz="1600" dirty="0">
                <a:effectLst/>
                <a:latin typeface="Calibri" panose="020F0502020204030204" pitchFamily="34" charset="0"/>
                <a:ea typeface="Calibri" panose="020F0502020204030204" pitchFamily="34" charset="0"/>
                <a:cs typeface="Arial" panose="020B0604020202020204" pitchFamily="34" charset="0"/>
              </a:rPr>
              <a:t> temps	</a:t>
            </a:r>
            <a:r>
              <a:rPr lang="en-US" sz="1600" i="1" dirty="0">
                <a:effectLst/>
                <a:latin typeface="Calibri" panose="020F0502020204030204" pitchFamily="34" charset="0"/>
                <a:ea typeface="Calibri" panose="020F0502020204030204" pitchFamily="34" charset="0"/>
                <a:cs typeface="Arial" panose="020B0604020202020204" pitchFamily="34" charset="0"/>
              </a:rPr>
              <a:t>from time to time</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quelquefois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sometimes</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souvent</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often</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tous</a:t>
            </a:r>
            <a:r>
              <a:rPr lang="en-US" sz="1600" dirty="0">
                <a:effectLst/>
                <a:latin typeface="Calibri" panose="020F0502020204030204" pitchFamily="34" charset="0"/>
                <a:ea typeface="Calibri" panose="020F0502020204030204" pitchFamily="34" charset="0"/>
                <a:cs typeface="Arial" panose="020B0604020202020204" pitchFamily="34" charset="0"/>
              </a:rPr>
              <a:t> les </a:t>
            </a:r>
            <a:r>
              <a:rPr lang="en-US" sz="1600" dirty="0" err="1">
                <a:effectLst/>
                <a:latin typeface="Calibri" panose="020F0502020204030204" pitchFamily="34" charset="0"/>
                <a:ea typeface="Calibri" panose="020F0502020204030204" pitchFamily="34" charset="0"/>
                <a:cs typeface="Arial" panose="020B0604020202020204" pitchFamily="34" charset="0"/>
              </a:rPr>
              <a:t>jours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every day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tous</a:t>
            </a:r>
            <a:r>
              <a:rPr lang="en-US" sz="1600" dirty="0">
                <a:effectLst/>
                <a:latin typeface="Calibri" panose="020F0502020204030204" pitchFamily="34" charset="0"/>
                <a:ea typeface="Calibri" panose="020F0502020204030204" pitchFamily="34" charset="0"/>
                <a:cs typeface="Arial" panose="020B0604020202020204" pitchFamily="34" charset="0"/>
              </a:rPr>
              <a:t> les weekends	</a:t>
            </a:r>
            <a:r>
              <a:rPr lang="en-US" sz="1600" i="1" dirty="0">
                <a:effectLst/>
                <a:latin typeface="Calibri" panose="020F0502020204030204" pitchFamily="34" charset="0"/>
                <a:ea typeface="Calibri" panose="020F0502020204030204" pitchFamily="34" charset="0"/>
                <a:cs typeface="Arial" panose="020B0604020202020204" pitchFamily="34" charset="0"/>
              </a:rPr>
              <a:t>every weekend</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tout le temps	</a:t>
            </a:r>
            <a:r>
              <a:rPr lang="en-US" sz="1600" i="1" dirty="0">
                <a:effectLst/>
                <a:latin typeface="Calibri" panose="020F0502020204030204" pitchFamily="34" charset="0"/>
                <a:ea typeface="Calibri" panose="020F0502020204030204" pitchFamily="34" charset="0"/>
                <a:cs typeface="Arial" panose="020B0604020202020204" pitchFamily="34" charset="0"/>
              </a:rPr>
              <a:t>all the time</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une</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fois</a:t>
            </a:r>
            <a:r>
              <a:rPr lang="en-US" sz="1600" dirty="0">
                <a:effectLst/>
                <a:latin typeface="Calibri" panose="020F0502020204030204" pitchFamily="34" charset="0"/>
                <a:ea typeface="Calibri" panose="020F0502020204030204" pitchFamily="34" charset="0"/>
                <a:cs typeface="Arial" panose="020B0604020202020204" pitchFamily="34" charset="0"/>
              </a:rPr>
              <a:t>/deux </a:t>
            </a:r>
            <a:r>
              <a:rPr lang="en-US" sz="1600" dirty="0" err="1">
                <a:effectLst/>
                <a:latin typeface="Calibri" panose="020F0502020204030204" pitchFamily="34" charset="0"/>
                <a:ea typeface="Calibri" panose="020F0502020204030204" pitchFamily="34" charset="0"/>
                <a:cs typeface="Arial" panose="020B0604020202020204" pitchFamily="34" charset="0"/>
              </a:rPr>
              <a:t>fois</a:t>
            </a:r>
            <a:r>
              <a:rPr lang="en-US" sz="1600" dirty="0">
                <a:effectLst/>
                <a:latin typeface="Calibri" panose="020F0502020204030204" pitchFamily="34" charset="0"/>
                <a:ea typeface="Calibri" panose="020F0502020204030204" pitchFamily="34" charset="0"/>
                <a:cs typeface="Arial" panose="020B0604020202020204" pitchFamily="34" charset="0"/>
              </a:rPr>
              <a:t> …	</a:t>
            </a:r>
            <a:r>
              <a:rPr lang="en-US" sz="1600" i="1" dirty="0">
                <a:effectLst/>
                <a:latin typeface="Calibri" panose="020F0502020204030204" pitchFamily="34" charset="0"/>
                <a:ea typeface="Calibri" panose="020F0502020204030204" pitchFamily="34" charset="0"/>
                <a:cs typeface="Arial" panose="020B0604020202020204" pitchFamily="34" charset="0"/>
              </a:rPr>
              <a:t>once/twice…</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 par jour/</a:t>
            </a:r>
            <a:r>
              <a:rPr lang="en-US" sz="1600" dirty="0" err="1">
                <a:effectLst/>
                <a:latin typeface="Calibri" panose="020F0502020204030204" pitchFamily="34" charset="0"/>
                <a:ea typeface="Calibri" panose="020F0502020204030204" pitchFamily="34" charset="0"/>
                <a:cs typeface="Arial" panose="020B0604020202020204" pitchFamily="34" charset="0"/>
              </a:rPr>
              <a:t>semaine</a:t>
            </a:r>
            <a:r>
              <a:rPr lang="en-US" sz="1600" dirty="0">
                <a:effectLst/>
                <a:latin typeface="Calibri" panose="020F0502020204030204" pitchFamily="34" charset="0"/>
                <a:ea typeface="Calibri" panose="020F0502020204030204" pitchFamily="34" charset="0"/>
                <a:cs typeface="Arial" panose="020B0604020202020204" pitchFamily="34" charset="0"/>
              </a:rPr>
              <a:t>/</a:t>
            </a:r>
            <a:r>
              <a:rPr lang="en-US" sz="1600" dirty="0" err="1">
                <a:effectLst/>
                <a:latin typeface="Calibri" panose="020F0502020204030204" pitchFamily="34" charset="0"/>
                <a:ea typeface="Calibri" panose="020F0502020204030204" pitchFamily="34" charset="0"/>
                <a:cs typeface="Arial" panose="020B0604020202020204" pitchFamily="34" charset="0"/>
              </a:rPr>
              <a:t>mois</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 a day/week/month</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740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extLst>
              <p:ext uri="{D42A27DB-BD31-4B8C-83A1-F6EECF244321}">
                <p14:modId xmlns:p14="http://schemas.microsoft.com/office/powerpoint/2010/main" val="1674997017"/>
              </p:ext>
            </p:extLst>
          </p:nvPr>
        </p:nvGraphicFramePr>
        <p:xfrm>
          <a:off x="0" y="0"/>
          <a:ext cx="12508905" cy="6857999"/>
        </p:xfrm>
        <a:graphic>
          <a:graphicData uri="http://schemas.openxmlformats.org/drawingml/2006/table">
            <a:tbl>
              <a:tblPr firstRow="1" bandRow="1">
                <a:tableStyleId>{5940675A-B579-460E-94D1-54222C63F5DA}</a:tableStyleId>
              </a:tblPr>
              <a:tblGrid>
                <a:gridCol w="1214203">
                  <a:extLst>
                    <a:ext uri="{9D8B030D-6E8A-4147-A177-3AD203B41FA5}">
                      <a16:colId xmlns:a16="http://schemas.microsoft.com/office/drawing/2014/main" val="346465721"/>
                    </a:ext>
                  </a:extLst>
                </a:gridCol>
                <a:gridCol w="116840">
                  <a:extLst>
                    <a:ext uri="{9D8B030D-6E8A-4147-A177-3AD203B41FA5}">
                      <a16:colId xmlns:a16="http://schemas.microsoft.com/office/drawing/2014/main" val="3226404861"/>
                    </a:ext>
                  </a:extLst>
                </a:gridCol>
                <a:gridCol w="1292236">
                  <a:extLst>
                    <a:ext uri="{9D8B030D-6E8A-4147-A177-3AD203B41FA5}">
                      <a16:colId xmlns:a16="http://schemas.microsoft.com/office/drawing/2014/main" val="437276705"/>
                    </a:ext>
                  </a:extLst>
                </a:gridCol>
                <a:gridCol w="459307">
                  <a:extLst>
                    <a:ext uri="{9D8B030D-6E8A-4147-A177-3AD203B41FA5}">
                      <a16:colId xmlns:a16="http://schemas.microsoft.com/office/drawing/2014/main" val="4179699335"/>
                    </a:ext>
                  </a:extLst>
                </a:gridCol>
                <a:gridCol w="1144640">
                  <a:extLst>
                    <a:ext uri="{9D8B030D-6E8A-4147-A177-3AD203B41FA5}">
                      <a16:colId xmlns:a16="http://schemas.microsoft.com/office/drawing/2014/main" val="2414245663"/>
                    </a:ext>
                  </a:extLst>
                </a:gridCol>
                <a:gridCol w="442113">
                  <a:extLst>
                    <a:ext uri="{9D8B030D-6E8A-4147-A177-3AD203B41FA5}">
                      <a16:colId xmlns:a16="http://schemas.microsoft.com/office/drawing/2014/main" val="172807770"/>
                    </a:ext>
                  </a:extLst>
                </a:gridCol>
                <a:gridCol w="1881363">
                  <a:extLst>
                    <a:ext uri="{9D8B030D-6E8A-4147-A177-3AD203B41FA5}">
                      <a16:colId xmlns:a16="http://schemas.microsoft.com/office/drawing/2014/main" val="2314978944"/>
                    </a:ext>
                  </a:extLst>
                </a:gridCol>
                <a:gridCol w="391958">
                  <a:extLst>
                    <a:ext uri="{9D8B030D-6E8A-4147-A177-3AD203B41FA5}">
                      <a16:colId xmlns:a16="http://schemas.microsoft.com/office/drawing/2014/main" val="490862961"/>
                    </a:ext>
                  </a:extLst>
                </a:gridCol>
                <a:gridCol w="1234201">
                  <a:extLst>
                    <a:ext uri="{9D8B030D-6E8A-4147-A177-3AD203B41FA5}">
                      <a16:colId xmlns:a16="http://schemas.microsoft.com/office/drawing/2014/main" val="3832299981"/>
                    </a:ext>
                  </a:extLst>
                </a:gridCol>
                <a:gridCol w="397513">
                  <a:extLst>
                    <a:ext uri="{9D8B030D-6E8A-4147-A177-3AD203B41FA5}">
                      <a16:colId xmlns:a16="http://schemas.microsoft.com/office/drawing/2014/main" val="573559064"/>
                    </a:ext>
                  </a:extLst>
                </a:gridCol>
                <a:gridCol w="1259174">
                  <a:extLst>
                    <a:ext uri="{9D8B030D-6E8A-4147-A177-3AD203B41FA5}">
                      <a16:colId xmlns:a16="http://schemas.microsoft.com/office/drawing/2014/main" val="1802542248"/>
                    </a:ext>
                  </a:extLst>
                </a:gridCol>
                <a:gridCol w="929910">
                  <a:extLst>
                    <a:ext uri="{9D8B030D-6E8A-4147-A177-3AD203B41FA5}">
                      <a16:colId xmlns:a16="http://schemas.microsoft.com/office/drawing/2014/main" val="778935673"/>
                    </a:ext>
                  </a:extLst>
                </a:gridCol>
                <a:gridCol w="1745447">
                  <a:extLst>
                    <a:ext uri="{9D8B030D-6E8A-4147-A177-3AD203B41FA5}">
                      <a16:colId xmlns:a16="http://schemas.microsoft.com/office/drawing/2014/main" val="3541676909"/>
                    </a:ext>
                  </a:extLst>
                </a:gridCol>
              </a:tblGrid>
              <a:tr h="579128">
                <a:tc gridSpan="1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1-</a:t>
                      </a:r>
                      <a:r>
                        <a:rPr lang="fr-FR" sz="1800" b="1" i="0" baseline="0" dirty="0">
                          <a:solidFill>
                            <a:schemeClr val="bg1"/>
                          </a:solidFill>
                          <a:latin typeface="+mn-lt"/>
                        </a:rPr>
                        <a:t> </a:t>
                      </a:r>
                      <a:r>
                        <a:rPr lang="fr-FR" sz="1800" b="1" i="0" dirty="0">
                          <a:solidFill>
                            <a:schemeClr val="bg1"/>
                          </a:solidFill>
                          <a:latin typeface="+mn-lt"/>
                        </a:rPr>
                        <a:t>Tu es pour ou contre les réseaux sociaux</a:t>
                      </a:r>
                      <a:r>
                        <a:rPr lang="fr-FR" sz="1800" b="1" i="0" baseline="0" dirty="0">
                          <a:solidFill>
                            <a:schemeClr val="bg1"/>
                          </a:solidFill>
                          <a:latin typeface="+mn-lt"/>
                        </a:rPr>
                        <a:t>? </a:t>
                      </a:r>
                      <a:r>
                        <a:rPr lang="fr-FR" sz="1800" b="0" i="1" dirty="0">
                          <a:solidFill>
                            <a:schemeClr val="bg1"/>
                          </a:solidFill>
                          <a:latin typeface="+mn-lt"/>
                        </a:rPr>
                        <a:t>Are </a:t>
                      </a:r>
                      <a:r>
                        <a:rPr lang="fr-FR" sz="1800" b="0" i="1" dirty="0" err="1">
                          <a:solidFill>
                            <a:schemeClr val="bg1"/>
                          </a:solidFill>
                          <a:latin typeface="+mn-lt"/>
                        </a:rPr>
                        <a:t>you</a:t>
                      </a:r>
                      <a:r>
                        <a:rPr lang="fr-FR" sz="1800" b="0" i="1" dirty="0">
                          <a:solidFill>
                            <a:schemeClr val="bg1"/>
                          </a:solidFill>
                          <a:latin typeface="+mn-lt"/>
                        </a:rPr>
                        <a:t> for or </a:t>
                      </a:r>
                      <a:r>
                        <a:rPr lang="fr-FR" sz="1800" b="0" i="1" dirty="0" err="1">
                          <a:solidFill>
                            <a:schemeClr val="bg1"/>
                          </a:solidFill>
                          <a:latin typeface="+mn-lt"/>
                        </a:rPr>
                        <a:t>against</a:t>
                      </a:r>
                      <a:r>
                        <a:rPr lang="fr-FR" sz="1800" b="0" i="1" dirty="0">
                          <a:solidFill>
                            <a:schemeClr val="bg1"/>
                          </a:solidFill>
                          <a:latin typeface="+mn-lt"/>
                        </a:rPr>
                        <a:t>  social media?</a:t>
                      </a:r>
                      <a:r>
                        <a:rPr lang="fr-FR" sz="1800" b="1" i="1" dirty="0">
                          <a:solidFill>
                            <a:schemeClr val="bg1"/>
                          </a:solidFill>
                          <a:latin typeface="+mn-lt"/>
                        </a:rPr>
                        <a:t> </a:t>
                      </a:r>
                      <a:endParaRPr kumimoji="0" lang="fr-FR" sz="1800" b="1" i="1" u="none" strike="noStrike" kern="1200" cap="none" spc="0" normalizeH="0" baseline="0" noProof="0" dirty="0">
                        <a:ln>
                          <a:noFill/>
                        </a:ln>
                        <a:solidFill>
                          <a:prstClr val="white"/>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fr-FR" sz="1500" dirty="0">
                        <a:solidFill>
                          <a:srgbClr val="002060"/>
                        </a:solidFill>
                      </a:endParaRP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5920653"/>
                  </a:ext>
                </a:extLst>
              </a:tr>
              <a:tr h="441805">
                <a:tc>
                  <a:txBody>
                    <a:bodyPr/>
                    <a:lstStyle/>
                    <a:p>
                      <a:pPr lvl="0" algn="ctr"/>
                      <a:r>
                        <a:rPr lang="fr-FR" sz="1200" b="0"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algn="ctr"/>
                      <a:r>
                        <a:rPr lang="fr-FR" sz="1200" b="0" i="1" dirty="0">
                          <a:solidFill>
                            <a:schemeClr val="bg1"/>
                          </a:solidFill>
                          <a:latin typeface="+mn-lt"/>
                        </a:rPr>
                        <a:t>2</a:t>
                      </a: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fr-FR" sz="1200" b="0" i="1" dirty="0">
                          <a:solidFill>
                            <a:schemeClr val="bg1"/>
                          </a:solidFill>
                          <a:latin typeface="+mn-lt"/>
                        </a:rPr>
                        <a:t>3</a:t>
                      </a: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5">
                  <a:txBody>
                    <a:bodyPr/>
                    <a:lstStyle/>
                    <a:p>
                      <a:pPr algn="ctr"/>
                      <a:r>
                        <a:rPr lang="fr-FR" sz="1200" b="0" i="1" dirty="0">
                          <a:solidFill>
                            <a:schemeClr val="bg1"/>
                          </a:solidFill>
                        </a:rPr>
                        <a:t>4</a:t>
                      </a:r>
                      <a:endParaRPr lang="fr-FR" sz="1200" dirty="0"/>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prstClr val="white"/>
                          </a:solidFill>
                          <a:effectLst/>
                          <a:uLnTx/>
                          <a:uFillTx/>
                          <a:latin typeface="+mn-lt"/>
                          <a:ea typeface="+mn-ea"/>
                          <a:cs typeface="+mn-cs"/>
                        </a:rPr>
                        <a:t>5</a:t>
                      </a: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prstClr val="white"/>
                          </a:solidFill>
                          <a:effectLst/>
                          <a:uLnTx/>
                          <a:uFillTx/>
                          <a:latin typeface="+mn-lt"/>
                          <a:ea typeface="+mn-ea"/>
                          <a:cs typeface="+mn-cs"/>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rowSpan="4">
                  <a:txBody>
                    <a:bodyPr/>
                    <a:lstStyle/>
                    <a:p>
                      <a:endParaRPr lang="en-GB" dirty="0"/>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402798990"/>
                  </a:ext>
                </a:extLst>
              </a:tr>
              <a:tr h="4043691">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J’adore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I love</a:t>
                      </a:r>
                    </a:p>
                    <a:p>
                      <a:pPr marL="0" marR="0" lvl="0" indent="0" algn="l" defTabSz="914400" rtl="0" eaLnBrk="1" fontAlgn="base" latinLnBrk="0" hangingPunct="1">
                        <a:lnSpc>
                          <a:spcPct val="100000"/>
                        </a:lnSpc>
                        <a:spcBef>
                          <a:spcPts val="0"/>
                        </a:spcBef>
                        <a:spcAft>
                          <a:spcPts val="0"/>
                        </a:spcAft>
                        <a:buClrTx/>
                        <a:buSzTx/>
                        <a:buFontTx/>
                        <a:buNone/>
                        <a:tabLst/>
                        <a:defRPr/>
                      </a:pPr>
                      <a:br>
                        <a:rPr lang="en-GB" sz="1200" b="1" i="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déteste</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hate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J’aime</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like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passe des heures sur</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spend hours 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1" i="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Facebook</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Facebook</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Instagram</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Instagram</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Snapchat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Snapchat</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err="1">
                          <a:solidFill>
                            <a:srgbClr val="002060"/>
                          </a:solidFill>
                          <a:effectLst/>
                          <a:latin typeface="+mn-lt"/>
                          <a:ea typeface="+mn-ea"/>
                          <a:cs typeface="+mn-cs"/>
                        </a:rPr>
                        <a:t>Whatsapp</a:t>
                      </a: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Whatsapp</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err="1">
                          <a:solidFill>
                            <a:srgbClr val="002060"/>
                          </a:solidFill>
                          <a:effectLst/>
                          <a:latin typeface="+mn-lt"/>
                          <a:ea typeface="+mn-ea"/>
                          <a:cs typeface="+mn-cs"/>
                        </a:rPr>
                        <a:t>Tiktok</a:t>
                      </a: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Tiktok</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les réseaux sociaux</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social media</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de temps en temps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from</a:t>
                      </a:r>
                      <a:r>
                        <a:rPr lang="fr-FR" sz="1200" b="0" i="1" kern="1200" baseline="0" dirty="0">
                          <a:solidFill>
                            <a:srgbClr val="00B0F0"/>
                          </a:solidFill>
                          <a:effectLst/>
                          <a:latin typeface="+mn-lt"/>
                          <a:ea typeface="+mn-ea"/>
                          <a:cs typeface="+mn-cs"/>
                        </a:rPr>
                        <a:t> time to time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quelquefois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sometimes</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souvent </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often</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tous les jours	</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every</a:t>
                      </a:r>
                      <a:r>
                        <a:rPr lang="fr-FR" sz="1200" b="0" i="1" kern="1200" baseline="0" dirty="0">
                          <a:solidFill>
                            <a:srgbClr val="00B0F0"/>
                          </a:solidFill>
                          <a:effectLst/>
                          <a:latin typeface="+mn-lt"/>
                          <a:ea typeface="+mn-ea"/>
                          <a:cs typeface="+mn-cs"/>
                        </a:rPr>
                        <a:t> </a:t>
                      </a:r>
                      <a:r>
                        <a:rPr lang="fr-FR" sz="1200" b="0" i="1" kern="1200" baseline="0" dirty="0" err="1">
                          <a:solidFill>
                            <a:srgbClr val="00B0F0"/>
                          </a:solidFill>
                          <a:effectLst/>
                          <a:latin typeface="+mn-lt"/>
                          <a:ea typeface="+mn-ea"/>
                          <a:cs typeface="+mn-cs"/>
                        </a:rPr>
                        <a:t>day</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tous les weekends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every</a:t>
                      </a:r>
                      <a:r>
                        <a:rPr lang="fr-FR" sz="1200" b="0" i="1" kern="1200" baseline="0" dirty="0">
                          <a:solidFill>
                            <a:srgbClr val="00B0F0"/>
                          </a:solidFill>
                          <a:effectLst/>
                          <a:latin typeface="+mn-lt"/>
                          <a:ea typeface="+mn-ea"/>
                          <a:cs typeface="+mn-cs"/>
                        </a:rPr>
                        <a:t> weekend</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tout le temps	</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all the time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une fois par jour</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once a </a:t>
                      </a:r>
                      <a:r>
                        <a:rPr lang="fr-FR" sz="1200" b="0" i="1" kern="1200" baseline="0" dirty="0" err="1">
                          <a:solidFill>
                            <a:srgbClr val="00B0F0"/>
                          </a:solidFill>
                          <a:effectLst/>
                          <a:latin typeface="+mn-lt"/>
                          <a:ea typeface="+mn-ea"/>
                          <a:cs typeface="+mn-cs"/>
                        </a:rPr>
                        <a:t>day</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deux fois par semaine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twice</a:t>
                      </a:r>
                      <a:r>
                        <a:rPr lang="fr-FR" sz="1200" b="0" i="1" kern="1200" baseline="0" dirty="0">
                          <a:solidFill>
                            <a:srgbClr val="00B0F0"/>
                          </a:solidFill>
                          <a:effectLst/>
                          <a:latin typeface="+mn-lt"/>
                          <a:ea typeface="+mn-ea"/>
                          <a:cs typeface="+mn-cs"/>
                        </a:rPr>
                        <a:t> a </a:t>
                      </a:r>
                      <a:r>
                        <a:rPr lang="fr-FR" sz="1200" b="0" i="1" kern="1200" baseline="0" dirty="0" err="1">
                          <a:solidFill>
                            <a:srgbClr val="00B0F0"/>
                          </a:solidFill>
                          <a:effectLst/>
                          <a:latin typeface="+mn-lt"/>
                          <a:ea typeface="+mn-ea"/>
                          <a:cs typeface="+mn-cs"/>
                        </a:rPr>
                        <a:t>week</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trois fois par mois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err="1">
                          <a:solidFill>
                            <a:srgbClr val="00B0F0"/>
                          </a:solidFill>
                          <a:effectLst/>
                          <a:latin typeface="+mn-lt"/>
                          <a:ea typeface="+mn-ea"/>
                          <a:cs typeface="+mn-cs"/>
                        </a:rPr>
                        <a:t>three</a:t>
                      </a:r>
                      <a:r>
                        <a:rPr lang="fr-FR" sz="1200" b="0" i="1" kern="1200" baseline="0" dirty="0">
                          <a:solidFill>
                            <a:srgbClr val="00B0F0"/>
                          </a:solidFill>
                          <a:effectLst/>
                          <a:latin typeface="+mn-lt"/>
                          <a:ea typeface="+mn-ea"/>
                          <a:cs typeface="+mn-cs"/>
                        </a:rPr>
                        <a:t> times a </a:t>
                      </a:r>
                      <a:r>
                        <a:rPr lang="fr-FR" sz="1200" b="0" i="1" kern="1200" baseline="0" dirty="0" err="1">
                          <a:solidFill>
                            <a:srgbClr val="00B0F0"/>
                          </a:solidFill>
                          <a:effectLst/>
                          <a:latin typeface="+mn-lt"/>
                          <a:ea typeface="+mn-ea"/>
                          <a:cs typeface="+mn-cs"/>
                        </a:rPr>
                        <a:t>month</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Je poste des messages à mes copains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post messages to </a:t>
                      </a:r>
                      <a:r>
                        <a:rPr lang="fr-FR" sz="1200" b="0" i="1" kern="1200" baseline="0" dirty="0" err="1">
                          <a:solidFill>
                            <a:srgbClr val="00B0F0"/>
                          </a:solidFill>
                          <a:effectLst/>
                          <a:latin typeface="+mn-lt"/>
                          <a:ea typeface="+mn-ea"/>
                          <a:cs typeface="+mn-cs"/>
                        </a:rPr>
                        <a:t>my</a:t>
                      </a:r>
                      <a:r>
                        <a:rPr lang="fr-FR" sz="1200" b="0" i="1" kern="1200" baseline="0" dirty="0">
                          <a:solidFill>
                            <a:srgbClr val="00B0F0"/>
                          </a:solidFill>
                          <a:effectLst/>
                          <a:latin typeface="+mn-lt"/>
                          <a:ea typeface="+mn-ea"/>
                          <a:cs typeface="+mn-cs"/>
                        </a:rPr>
                        <a:t> </a:t>
                      </a:r>
                      <a:r>
                        <a:rPr lang="fr-FR" sz="1200" b="0" i="1" kern="1200" baseline="0" dirty="0" err="1">
                          <a:solidFill>
                            <a:srgbClr val="00B0F0"/>
                          </a:solidFill>
                          <a:effectLst/>
                          <a:latin typeface="+mn-lt"/>
                          <a:ea typeface="+mn-ea"/>
                          <a:cs typeface="+mn-cs"/>
                        </a:rPr>
                        <a:t>friends</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Je modifie mes préférences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update </a:t>
                      </a:r>
                      <a:r>
                        <a:rPr lang="fr-FR" sz="1200" b="0" i="1" kern="1200" baseline="0" dirty="0" err="1">
                          <a:solidFill>
                            <a:srgbClr val="00B0F0"/>
                          </a:solidFill>
                          <a:effectLst/>
                          <a:latin typeface="+mn-lt"/>
                          <a:ea typeface="+mn-ea"/>
                          <a:cs typeface="+mn-cs"/>
                        </a:rPr>
                        <a:t>my</a:t>
                      </a:r>
                      <a:r>
                        <a:rPr lang="fr-FR" sz="1200" b="0" i="1" kern="1200" baseline="0" dirty="0">
                          <a:solidFill>
                            <a:srgbClr val="00B0F0"/>
                          </a:solidFill>
                          <a:effectLst/>
                          <a:latin typeface="+mn-lt"/>
                          <a:ea typeface="+mn-ea"/>
                          <a:cs typeface="+mn-cs"/>
                        </a:rPr>
                        <a:t> </a:t>
                      </a:r>
                      <a:r>
                        <a:rPr lang="fr-FR" sz="1200" b="0" i="1" kern="1200" baseline="0" dirty="0" err="1">
                          <a:solidFill>
                            <a:srgbClr val="00B0F0"/>
                          </a:solidFill>
                          <a:effectLst/>
                          <a:latin typeface="+mn-lt"/>
                          <a:ea typeface="+mn-ea"/>
                          <a:cs typeface="+mn-cs"/>
                        </a:rPr>
                        <a:t>likes</a:t>
                      </a: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Je regarde les photos de mes copains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look at </a:t>
                      </a:r>
                      <a:r>
                        <a:rPr lang="fr-FR" sz="1200" b="0" i="1" kern="1200" baseline="0" dirty="0" err="1">
                          <a:solidFill>
                            <a:srgbClr val="00B0F0"/>
                          </a:solidFill>
                          <a:effectLst/>
                          <a:latin typeface="+mn-lt"/>
                          <a:ea typeface="+mn-ea"/>
                          <a:cs typeface="+mn-cs"/>
                        </a:rPr>
                        <a:t>my</a:t>
                      </a:r>
                      <a:r>
                        <a:rPr lang="fr-FR" sz="1200" b="0" i="1" kern="1200" baseline="0" dirty="0">
                          <a:solidFill>
                            <a:srgbClr val="00B0F0"/>
                          </a:solidFill>
                          <a:effectLst/>
                          <a:latin typeface="+mn-lt"/>
                          <a:ea typeface="+mn-ea"/>
                          <a:cs typeface="+mn-cs"/>
                        </a:rPr>
                        <a:t> </a:t>
                      </a:r>
                      <a:r>
                        <a:rPr lang="fr-FR" sz="1200" b="0" i="1" kern="1200" baseline="0" dirty="0" err="1">
                          <a:solidFill>
                            <a:srgbClr val="00B0F0"/>
                          </a:solidFill>
                          <a:effectLst/>
                          <a:latin typeface="+mn-lt"/>
                          <a:ea typeface="+mn-ea"/>
                          <a:cs typeface="+mn-cs"/>
                        </a:rPr>
                        <a:t>friends</a:t>
                      </a:r>
                      <a:r>
                        <a:rPr lang="fr-FR" sz="1200" b="0" i="1" kern="1200" baseline="0" dirty="0">
                          <a:solidFill>
                            <a:srgbClr val="00B0F0"/>
                          </a:solidFill>
                          <a:effectLst/>
                          <a:latin typeface="+mn-lt"/>
                          <a:ea typeface="+mn-ea"/>
                          <a:cs typeface="+mn-cs"/>
                        </a:rPr>
                        <a:t>’ photos</a:t>
                      </a: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Je commente des photos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comment on photos</a:t>
                      </a:r>
                      <a:endParaRPr lang="fr-FR"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J’invite mes copains à sortir</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invite </a:t>
                      </a:r>
                      <a:r>
                        <a:rPr lang="fr-FR" sz="1200" b="0" i="1" kern="1200" baseline="0" dirty="0" err="1">
                          <a:solidFill>
                            <a:srgbClr val="00B0F0"/>
                          </a:solidFill>
                          <a:effectLst/>
                          <a:latin typeface="+mn-lt"/>
                          <a:ea typeface="+mn-ea"/>
                          <a:cs typeface="+mn-cs"/>
                        </a:rPr>
                        <a:t>my</a:t>
                      </a:r>
                      <a:r>
                        <a:rPr lang="fr-FR" sz="1200" b="0" i="1" kern="1200" baseline="0" dirty="0">
                          <a:solidFill>
                            <a:srgbClr val="00B0F0"/>
                          </a:solidFill>
                          <a:effectLst/>
                          <a:latin typeface="+mn-lt"/>
                          <a:ea typeface="+mn-ea"/>
                          <a:cs typeface="+mn-cs"/>
                        </a:rPr>
                        <a:t> </a:t>
                      </a:r>
                      <a:r>
                        <a:rPr lang="fr-FR" sz="1200" b="0" i="1" kern="1200" baseline="0" dirty="0" err="1">
                          <a:solidFill>
                            <a:srgbClr val="00B0F0"/>
                          </a:solidFill>
                          <a:effectLst/>
                          <a:latin typeface="+mn-lt"/>
                          <a:ea typeface="+mn-ea"/>
                          <a:cs typeface="+mn-cs"/>
                        </a:rPr>
                        <a:t>friends</a:t>
                      </a:r>
                      <a:r>
                        <a:rPr lang="fr-FR" sz="1200" b="0" i="1" kern="1200" baseline="0" dirty="0">
                          <a:solidFill>
                            <a:srgbClr val="00B0F0"/>
                          </a:solidFill>
                          <a:effectLst/>
                          <a:latin typeface="+mn-lt"/>
                          <a:ea typeface="+mn-ea"/>
                          <a:cs typeface="+mn-cs"/>
                        </a:rPr>
                        <a:t> out</a:t>
                      </a:r>
                      <a:endParaRPr lang="fr-FR" sz="1200" b="1" i="0" kern="1200" baseline="0" dirty="0">
                        <a:solidFill>
                          <a:srgbClr val="00206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3">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Je fais des quiz</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 do </a:t>
                      </a:r>
                      <a:r>
                        <a:rPr lang="fr-FR" sz="1200" b="0" i="1" kern="1200" baseline="0" dirty="0" err="1">
                          <a:solidFill>
                            <a:srgbClr val="00B0F0"/>
                          </a:solidFill>
                          <a:effectLst/>
                          <a:latin typeface="+mn-lt"/>
                          <a:ea typeface="+mn-ea"/>
                          <a:cs typeface="+mn-cs"/>
                        </a:rPr>
                        <a:t>quizzes</a:t>
                      </a:r>
                      <a:endParaRPr lang="fr-FR"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vais sur ma page perso</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b="0" i="1" kern="1200" dirty="0">
                          <a:solidFill>
                            <a:srgbClr val="00B0F0"/>
                          </a:solidFill>
                          <a:effectLst/>
                          <a:latin typeface="+mn-lt"/>
                          <a:ea typeface="+mn-ea"/>
                          <a:cs typeface="+mn-cs"/>
                        </a:rPr>
                        <a:t>I go on to my home page</a:t>
                      </a:r>
                      <a:br>
                        <a:rPr lang="en-US"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lis mes messages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read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my</a:t>
                      </a:r>
                      <a:r>
                        <a:rPr lang="fr-FR" sz="1200" b="0" i="1" kern="1200" dirty="0">
                          <a:solidFill>
                            <a:srgbClr val="00B0F0"/>
                          </a:solidFill>
                          <a:effectLst/>
                          <a:latin typeface="+mn-lt"/>
                          <a:ea typeface="+mn-ea"/>
                          <a:cs typeface="+mn-cs"/>
                        </a:rPr>
                        <a:t> messages</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joue à des jeux</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play</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games</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regarde des photos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look at photos</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commente des photos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comment on photos</a:t>
                      </a:r>
                      <a:endParaRPr lang="fr-FR" sz="1200" b="0" i="1" kern="1200" baseline="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fr-FR" sz="1200" b="0" i="1" noProof="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and</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fr-FR" sz="1200" b="1" i="1"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fr-FR" sz="12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et aussi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and </a:t>
                      </a:r>
                      <a:r>
                        <a:rPr kumimoji="0" lang="fr-FR" sz="12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also</a:t>
                      </a:r>
                      <a:endPar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de plus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furthermore</a:t>
                      </a:r>
                      <a:endPar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endParaRPr>
                    </a:p>
                    <a:p>
                      <a:endParaRPr lang="fr-FR" sz="1200" b="0" i="1" noProof="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err="1">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rPr>
                        <a:t>Repeat</a:t>
                      </a:r>
                      <a:r>
                        <a:rPr kumimoji="0" lang="fr-FR" sz="1200" b="1" i="1"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Arial" panose="020B0604020202020204" pitchFamily="34" charset="0"/>
                        </a:rPr>
                        <a:t> 3</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endParaRPr lang="fr-FR" sz="1200" b="0" i="1" noProof="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extLst>
                  <a:ext uri="{0D108BD9-81ED-4DB2-BD59-A6C34878D82A}">
                    <a16:rowId xmlns:a16="http://schemas.microsoft.com/office/drawing/2014/main" val="3782065556"/>
                  </a:ext>
                </a:extLst>
              </a:tr>
              <a:tr h="534137">
                <a:tc gridSpan="2">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400" b="0" i="1" kern="1200" dirty="0">
                          <a:solidFill>
                            <a:schemeClr val="bg1"/>
                          </a:solidFill>
                          <a:effectLst/>
                          <a:latin typeface="+mn-lt"/>
                          <a:ea typeface="+mn-ea"/>
                          <a:cs typeface="+mn-cs"/>
                        </a:rPr>
                        <a:t>1</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en-GB" sz="14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400" i="1" dirty="0">
                          <a:solidFill>
                            <a:schemeClr val="bg1"/>
                          </a:solidFill>
                        </a:rPr>
                        <a:t>3</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baseline="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i="1" dirty="0">
                          <a:solidFill>
                            <a:schemeClr val="bg1"/>
                          </a:solidFill>
                        </a:rPr>
                        <a:t>4</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endParaRPr lang="en-GB" sz="1400" i="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GB" sz="1400" i="1" dirty="0">
                          <a:solidFill>
                            <a:schemeClr val="bg1"/>
                          </a:solidFill>
                        </a:rPr>
                        <a:t>1</a:t>
                      </a: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3">
                  <a:txBody>
                    <a:bodyPr/>
                    <a:lstStyle/>
                    <a:p>
                      <a:pPr algn="ctr"/>
                      <a:r>
                        <a:rPr lang="en-GB" sz="1400" i="1" dirty="0">
                          <a:solidFill>
                            <a:schemeClr val="bg1"/>
                          </a:solidFill>
                        </a:rPr>
                        <a:t>2</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vMerge="1">
                  <a:txBody>
                    <a:bodyPr/>
                    <a:lstStyle/>
                    <a:p>
                      <a:endParaRPr lang="en-GB"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1270469004"/>
                  </a:ext>
                </a:extLst>
              </a:tr>
              <a:tr h="1259238">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Je </a:t>
                      </a:r>
                      <a:r>
                        <a:rPr lang="en-GB" sz="1200" b="1" i="0" kern="1200" dirty="0" err="1">
                          <a:solidFill>
                            <a:srgbClr val="002060"/>
                          </a:solidFill>
                          <a:effectLst/>
                          <a:latin typeface="+mn-lt"/>
                          <a:ea typeface="+mn-ea"/>
                          <a:cs typeface="+mn-cs"/>
                        </a:rPr>
                        <a:t>veux</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être</a:t>
                      </a:r>
                      <a:r>
                        <a:rPr lang="en-GB" sz="1200" b="1" i="0" kern="1200" dirty="0">
                          <a:solidFill>
                            <a:srgbClr val="002060"/>
                          </a:solidFill>
                          <a:effectLst/>
                          <a:latin typeface="+mn-lt"/>
                          <a:ea typeface="+mn-ea"/>
                          <a:cs typeface="+mn-cs"/>
                        </a:rPr>
                        <a:t> sur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want to be on </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Instagram</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Instagram</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baseline="0" dirty="0">
                          <a:solidFill>
                            <a:srgbClr val="002060"/>
                          </a:solidFill>
                          <a:effectLst/>
                          <a:latin typeface="+mn-lt"/>
                          <a:ea typeface="+mn-ea"/>
                          <a:cs typeface="+mn-cs"/>
                        </a:rPr>
                        <a:t>les réseaux sociaux</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social media</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ma </a:t>
                      </a:r>
                      <a:r>
                        <a:rPr lang="en-GB" sz="1200" b="1" i="0" kern="1200" dirty="0" err="1">
                          <a:solidFill>
                            <a:srgbClr val="002060"/>
                          </a:solidFill>
                          <a:effectLst/>
                          <a:latin typeface="+mn-lt"/>
                          <a:ea typeface="+mn-ea"/>
                          <a:cs typeface="+mn-cs"/>
                        </a:rPr>
                        <a:t>mère</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dit</a:t>
                      </a:r>
                      <a:r>
                        <a:rPr lang="en-GB" sz="1200" b="1" i="0" kern="1200" dirty="0">
                          <a:solidFill>
                            <a:srgbClr val="002060"/>
                          </a:solidFill>
                          <a:effectLst/>
                          <a:latin typeface="+mn-lt"/>
                          <a:ea typeface="+mn-ea"/>
                          <a:cs typeface="+mn-cs"/>
                        </a:rPr>
                        <a:t> que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my mum says</a:t>
                      </a:r>
                      <a:r>
                        <a:rPr lang="en-GB" sz="1200" b="0" i="1" kern="1200" baseline="0" dirty="0">
                          <a:solidFill>
                            <a:srgbClr val="00B0F0"/>
                          </a:solidFill>
                          <a:effectLst/>
                          <a:latin typeface="+mn-lt"/>
                          <a:ea typeface="+mn-ea"/>
                          <a:cs typeface="+mn-cs"/>
                        </a:rPr>
                        <a:t> that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Mon</a:t>
                      </a:r>
                      <a:r>
                        <a:rPr lang="en-GB" sz="1200" b="1" i="0" kern="1200" baseline="0" dirty="0">
                          <a:solidFill>
                            <a:srgbClr val="002060"/>
                          </a:solidFill>
                          <a:effectLst/>
                          <a:latin typeface="+mn-lt"/>
                          <a:ea typeface="+mn-ea"/>
                          <a:cs typeface="+mn-cs"/>
                        </a:rPr>
                        <a:t> </a:t>
                      </a:r>
                      <a:r>
                        <a:rPr lang="en-GB" sz="1200" b="1" i="0" kern="1200" baseline="0" dirty="0" err="1">
                          <a:solidFill>
                            <a:srgbClr val="002060"/>
                          </a:solidFill>
                          <a:effectLst/>
                          <a:latin typeface="+mn-lt"/>
                          <a:ea typeface="+mn-ea"/>
                          <a:cs typeface="+mn-cs"/>
                        </a:rPr>
                        <a:t>père</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dit</a:t>
                      </a:r>
                      <a:r>
                        <a:rPr lang="en-GB" sz="1200" b="1" i="0" kern="1200" dirty="0">
                          <a:solidFill>
                            <a:srgbClr val="002060"/>
                          </a:solidFill>
                          <a:effectLst/>
                          <a:latin typeface="+mn-lt"/>
                          <a:ea typeface="+mn-ea"/>
                          <a:cs typeface="+mn-cs"/>
                        </a:rPr>
                        <a:t> que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my dad says</a:t>
                      </a:r>
                      <a:r>
                        <a:rPr lang="en-GB" sz="1200" b="0" i="1" kern="1200" baseline="0" dirty="0">
                          <a:solidFill>
                            <a:srgbClr val="00B0F0"/>
                          </a:solidFill>
                          <a:effectLst/>
                          <a:latin typeface="+mn-lt"/>
                          <a:ea typeface="+mn-ea"/>
                          <a:cs typeface="+mn-cs"/>
                        </a:rPr>
                        <a:t> that</a:t>
                      </a: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c’ </a:t>
                      </a:r>
                      <a:r>
                        <a:rPr lang="en-GB" sz="1200" b="1" i="0" kern="1200" dirty="0" err="1">
                          <a:solidFill>
                            <a:srgbClr val="002060"/>
                          </a:solidFill>
                          <a:effectLst/>
                          <a:latin typeface="+mn-lt"/>
                          <a:ea typeface="+mn-ea"/>
                          <a:cs typeface="+mn-cs"/>
                        </a:rPr>
                        <a:t>est</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dangereux</a:t>
                      </a:r>
                      <a:endParaRPr lang="en-GB" sz="1200" b="1" i="0"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it’s dangerous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j’ai</a:t>
                      </a:r>
                      <a:r>
                        <a:rPr lang="en-GB" sz="1200" b="1" i="0" kern="1200" dirty="0">
                          <a:solidFill>
                            <a:srgbClr val="002060"/>
                          </a:solidFill>
                          <a:effectLst/>
                          <a:latin typeface="+mn-lt"/>
                          <a:ea typeface="+mn-ea"/>
                          <a:cs typeface="+mn-cs"/>
                        </a:rPr>
                        <a:t> trop de devoirs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have too much homework</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Tu</a:t>
                      </a:r>
                      <a:r>
                        <a:rPr lang="en-GB" sz="1200" b="1" i="0" kern="1200" baseline="0" dirty="0">
                          <a:solidFill>
                            <a:srgbClr val="002060"/>
                          </a:solidFill>
                          <a:effectLst/>
                          <a:latin typeface="+mn-lt"/>
                          <a:ea typeface="+mn-ea"/>
                          <a:cs typeface="+mn-cs"/>
                        </a:rPr>
                        <a:t> </a:t>
                      </a:r>
                      <a:r>
                        <a:rPr lang="en-GB" sz="1200" b="1" i="0" kern="1200" baseline="0" dirty="0" err="1">
                          <a:solidFill>
                            <a:srgbClr val="002060"/>
                          </a:solidFill>
                          <a:effectLst/>
                          <a:latin typeface="+mn-lt"/>
                          <a:ea typeface="+mn-ea"/>
                          <a:cs typeface="+mn-cs"/>
                        </a:rPr>
                        <a:t>peux</a:t>
                      </a:r>
                      <a:endParaRPr lang="en-GB"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baseline="0" dirty="0">
                          <a:solidFill>
                            <a:srgbClr val="00B0F0"/>
                          </a:solidFill>
                          <a:effectLst/>
                          <a:latin typeface="+mn-lt"/>
                          <a:ea typeface="+mn-ea"/>
                          <a:cs typeface="+mn-cs"/>
                        </a:rPr>
                        <a:t>You can</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baseline="0" dirty="0">
                          <a:solidFill>
                            <a:srgbClr val="002060"/>
                          </a:solidFill>
                          <a:effectLst/>
                          <a:latin typeface="+mn-lt"/>
                          <a:ea typeface="+mn-ea"/>
                          <a:cs typeface="+mn-cs"/>
                        </a:rPr>
                        <a:t>On </a:t>
                      </a:r>
                      <a:r>
                        <a:rPr lang="en-GB" sz="1200" b="1" i="0" kern="1200" baseline="0" dirty="0" err="1">
                          <a:solidFill>
                            <a:srgbClr val="002060"/>
                          </a:solidFill>
                          <a:effectLst/>
                          <a:latin typeface="+mn-lt"/>
                          <a:ea typeface="+mn-ea"/>
                          <a:cs typeface="+mn-cs"/>
                        </a:rPr>
                        <a:t>peut</a:t>
                      </a:r>
                      <a:endParaRPr lang="en-GB" sz="1200" b="1" i="0"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baseline="0" dirty="0">
                          <a:solidFill>
                            <a:srgbClr val="00B0F0"/>
                          </a:solidFill>
                          <a:effectLst/>
                          <a:latin typeface="+mn-lt"/>
                          <a:ea typeface="+mn-ea"/>
                          <a:cs typeface="+mn-cs"/>
                        </a:rPr>
                        <a:t>We can</a:t>
                      </a: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parler</a:t>
                      </a:r>
                      <a:r>
                        <a:rPr lang="en-GB" sz="1200" b="1" i="0" kern="1200" dirty="0">
                          <a:solidFill>
                            <a:srgbClr val="002060"/>
                          </a:solidFill>
                          <a:effectLst/>
                          <a:latin typeface="+mn-lt"/>
                          <a:ea typeface="+mn-ea"/>
                          <a:cs typeface="+mn-cs"/>
                        </a:rPr>
                        <a:t> avec </a:t>
                      </a:r>
                      <a:r>
                        <a:rPr lang="en-GB" sz="1200" b="1" i="0" kern="1200" dirty="0" err="1">
                          <a:solidFill>
                            <a:srgbClr val="002060"/>
                          </a:solidFill>
                          <a:effectLst/>
                          <a:latin typeface="+mn-lt"/>
                          <a:ea typeface="+mn-ea"/>
                          <a:cs typeface="+mn-cs"/>
                        </a:rPr>
                        <a:t>tes</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amis</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en</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personne</a:t>
                      </a:r>
                      <a:r>
                        <a:rPr lang="en-GB" sz="1200" b="1" i="0"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Talk to your friends in person.</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retrouver</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tes</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amis</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en</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ville</a:t>
                      </a:r>
                      <a:r>
                        <a:rPr lang="en-GB" sz="1200" b="1" i="0"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meet up with your friends in town.</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limiter le temps que </a:t>
                      </a:r>
                      <a:r>
                        <a:rPr lang="en-GB" sz="1200" b="1" i="0" kern="1200" dirty="0" err="1">
                          <a:solidFill>
                            <a:srgbClr val="002060"/>
                          </a:solidFill>
                          <a:effectLst/>
                          <a:latin typeface="+mn-lt"/>
                          <a:ea typeface="+mn-ea"/>
                          <a:cs typeface="+mn-cs"/>
                        </a:rPr>
                        <a:t>tu</a:t>
                      </a:r>
                      <a:r>
                        <a:rPr lang="en-GB" sz="1200" b="1" i="0" kern="1200" dirty="0">
                          <a:solidFill>
                            <a:srgbClr val="002060"/>
                          </a:solidFill>
                          <a:effectLst/>
                          <a:latin typeface="+mn-lt"/>
                          <a:ea typeface="+mn-ea"/>
                          <a:cs typeface="+mn-cs"/>
                        </a:rPr>
                        <a:t> passes sur…</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limit the</a:t>
                      </a:r>
                      <a:r>
                        <a:rPr lang="en-GB" sz="1200" b="0" i="1" kern="1200" baseline="0" dirty="0">
                          <a:solidFill>
                            <a:srgbClr val="00B0F0"/>
                          </a:solidFill>
                          <a:effectLst/>
                          <a:latin typeface="+mn-lt"/>
                          <a:ea typeface="+mn-ea"/>
                          <a:cs typeface="+mn-cs"/>
                        </a:rPr>
                        <a:t> time you spend on…</a:t>
                      </a:r>
                      <a:endParaRPr lang="en-GB" sz="12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4073681510"/>
                  </a:ext>
                </a:extLst>
              </a:tr>
            </a:tbl>
          </a:graphicData>
        </a:graphic>
      </p:graphicFrame>
      <p:pic>
        <p:nvPicPr>
          <p:cNvPr id="2" name="Picture 1"/>
          <p:cNvPicPr>
            <a:picLocks noChangeAspect="1"/>
          </p:cNvPicPr>
          <p:nvPr/>
        </p:nvPicPr>
        <p:blipFill>
          <a:blip r:embed="rId3"/>
          <a:stretch>
            <a:fillRect/>
          </a:stretch>
        </p:blipFill>
        <p:spPr>
          <a:xfrm>
            <a:off x="8573503" y="4092315"/>
            <a:ext cx="2172407" cy="974578"/>
          </a:xfrm>
          <a:prstGeom prst="rect">
            <a:avLst/>
          </a:prstGeom>
        </p:spPr>
      </p:pic>
      <p:sp>
        <p:nvSpPr>
          <p:cNvPr id="3" name="TextBox 2"/>
          <p:cNvSpPr txBox="1"/>
          <p:nvPr/>
        </p:nvSpPr>
        <p:spPr>
          <a:xfrm>
            <a:off x="10840829" y="1087645"/>
            <a:ext cx="1498207" cy="4893647"/>
          </a:xfrm>
          <a:prstGeom prst="rect">
            <a:avLst/>
          </a:prstGeom>
          <a:solidFill>
            <a:schemeClr val="bg1"/>
          </a:solidFill>
          <a:ln w="76200">
            <a:solidFill>
              <a:srgbClr val="00B050"/>
            </a:solidFill>
          </a:ln>
        </p:spPr>
        <p:txBody>
          <a:bodyPr wrap="square" rtlCol="0">
            <a:spAutoFit/>
          </a:bodyPr>
          <a:lstStyle/>
          <a:p>
            <a:r>
              <a:rPr lang="en-GB" sz="1200" b="1" dirty="0">
                <a:solidFill>
                  <a:srgbClr val="002060"/>
                </a:solidFill>
              </a:rPr>
              <a:t>je </a:t>
            </a:r>
            <a:r>
              <a:rPr lang="en-GB" sz="1200" b="1" dirty="0" err="1">
                <a:solidFill>
                  <a:srgbClr val="002060"/>
                </a:solidFill>
              </a:rPr>
              <a:t>regarde</a:t>
            </a:r>
            <a:r>
              <a:rPr lang="en-GB" sz="1200" b="1" dirty="0">
                <a:solidFill>
                  <a:srgbClr val="002060"/>
                </a:solidFill>
              </a:rPr>
              <a:t>	             </a:t>
            </a:r>
          </a:p>
          <a:p>
            <a:r>
              <a:rPr lang="en-GB" sz="1200" b="1" dirty="0">
                <a:solidFill>
                  <a:srgbClr val="002060"/>
                </a:solidFill>
              </a:rPr>
              <a:t> </a:t>
            </a:r>
            <a:r>
              <a:rPr lang="en-GB" sz="1200" i="1" dirty="0">
                <a:solidFill>
                  <a:srgbClr val="00B0F0"/>
                </a:solidFill>
              </a:rPr>
              <a:t>I watch</a:t>
            </a:r>
          </a:p>
          <a:p>
            <a:r>
              <a:rPr lang="en-GB" sz="1200" b="1" dirty="0" err="1">
                <a:solidFill>
                  <a:srgbClr val="002060"/>
                </a:solidFill>
              </a:rPr>
              <a:t>tu</a:t>
            </a:r>
            <a:r>
              <a:rPr lang="en-GB" sz="1200" b="1" dirty="0">
                <a:solidFill>
                  <a:srgbClr val="002060"/>
                </a:solidFill>
              </a:rPr>
              <a:t> </a:t>
            </a:r>
            <a:r>
              <a:rPr lang="en-GB" sz="1200" b="1" dirty="0" err="1">
                <a:solidFill>
                  <a:srgbClr val="002060"/>
                </a:solidFill>
              </a:rPr>
              <a:t>regardes</a:t>
            </a:r>
            <a:r>
              <a:rPr lang="en-GB" sz="1200" b="1" dirty="0">
                <a:solidFill>
                  <a:srgbClr val="002060"/>
                </a:solidFill>
              </a:rPr>
              <a:t>	              </a:t>
            </a:r>
          </a:p>
          <a:p>
            <a:r>
              <a:rPr lang="en-GB" sz="1200" i="1" dirty="0">
                <a:solidFill>
                  <a:srgbClr val="00B0F0"/>
                </a:solidFill>
              </a:rPr>
              <a:t>you watch</a:t>
            </a:r>
          </a:p>
          <a:p>
            <a:r>
              <a:rPr lang="en-GB" sz="1200" b="1" dirty="0" err="1">
                <a:solidFill>
                  <a:srgbClr val="002060"/>
                </a:solidFill>
              </a:rPr>
              <a:t>il</a:t>
            </a:r>
            <a:r>
              <a:rPr lang="en-GB" sz="1200" b="1" dirty="0">
                <a:solidFill>
                  <a:srgbClr val="002060"/>
                </a:solidFill>
              </a:rPr>
              <a:t> / </a:t>
            </a:r>
            <a:r>
              <a:rPr lang="en-GB" sz="1200" b="1" dirty="0" err="1">
                <a:solidFill>
                  <a:srgbClr val="002060"/>
                </a:solidFill>
              </a:rPr>
              <a:t>elle</a:t>
            </a:r>
            <a:r>
              <a:rPr lang="en-GB" sz="1200" b="1" dirty="0">
                <a:solidFill>
                  <a:srgbClr val="002060"/>
                </a:solidFill>
              </a:rPr>
              <a:t>  </a:t>
            </a:r>
            <a:r>
              <a:rPr lang="en-GB" sz="1200" b="1" dirty="0" err="1">
                <a:solidFill>
                  <a:srgbClr val="002060"/>
                </a:solidFill>
              </a:rPr>
              <a:t>regarde</a:t>
            </a:r>
            <a:r>
              <a:rPr lang="en-GB" sz="1200" b="1" dirty="0">
                <a:solidFill>
                  <a:srgbClr val="002060"/>
                </a:solidFill>
              </a:rPr>
              <a:t>            </a:t>
            </a:r>
          </a:p>
          <a:p>
            <a:r>
              <a:rPr lang="en-GB" sz="1200" i="1" dirty="0">
                <a:solidFill>
                  <a:srgbClr val="00B0F0"/>
                </a:solidFill>
              </a:rPr>
              <a:t>he / she watches</a:t>
            </a:r>
          </a:p>
          <a:p>
            <a:r>
              <a:rPr lang="en-GB" sz="1200" b="1" dirty="0">
                <a:solidFill>
                  <a:srgbClr val="002060"/>
                </a:solidFill>
              </a:rPr>
              <a:t>nous </a:t>
            </a:r>
            <a:r>
              <a:rPr lang="en-GB" sz="1200" b="1" dirty="0" err="1">
                <a:solidFill>
                  <a:srgbClr val="002060"/>
                </a:solidFill>
              </a:rPr>
              <a:t>regardons</a:t>
            </a:r>
            <a:r>
              <a:rPr lang="en-GB" sz="1200" b="1" dirty="0">
                <a:solidFill>
                  <a:srgbClr val="002060"/>
                </a:solidFill>
              </a:rPr>
              <a:t>           </a:t>
            </a:r>
          </a:p>
          <a:p>
            <a:r>
              <a:rPr lang="en-GB" sz="1200" i="1" dirty="0">
                <a:solidFill>
                  <a:srgbClr val="00B0F0"/>
                </a:solidFill>
              </a:rPr>
              <a:t>we watch</a:t>
            </a:r>
          </a:p>
          <a:p>
            <a:r>
              <a:rPr lang="en-GB" sz="1200" b="1" dirty="0" err="1">
                <a:solidFill>
                  <a:srgbClr val="002060"/>
                </a:solidFill>
              </a:rPr>
              <a:t>vous</a:t>
            </a:r>
            <a:r>
              <a:rPr lang="en-GB" sz="1200" b="1" dirty="0">
                <a:solidFill>
                  <a:srgbClr val="002060"/>
                </a:solidFill>
              </a:rPr>
              <a:t> </a:t>
            </a:r>
            <a:r>
              <a:rPr lang="en-GB" sz="1200" b="1" dirty="0" err="1">
                <a:solidFill>
                  <a:srgbClr val="002060"/>
                </a:solidFill>
              </a:rPr>
              <a:t>regardez</a:t>
            </a:r>
            <a:r>
              <a:rPr lang="en-GB" sz="1200" b="1" dirty="0">
                <a:solidFill>
                  <a:srgbClr val="002060"/>
                </a:solidFill>
              </a:rPr>
              <a:t>               </a:t>
            </a:r>
          </a:p>
          <a:p>
            <a:r>
              <a:rPr lang="en-GB" sz="1200" dirty="0">
                <a:solidFill>
                  <a:srgbClr val="00B0F0"/>
                </a:solidFill>
              </a:rPr>
              <a:t>you watch</a:t>
            </a:r>
          </a:p>
          <a:p>
            <a:r>
              <a:rPr lang="en-GB" sz="1200" b="1" dirty="0" err="1">
                <a:solidFill>
                  <a:srgbClr val="002060"/>
                </a:solidFill>
              </a:rPr>
              <a:t>ils</a:t>
            </a:r>
            <a:r>
              <a:rPr lang="en-GB" sz="1200" b="1" dirty="0">
                <a:solidFill>
                  <a:srgbClr val="002060"/>
                </a:solidFill>
              </a:rPr>
              <a:t> / </a:t>
            </a:r>
            <a:r>
              <a:rPr lang="en-GB" sz="1200" b="1" dirty="0" err="1">
                <a:solidFill>
                  <a:srgbClr val="002060"/>
                </a:solidFill>
              </a:rPr>
              <a:t>elles</a:t>
            </a:r>
            <a:r>
              <a:rPr lang="en-GB" sz="1200" b="1" dirty="0">
                <a:solidFill>
                  <a:srgbClr val="002060"/>
                </a:solidFill>
              </a:rPr>
              <a:t> </a:t>
            </a:r>
            <a:r>
              <a:rPr lang="en-GB" sz="1200" b="1" dirty="0" err="1">
                <a:solidFill>
                  <a:srgbClr val="002060"/>
                </a:solidFill>
              </a:rPr>
              <a:t>regardent</a:t>
            </a:r>
            <a:r>
              <a:rPr lang="en-GB" sz="1200" b="1" dirty="0">
                <a:solidFill>
                  <a:srgbClr val="002060"/>
                </a:solidFill>
              </a:rPr>
              <a:t>      </a:t>
            </a:r>
          </a:p>
          <a:p>
            <a:r>
              <a:rPr lang="en-GB" sz="1200" i="1" dirty="0">
                <a:solidFill>
                  <a:srgbClr val="00B0F0"/>
                </a:solidFill>
              </a:rPr>
              <a:t>they watch</a:t>
            </a:r>
          </a:p>
          <a:p>
            <a:endParaRPr lang="en-GB" sz="1200" i="1" dirty="0">
              <a:solidFill>
                <a:srgbClr val="00B0F0"/>
              </a:solidFill>
            </a:endParaRPr>
          </a:p>
          <a:p>
            <a:r>
              <a:rPr lang="en-GB" sz="1200" b="1" dirty="0">
                <a:solidFill>
                  <a:srgbClr val="002060"/>
                </a:solidFill>
              </a:rPr>
              <a:t>je </a:t>
            </a:r>
            <a:r>
              <a:rPr lang="en-GB" sz="1200" b="1" dirty="0" err="1">
                <a:solidFill>
                  <a:srgbClr val="002060"/>
                </a:solidFill>
              </a:rPr>
              <a:t>veux</a:t>
            </a:r>
            <a:endParaRPr lang="en-GB" sz="1200" b="1" dirty="0">
              <a:solidFill>
                <a:srgbClr val="002060"/>
              </a:solidFill>
            </a:endParaRPr>
          </a:p>
          <a:p>
            <a:r>
              <a:rPr lang="en-GB" sz="1200" i="1" dirty="0">
                <a:solidFill>
                  <a:srgbClr val="00B0F0"/>
                </a:solidFill>
              </a:rPr>
              <a:t>I want</a:t>
            </a:r>
          </a:p>
          <a:p>
            <a:r>
              <a:rPr lang="en-GB" sz="1200" b="1" dirty="0" err="1">
                <a:solidFill>
                  <a:srgbClr val="002060"/>
                </a:solidFill>
              </a:rPr>
              <a:t>tu</a:t>
            </a:r>
            <a:r>
              <a:rPr lang="en-GB" sz="1200" b="1" dirty="0">
                <a:solidFill>
                  <a:srgbClr val="002060"/>
                </a:solidFill>
              </a:rPr>
              <a:t> </a:t>
            </a:r>
            <a:r>
              <a:rPr lang="en-GB" sz="1200" b="1" dirty="0" err="1">
                <a:solidFill>
                  <a:srgbClr val="002060"/>
                </a:solidFill>
              </a:rPr>
              <a:t>veux</a:t>
            </a:r>
            <a:r>
              <a:rPr lang="en-GB" sz="1200" b="1" dirty="0">
                <a:solidFill>
                  <a:srgbClr val="002060"/>
                </a:solidFill>
              </a:rPr>
              <a:t> </a:t>
            </a:r>
          </a:p>
          <a:p>
            <a:r>
              <a:rPr lang="en-GB" sz="1200" i="1" dirty="0">
                <a:solidFill>
                  <a:srgbClr val="00B0F0"/>
                </a:solidFill>
              </a:rPr>
              <a:t>you want</a:t>
            </a:r>
          </a:p>
          <a:p>
            <a:r>
              <a:rPr lang="en-GB" sz="1200" b="1" dirty="0" err="1">
                <a:solidFill>
                  <a:srgbClr val="002060"/>
                </a:solidFill>
              </a:rPr>
              <a:t>il</a:t>
            </a:r>
            <a:r>
              <a:rPr lang="en-GB" sz="1200" b="1" dirty="0">
                <a:solidFill>
                  <a:srgbClr val="002060"/>
                </a:solidFill>
              </a:rPr>
              <a:t> </a:t>
            </a:r>
            <a:r>
              <a:rPr lang="en-GB" sz="1200" b="1" dirty="0" err="1">
                <a:solidFill>
                  <a:srgbClr val="002060"/>
                </a:solidFill>
              </a:rPr>
              <a:t>veut</a:t>
            </a:r>
            <a:r>
              <a:rPr lang="en-GB" sz="1200" b="1" dirty="0">
                <a:solidFill>
                  <a:srgbClr val="002060"/>
                </a:solidFill>
              </a:rPr>
              <a:t> </a:t>
            </a:r>
          </a:p>
          <a:p>
            <a:r>
              <a:rPr lang="en-GB" sz="1200" i="1" dirty="0">
                <a:solidFill>
                  <a:srgbClr val="00B0F0"/>
                </a:solidFill>
              </a:rPr>
              <a:t>he wants</a:t>
            </a:r>
          </a:p>
          <a:p>
            <a:endParaRPr lang="en-GB" sz="1200" i="1" dirty="0">
              <a:solidFill>
                <a:srgbClr val="00B0F0"/>
              </a:solidFill>
            </a:endParaRPr>
          </a:p>
          <a:p>
            <a:r>
              <a:rPr lang="en-GB" sz="1200" b="1" dirty="0">
                <a:solidFill>
                  <a:srgbClr val="002060"/>
                </a:solidFill>
              </a:rPr>
              <a:t>je </a:t>
            </a:r>
            <a:r>
              <a:rPr lang="en-GB" sz="1200" b="1" dirty="0" err="1">
                <a:solidFill>
                  <a:srgbClr val="002060"/>
                </a:solidFill>
              </a:rPr>
              <a:t>peux</a:t>
            </a:r>
            <a:endParaRPr lang="en-GB" sz="1200" b="1" dirty="0">
              <a:solidFill>
                <a:srgbClr val="002060"/>
              </a:solidFill>
            </a:endParaRPr>
          </a:p>
          <a:p>
            <a:r>
              <a:rPr lang="en-GB" sz="1200" i="1" dirty="0">
                <a:solidFill>
                  <a:srgbClr val="00B0F0"/>
                </a:solidFill>
              </a:rPr>
              <a:t>I can </a:t>
            </a:r>
          </a:p>
          <a:p>
            <a:r>
              <a:rPr lang="en-GB" sz="1200" b="1" dirty="0" err="1">
                <a:solidFill>
                  <a:srgbClr val="002060"/>
                </a:solidFill>
              </a:rPr>
              <a:t>tu</a:t>
            </a:r>
            <a:r>
              <a:rPr lang="en-GB" sz="1200" b="1" dirty="0">
                <a:solidFill>
                  <a:srgbClr val="002060"/>
                </a:solidFill>
              </a:rPr>
              <a:t> </a:t>
            </a:r>
            <a:r>
              <a:rPr lang="en-GB" sz="1200" b="1" dirty="0" err="1">
                <a:solidFill>
                  <a:srgbClr val="002060"/>
                </a:solidFill>
              </a:rPr>
              <a:t>peux</a:t>
            </a:r>
            <a:endParaRPr lang="en-GB" sz="1200" b="1" dirty="0">
              <a:solidFill>
                <a:srgbClr val="002060"/>
              </a:solidFill>
            </a:endParaRPr>
          </a:p>
          <a:p>
            <a:r>
              <a:rPr lang="en-GB" sz="1200" i="1" dirty="0">
                <a:solidFill>
                  <a:srgbClr val="00B0F0"/>
                </a:solidFill>
              </a:rPr>
              <a:t>you can</a:t>
            </a:r>
          </a:p>
          <a:p>
            <a:r>
              <a:rPr lang="en-GB" sz="1200" b="1" dirty="0" err="1">
                <a:solidFill>
                  <a:srgbClr val="002060"/>
                </a:solidFill>
              </a:rPr>
              <a:t>il</a:t>
            </a:r>
            <a:r>
              <a:rPr lang="en-GB" sz="1200" b="1" dirty="0">
                <a:solidFill>
                  <a:srgbClr val="002060"/>
                </a:solidFill>
              </a:rPr>
              <a:t> </a:t>
            </a:r>
            <a:r>
              <a:rPr lang="en-GB" sz="1200" b="1" dirty="0" err="1">
                <a:solidFill>
                  <a:srgbClr val="002060"/>
                </a:solidFill>
              </a:rPr>
              <a:t>peut</a:t>
            </a:r>
            <a:endParaRPr lang="en-GB" sz="1200" b="1" dirty="0">
              <a:solidFill>
                <a:srgbClr val="002060"/>
              </a:solidFill>
            </a:endParaRPr>
          </a:p>
          <a:p>
            <a:r>
              <a:rPr lang="en-GB" sz="1200" i="1" dirty="0">
                <a:solidFill>
                  <a:srgbClr val="00B0F0"/>
                </a:solidFill>
              </a:rPr>
              <a:t>he can</a:t>
            </a:r>
          </a:p>
        </p:txBody>
      </p:sp>
    </p:spTree>
    <p:extLst>
      <p:ext uri="{BB962C8B-B14F-4D97-AF65-F5344CB8AC3E}">
        <p14:creationId xmlns:p14="http://schemas.microsoft.com/office/powerpoint/2010/main" val="1286670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extLst>
              <p:ext uri="{D42A27DB-BD31-4B8C-83A1-F6EECF244321}">
                <p14:modId xmlns:p14="http://schemas.microsoft.com/office/powerpoint/2010/main" val="40712660"/>
              </p:ext>
            </p:extLst>
          </p:nvPr>
        </p:nvGraphicFramePr>
        <p:xfrm>
          <a:off x="0" y="3"/>
          <a:ext cx="12192001" cy="6857996"/>
        </p:xfrm>
        <a:graphic>
          <a:graphicData uri="http://schemas.openxmlformats.org/drawingml/2006/table">
            <a:tbl>
              <a:tblPr firstRow="1" bandRow="1">
                <a:tableStyleId>{5940675A-B579-460E-94D1-54222C63F5DA}</a:tableStyleId>
              </a:tblPr>
              <a:tblGrid>
                <a:gridCol w="1083161">
                  <a:extLst>
                    <a:ext uri="{9D8B030D-6E8A-4147-A177-3AD203B41FA5}">
                      <a16:colId xmlns:a16="http://schemas.microsoft.com/office/drawing/2014/main" val="346465721"/>
                    </a:ext>
                  </a:extLst>
                </a:gridCol>
                <a:gridCol w="725975">
                  <a:extLst>
                    <a:ext uri="{9D8B030D-6E8A-4147-A177-3AD203B41FA5}">
                      <a16:colId xmlns:a16="http://schemas.microsoft.com/office/drawing/2014/main" val="657139347"/>
                    </a:ext>
                  </a:extLst>
                </a:gridCol>
                <a:gridCol w="537497">
                  <a:extLst>
                    <a:ext uri="{9D8B030D-6E8A-4147-A177-3AD203B41FA5}">
                      <a16:colId xmlns:a16="http://schemas.microsoft.com/office/drawing/2014/main" val="1052315164"/>
                    </a:ext>
                  </a:extLst>
                </a:gridCol>
                <a:gridCol w="1101213">
                  <a:extLst>
                    <a:ext uri="{9D8B030D-6E8A-4147-A177-3AD203B41FA5}">
                      <a16:colId xmlns:a16="http://schemas.microsoft.com/office/drawing/2014/main" val="2282771007"/>
                    </a:ext>
                  </a:extLst>
                </a:gridCol>
                <a:gridCol w="996337">
                  <a:extLst>
                    <a:ext uri="{9D8B030D-6E8A-4147-A177-3AD203B41FA5}">
                      <a16:colId xmlns:a16="http://schemas.microsoft.com/office/drawing/2014/main" val="2593136350"/>
                    </a:ext>
                  </a:extLst>
                </a:gridCol>
                <a:gridCol w="917678">
                  <a:extLst>
                    <a:ext uri="{9D8B030D-6E8A-4147-A177-3AD203B41FA5}">
                      <a16:colId xmlns:a16="http://schemas.microsoft.com/office/drawing/2014/main" val="1238494340"/>
                    </a:ext>
                  </a:extLst>
                </a:gridCol>
                <a:gridCol w="1101213">
                  <a:extLst>
                    <a:ext uri="{9D8B030D-6E8A-4147-A177-3AD203B41FA5}">
                      <a16:colId xmlns:a16="http://schemas.microsoft.com/office/drawing/2014/main" val="733783839"/>
                    </a:ext>
                  </a:extLst>
                </a:gridCol>
                <a:gridCol w="1061884">
                  <a:extLst>
                    <a:ext uri="{9D8B030D-6E8A-4147-A177-3AD203B41FA5}">
                      <a16:colId xmlns:a16="http://schemas.microsoft.com/office/drawing/2014/main" val="3532213413"/>
                    </a:ext>
                  </a:extLst>
                </a:gridCol>
                <a:gridCol w="1009446">
                  <a:extLst>
                    <a:ext uri="{9D8B030D-6E8A-4147-A177-3AD203B41FA5}">
                      <a16:colId xmlns:a16="http://schemas.microsoft.com/office/drawing/2014/main" val="3655499996"/>
                    </a:ext>
                  </a:extLst>
                </a:gridCol>
                <a:gridCol w="642374">
                  <a:extLst>
                    <a:ext uri="{9D8B030D-6E8A-4147-A177-3AD203B41FA5}">
                      <a16:colId xmlns:a16="http://schemas.microsoft.com/office/drawing/2014/main" val="2518577668"/>
                    </a:ext>
                  </a:extLst>
                </a:gridCol>
                <a:gridCol w="917678">
                  <a:extLst>
                    <a:ext uri="{9D8B030D-6E8A-4147-A177-3AD203B41FA5}">
                      <a16:colId xmlns:a16="http://schemas.microsoft.com/office/drawing/2014/main" val="1190469417"/>
                    </a:ext>
                  </a:extLst>
                </a:gridCol>
                <a:gridCol w="1415846">
                  <a:extLst>
                    <a:ext uri="{9D8B030D-6E8A-4147-A177-3AD203B41FA5}">
                      <a16:colId xmlns:a16="http://schemas.microsoft.com/office/drawing/2014/main" val="418038991"/>
                    </a:ext>
                  </a:extLst>
                </a:gridCol>
                <a:gridCol w="681699">
                  <a:extLst>
                    <a:ext uri="{9D8B030D-6E8A-4147-A177-3AD203B41FA5}">
                      <a16:colId xmlns:a16="http://schemas.microsoft.com/office/drawing/2014/main" val="3441705866"/>
                    </a:ext>
                  </a:extLst>
                </a:gridCol>
              </a:tblGrid>
              <a:tr h="460202">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2.</a:t>
                      </a:r>
                      <a:r>
                        <a:rPr lang="fr-FR" sz="1800" b="1" i="0" baseline="0" dirty="0">
                          <a:solidFill>
                            <a:schemeClr val="bg1"/>
                          </a:solidFill>
                          <a:latin typeface="+mn-lt"/>
                        </a:rPr>
                        <a:t> Décris ton acteur / actrice préféré(e)? </a:t>
                      </a:r>
                      <a:r>
                        <a:rPr lang="fr-FR" sz="1800" b="0" i="1" baseline="0" dirty="0" err="1">
                          <a:solidFill>
                            <a:schemeClr val="bg1"/>
                          </a:solidFill>
                          <a:latin typeface="+mn-lt"/>
                        </a:rPr>
                        <a:t>Describe</a:t>
                      </a:r>
                      <a:r>
                        <a:rPr lang="fr-FR" sz="1800" b="0" i="1" baseline="0" dirty="0">
                          <a:solidFill>
                            <a:schemeClr val="bg1"/>
                          </a:solidFill>
                          <a:latin typeface="+mn-lt"/>
                        </a:rPr>
                        <a:t> </a:t>
                      </a:r>
                      <a:r>
                        <a:rPr lang="fr-FR" sz="1800" b="0" i="1" baseline="0" dirty="0" err="1">
                          <a:solidFill>
                            <a:schemeClr val="bg1"/>
                          </a:solidFill>
                          <a:latin typeface="+mn-lt"/>
                        </a:rPr>
                        <a:t>your</a:t>
                      </a:r>
                      <a:r>
                        <a:rPr lang="fr-FR" sz="1800" b="0" i="1" baseline="0" dirty="0">
                          <a:solidFill>
                            <a:schemeClr val="bg1"/>
                          </a:solidFill>
                          <a:latin typeface="+mn-lt"/>
                        </a:rPr>
                        <a:t> </a:t>
                      </a:r>
                      <a:r>
                        <a:rPr lang="fr-FR" sz="1800" b="0" i="1" baseline="0" dirty="0" err="1">
                          <a:solidFill>
                            <a:schemeClr val="bg1"/>
                          </a:solidFill>
                          <a:latin typeface="+mn-lt"/>
                        </a:rPr>
                        <a:t>favourite</a:t>
                      </a:r>
                      <a:r>
                        <a:rPr lang="fr-FR" sz="1800" b="0" i="1" baseline="0" dirty="0">
                          <a:solidFill>
                            <a:schemeClr val="bg1"/>
                          </a:solidFill>
                          <a:latin typeface="+mn-lt"/>
                        </a:rPr>
                        <a:t> </a:t>
                      </a:r>
                      <a:r>
                        <a:rPr lang="fr-FR" sz="1800" b="0" i="1" baseline="0" dirty="0" err="1">
                          <a:solidFill>
                            <a:schemeClr val="bg1"/>
                          </a:solidFill>
                          <a:latin typeface="+mn-lt"/>
                        </a:rPr>
                        <a:t>actor</a:t>
                      </a:r>
                      <a:r>
                        <a:rPr lang="fr-FR" sz="1800" b="0" i="1" baseline="0" dirty="0">
                          <a:solidFill>
                            <a:schemeClr val="bg1"/>
                          </a:solidFill>
                          <a:latin typeface="+mn-lt"/>
                        </a:rPr>
                        <a:t> / </a:t>
                      </a:r>
                      <a:r>
                        <a:rPr lang="fr-FR" sz="1800" b="0" i="1" baseline="0" dirty="0" err="1">
                          <a:solidFill>
                            <a:schemeClr val="bg1"/>
                          </a:solidFill>
                          <a:latin typeface="+mn-lt"/>
                        </a:rPr>
                        <a:t>actress</a:t>
                      </a:r>
                      <a:r>
                        <a:rPr lang="fr-FR" sz="1800" b="0" i="1" baseline="0" dirty="0">
                          <a:solidFill>
                            <a:schemeClr val="bg1"/>
                          </a:solidFill>
                          <a:latin typeface="+mn-lt"/>
                        </a:rPr>
                        <a:t>?</a:t>
                      </a:r>
                      <a:endParaRPr kumimoji="0" lang="fr-FR" sz="1800" b="0" i="1" u="none" strike="noStrike" kern="1200" cap="none" spc="0" normalizeH="0" baseline="0" noProof="0" dirty="0">
                        <a:ln>
                          <a:noFill/>
                        </a:ln>
                        <a:solidFill>
                          <a:prstClr val="white"/>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1" u="none" strike="noStrike" kern="1200" cap="none" spc="0" normalizeH="0" baseline="0" noProof="0" dirty="0">
                        <a:ln>
                          <a:noFill/>
                        </a:ln>
                        <a:solidFill>
                          <a:prstClr val="white"/>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1" u="none" strike="noStrike" kern="1200" cap="none" spc="0" normalizeH="0" baseline="0" noProof="0" dirty="0">
                        <a:ln>
                          <a:noFill/>
                        </a:ln>
                        <a:solidFill>
                          <a:prstClr val="white"/>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1795920653"/>
                  </a:ext>
                </a:extLst>
              </a:tr>
              <a:tr h="363318">
                <a:tc>
                  <a:txBody>
                    <a:bodyPr/>
                    <a:lstStyle/>
                    <a:p>
                      <a:pPr algn="ctr"/>
                      <a:r>
                        <a:rPr lang="fr-FR" sz="1200" b="0" i="1" dirty="0">
                          <a:solidFill>
                            <a:schemeClr val="bg1"/>
                          </a:solidFill>
                          <a:latin typeface="+mn-lt"/>
                        </a:rPr>
                        <a:t>1</a:t>
                      </a: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2</a:t>
                      </a: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3</a:t>
                      </a: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3">
                  <a:txBody>
                    <a:bodyPr/>
                    <a:lstStyle/>
                    <a:p>
                      <a:pPr algn="ctr"/>
                      <a:r>
                        <a:rPr lang="fr-FR" sz="1200" b="0" i="1" dirty="0">
                          <a:solidFill>
                            <a:schemeClr val="bg1"/>
                          </a:solidFill>
                        </a:rPr>
                        <a:t>4</a:t>
                      </a:r>
                      <a:endParaRPr lang="fr-FR" sz="1200" i="1" dirty="0">
                        <a:solidFill>
                          <a:schemeClr val="bg1"/>
                        </a:solidFill>
                      </a:endParaRP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endParaRPr lang="en-GB" sz="1200" i="1" dirty="0">
                        <a:solidFill>
                          <a:schemeClr val="bg1"/>
                        </a:solidFill>
                      </a:endParaRP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algn="ctr"/>
                      <a:endParaRPr lang="fr-FR" sz="1200" i="1" dirty="0">
                        <a:solidFill>
                          <a:schemeClr val="bg1"/>
                        </a:solidFill>
                      </a:endParaRP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5</a:t>
                      </a: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6</a:t>
                      </a:r>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11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603447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pense</a:t>
                      </a:r>
                      <a:r>
                        <a:rPr lang="fr-FR" sz="1200" b="1" kern="1200" baseline="0" dirty="0">
                          <a:solidFill>
                            <a:srgbClr val="002060"/>
                          </a:solidFill>
                          <a:effectLst/>
                          <a:latin typeface="+mn-lt"/>
                          <a:ea typeface="+mn-ea"/>
                          <a:cs typeface="+mn-cs"/>
                        </a:rPr>
                        <a:t> que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think</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that</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trouve que</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find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that</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À mon avis</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In </a:t>
                      </a:r>
                      <a:r>
                        <a:rPr lang="fr-FR" sz="1200" b="0" i="1" kern="1200" dirty="0" err="1">
                          <a:solidFill>
                            <a:srgbClr val="00B0F0"/>
                          </a:solidFill>
                          <a:effectLst/>
                          <a:latin typeface="+mn-lt"/>
                          <a:ea typeface="+mn-ea"/>
                          <a:cs typeface="+mn-cs"/>
                        </a:rPr>
                        <a:t>my</a:t>
                      </a:r>
                      <a:r>
                        <a:rPr lang="fr-FR" sz="1200" b="0" i="1" kern="1200" dirty="0">
                          <a:solidFill>
                            <a:srgbClr val="00B0F0"/>
                          </a:solidFill>
                          <a:effectLst/>
                          <a:latin typeface="+mn-lt"/>
                          <a:ea typeface="+mn-ea"/>
                          <a:cs typeface="+mn-cs"/>
                        </a:rPr>
                        <a:t> opinion</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(actor’s name)</a:t>
                      </a: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(actress’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name)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r>
                        <a:rPr lang="fr-FR" sz="1200" b="1" noProof="0" dirty="0">
                          <a:solidFill>
                            <a:srgbClr val="002060"/>
                          </a:solidFill>
                        </a:rPr>
                        <a:t>est</a:t>
                      </a:r>
                      <a:endParaRPr lang="fr-FR" sz="1200" b="1" baseline="0" noProof="0" dirty="0">
                        <a:solidFill>
                          <a:srgbClr val="00206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is</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beau</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good-</a:t>
                      </a:r>
                      <a:r>
                        <a:rPr lang="fr-FR" sz="1200" b="0" i="1" kern="1200" dirty="0" err="1">
                          <a:solidFill>
                            <a:srgbClr val="00B0F0"/>
                          </a:solidFill>
                          <a:effectLst/>
                          <a:latin typeface="+mn-lt"/>
                          <a:ea typeface="+mn-ea"/>
                          <a:cs typeface="+mn-cs"/>
                        </a:rPr>
                        <a:t>looking</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gentil</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kind</a:t>
                      </a:r>
                      <a:r>
                        <a:rPr lang="fr-FR" sz="1200" b="0" i="1" kern="1200" dirty="0">
                          <a:solidFill>
                            <a:srgbClr val="00B0F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intelligent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intelligent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sportif</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Sporty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arrogant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arrogant	</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FF0000"/>
                          </a:solidFill>
                          <a:effectLst/>
                          <a:latin typeface="+mn-lt"/>
                          <a:ea typeface="+mn-ea"/>
                          <a:cs typeface="+mn-cs"/>
                        </a:rPr>
                        <a:t>belle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good-</a:t>
                      </a:r>
                      <a:r>
                        <a:rPr lang="fr-FR" sz="1200" b="0" i="1" kern="1200" dirty="0" err="1">
                          <a:solidFill>
                            <a:srgbClr val="00B0F0"/>
                          </a:solidFill>
                          <a:effectLst/>
                          <a:latin typeface="+mn-lt"/>
                          <a:ea typeface="+mn-ea"/>
                          <a:cs typeface="+mn-cs"/>
                        </a:rPr>
                        <a:t>looking</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gentille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Kind</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intelligente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intelligent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sportive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Sporty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arrogante </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arrogant	</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charmant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charming</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généreux</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generous</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jaloux</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jealous</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joli</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Pretty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charmante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charming</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généreuse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generous</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jalouse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jealous</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FF0000"/>
                          </a:solidFill>
                          <a:effectLst/>
                          <a:latin typeface="+mn-lt"/>
                          <a:ea typeface="+mn-ea"/>
                          <a:cs typeface="+mn-cs"/>
                        </a:rPr>
                        <a:t>jolie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pretty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drôle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funny</a:t>
                      </a:r>
                      <a:r>
                        <a:rPr lang="fr-FR" sz="1200" b="0" i="1" kern="1200" dirty="0">
                          <a:solidFill>
                            <a:srgbClr val="00B0F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lunatique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moody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timide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shy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drôle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funny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égoïste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selfish</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pénible</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 pain</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et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and</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et</a:t>
                      </a:r>
                      <a:r>
                        <a:rPr lang="fr-FR" sz="1200" b="1" kern="1200" baseline="0" dirty="0">
                          <a:solidFill>
                            <a:srgbClr val="002060"/>
                          </a:solidFill>
                          <a:effectLst/>
                          <a:latin typeface="+mn-lt"/>
                          <a:ea typeface="+mn-ea"/>
                          <a:cs typeface="+mn-cs"/>
                        </a:rPr>
                        <a:t> aussi</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baseline="0" dirty="0">
                          <a:solidFill>
                            <a:srgbClr val="00B0F0"/>
                          </a:solidFill>
                          <a:effectLst/>
                          <a:latin typeface="+mn-lt"/>
                          <a:ea typeface="+mn-ea"/>
                          <a:cs typeface="+mn-cs"/>
                        </a:rPr>
                        <a:t>and </a:t>
                      </a:r>
                      <a:r>
                        <a:rPr lang="fr-FR" sz="1200" b="0" i="1" kern="1200" baseline="0" dirty="0" err="1">
                          <a:solidFill>
                            <a:srgbClr val="00B0F0"/>
                          </a:solidFill>
                          <a:effectLst/>
                          <a:latin typeface="+mn-lt"/>
                          <a:ea typeface="+mn-ea"/>
                          <a:cs typeface="+mn-cs"/>
                        </a:rPr>
                        <a:t>also</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de plus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furthermore</a:t>
                      </a:r>
                      <a:endParaRPr lang="fr-FR"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le trouve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l </a:t>
                      </a:r>
                      <a:r>
                        <a:rPr lang="fr-FR" sz="1200" b="0" i="1" kern="1200" dirty="0" err="1">
                          <a:solidFill>
                            <a:srgbClr val="00B0F0"/>
                          </a:solidFill>
                          <a:effectLst/>
                          <a:latin typeface="+mn-lt"/>
                          <a:ea typeface="+mn-ea"/>
                          <a:cs typeface="+mn-cs"/>
                        </a:rPr>
                        <a:t>find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him</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la trouve</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find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her</a:t>
                      </a:r>
                      <a:endParaRPr lang="fr-FR"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très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very</a:t>
                      </a:r>
                      <a:r>
                        <a:rPr lang="fr-FR" sz="1200" b="0" i="1" kern="1200" dirty="0">
                          <a:solidFill>
                            <a:srgbClr val="00B0F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assez</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quite</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un peu</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 bit</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trop</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too</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carrément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Completely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vraiment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err="1">
                          <a:solidFill>
                            <a:srgbClr val="00B0F0"/>
                          </a:solidFill>
                          <a:effectLst/>
                          <a:latin typeface="+mn-lt"/>
                          <a:ea typeface="+mn-ea"/>
                          <a:cs typeface="+mn-cs"/>
                        </a:rPr>
                        <a:t>really</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err="1">
                          <a:ln>
                            <a:noFill/>
                          </a:ln>
                          <a:solidFill>
                            <a:srgbClr val="7030A0"/>
                          </a:solidFill>
                          <a:effectLst/>
                          <a:uLnTx/>
                          <a:uFillTx/>
                          <a:latin typeface="+mn-lt"/>
                          <a:ea typeface="+mn-ea"/>
                          <a:cs typeface="+mn-cs"/>
                        </a:rPr>
                        <a:t>Repeat</a:t>
                      </a:r>
                      <a:r>
                        <a:rPr kumimoji="0" lang="fr-FR" sz="1200" b="1" i="0" u="none" strike="noStrike" kern="1200" cap="none" spc="0" normalizeH="0" baseline="0" noProof="0" dirty="0">
                          <a:ln>
                            <a:noFill/>
                          </a:ln>
                          <a:solidFill>
                            <a:srgbClr val="7030A0"/>
                          </a:solidFill>
                          <a:effectLst/>
                          <a:uLnTx/>
                          <a:uFillTx/>
                          <a:latin typeface="+mn-lt"/>
                          <a:ea typeface="+mn-ea"/>
                          <a:cs typeface="+mn-cs"/>
                        </a:rPr>
                        <a:t> 4</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mais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But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cependent</a:t>
                      </a:r>
                      <a:endParaRPr kumimoji="0" lang="en-GB" sz="12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However</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pourtant</a:t>
                      </a:r>
                      <a:endParaRPr kumimoji="0" lang="en-GB" sz="12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however</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ne  le trouve pas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l </a:t>
                      </a:r>
                      <a:r>
                        <a:rPr lang="fr-FR" sz="1200" b="0" i="1" kern="1200" dirty="0" err="1">
                          <a:solidFill>
                            <a:srgbClr val="00B0F0"/>
                          </a:solidFill>
                          <a:effectLst/>
                          <a:latin typeface="+mn-lt"/>
                          <a:ea typeface="+mn-ea"/>
                          <a:cs typeface="+mn-cs"/>
                        </a:rPr>
                        <a:t>don’t</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find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him</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je ne la trouve pas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don’t</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find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her</a:t>
                      </a: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err="1">
                          <a:ln>
                            <a:noFill/>
                          </a:ln>
                          <a:solidFill>
                            <a:srgbClr val="7030A0"/>
                          </a:solidFill>
                          <a:effectLst/>
                          <a:uLnTx/>
                          <a:uFillTx/>
                          <a:latin typeface="+mn-lt"/>
                          <a:ea typeface="+mn-ea"/>
                          <a:cs typeface="+mn-cs"/>
                        </a:rPr>
                        <a:t>Repeat</a:t>
                      </a:r>
                      <a:r>
                        <a:rPr kumimoji="0" lang="fr-FR" sz="1200" b="1" i="0" u="none" strike="noStrike" kern="1200" cap="none" spc="0" normalizeH="0" baseline="0" noProof="0" dirty="0">
                          <a:ln>
                            <a:noFill/>
                          </a:ln>
                          <a:solidFill>
                            <a:srgbClr val="7030A0"/>
                          </a:solidFill>
                          <a:effectLst/>
                          <a:uLnTx/>
                          <a:uFillTx/>
                          <a:latin typeface="+mn-lt"/>
                          <a:ea typeface="+mn-ea"/>
                          <a:cs typeface="+mn-cs"/>
                        </a:rPr>
                        <a:t> 4</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1"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bl>
          </a:graphicData>
        </a:graphic>
      </p:graphicFrame>
      <p:pic>
        <p:nvPicPr>
          <p:cNvPr id="2" name="Picture 1"/>
          <p:cNvPicPr>
            <a:picLocks noChangeAspect="1"/>
          </p:cNvPicPr>
          <p:nvPr/>
        </p:nvPicPr>
        <p:blipFill>
          <a:blip r:embed="rId3"/>
          <a:stretch>
            <a:fillRect/>
          </a:stretch>
        </p:blipFill>
        <p:spPr>
          <a:xfrm>
            <a:off x="944380" y="820008"/>
            <a:ext cx="1109272" cy="1228583"/>
          </a:xfrm>
          <a:prstGeom prst="rect">
            <a:avLst/>
          </a:prstGeom>
        </p:spPr>
      </p:pic>
      <p:pic>
        <p:nvPicPr>
          <p:cNvPr id="3" name="Picture 2"/>
          <p:cNvPicPr>
            <a:picLocks noChangeAspect="1"/>
          </p:cNvPicPr>
          <p:nvPr/>
        </p:nvPicPr>
        <p:blipFill>
          <a:blip r:embed="rId4"/>
          <a:stretch>
            <a:fillRect/>
          </a:stretch>
        </p:blipFill>
        <p:spPr>
          <a:xfrm>
            <a:off x="877021" y="5629416"/>
            <a:ext cx="1161641" cy="1228583"/>
          </a:xfrm>
          <a:prstGeom prst="rect">
            <a:avLst/>
          </a:prstGeom>
        </p:spPr>
      </p:pic>
    </p:spTree>
    <p:extLst>
      <p:ext uri="{BB962C8B-B14F-4D97-AF65-F5344CB8AC3E}">
        <p14:creationId xmlns:p14="http://schemas.microsoft.com/office/powerpoint/2010/main" val="1024703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extLst>
              <p:ext uri="{D42A27DB-BD31-4B8C-83A1-F6EECF244321}">
                <p14:modId xmlns:p14="http://schemas.microsoft.com/office/powerpoint/2010/main" val="4043322692"/>
              </p:ext>
            </p:extLst>
          </p:nvPr>
        </p:nvGraphicFramePr>
        <p:xfrm>
          <a:off x="0" y="1"/>
          <a:ext cx="12232646" cy="6865593"/>
        </p:xfrm>
        <a:graphic>
          <a:graphicData uri="http://schemas.openxmlformats.org/drawingml/2006/table">
            <a:tbl>
              <a:tblPr firstRow="1" bandRow="1">
                <a:tableStyleId>{5940675A-B579-460E-94D1-54222C63F5DA}</a:tableStyleId>
              </a:tblPr>
              <a:tblGrid>
                <a:gridCol w="1672046">
                  <a:extLst>
                    <a:ext uri="{9D8B030D-6E8A-4147-A177-3AD203B41FA5}">
                      <a16:colId xmlns:a16="http://schemas.microsoft.com/office/drawing/2014/main" val="346465721"/>
                    </a:ext>
                  </a:extLst>
                </a:gridCol>
                <a:gridCol w="1227908">
                  <a:extLst>
                    <a:ext uri="{9D8B030D-6E8A-4147-A177-3AD203B41FA5}">
                      <a16:colId xmlns:a16="http://schemas.microsoft.com/office/drawing/2014/main" val="3322225573"/>
                    </a:ext>
                  </a:extLst>
                </a:gridCol>
                <a:gridCol w="274320">
                  <a:extLst>
                    <a:ext uri="{9D8B030D-6E8A-4147-A177-3AD203B41FA5}">
                      <a16:colId xmlns:a16="http://schemas.microsoft.com/office/drawing/2014/main" val="1402364484"/>
                    </a:ext>
                  </a:extLst>
                </a:gridCol>
                <a:gridCol w="1557755">
                  <a:extLst>
                    <a:ext uri="{9D8B030D-6E8A-4147-A177-3AD203B41FA5}">
                      <a16:colId xmlns:a16="http://schemas.microsoft.com/office/drawing/2014/main" val="3932779791"/>
                    </a:ext>
                  </a:extLst>
                </a:gridCol>
                <a:gridCol w="336360">
                  <a:extLst>
                    <a:ext uri="{9D8B030D-6E8A-4147-A177-3AD203B41FA5}">
                      <a16:colId xmlns:a16="http://schemas.microsoft.com/office/drawing/2014/main" val="2072560385"/>
                    </a:ext>
                  </a:extLst>
                </a:gridCol>
                <a:gridCol w="1410788">
                  <a:extLst>
                    <a:ext uri="{9D8B030D-6E8A-4147-A177-3AD203B41FA5}">
                      <a16:colId xmlns:a16="http://schemas.microsoft.com/office/drawing/2014/main" val="2328337298"/>
                    </a:ext>
                  </a:extLst>
                </a:gridCol>
                <a:gridCol w="705394">
                  <a:extLst>
                    <a:ext uri="{9D8B030D-6E8A-4147-A177-3AD203B41FA5}">
                      <a16:colId xmlns:a16="http://schemas.microsoft.com/office/drawing/2014/main" val="1273028720"/>
                    </a:ext>
                  </a:extLst>
                </a:gridCol>
                <a:gridCol w="2795452">
                  <a:extLst>
                    <a:ext uri="{9D8B030D-6E8A-4147-A177-3AD203B41FA5}">
                      <a16:colId xmlns:a16="http://schemas.microsoft.com/office/drawing/2014/main" val="177502241"/>
                    </a:ext>
                  </a:extLst>
                </a:gridCol>
                <a:gridCol w="2252623">
                  <a:extLst>
                    <a:ext uri="{9D8B030D-6E8A-4147-A177-3AD203B41FA5}">
                      <a16:colId xmlns:a16="http://schemas.microsoft.com/office/drawing/2014/main" val="1764006119"/>
                    </a:ext>
                  </a:extLst>
                </a:gridCol>
              </a:tblGrid>
              <a:tr h="363423">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3. </a:t>
                      </a:r>
                      <a:r>
                        <a:rPr lang="fr-FR" sz="1800" b="1" i="0" baseline="0" dirty="0">
                          <a:solidFill>
                            <a:schemeClr val="bg1"/>
                          </a:solidFill>
                          <a:latin typeface="+mn-lt"/>
                        </a:rPr>
                        <a:t> Je vais aller …. , tu veux venir? </a:t>
                      </a:r>
                      <a:r>
                        <a:rPr lang="fr-FR" sz="1800" b="0" i="1" baseline="0" dirty="0" err="1">
                          <a:solidFill>
                            <a:schemeClr val="bg1"/>
                          </a:solidFill>
                          <a:latin typeface="+mn-lt"/>
                        </a:rPr>
                        <a:t>Where</a:t>
                      </a:r>
                      <a:r>
                        <a:rPr lang="fr-FR" sz="1800" b="0" i="1" baseline="0" dirty="0">
                          <a:solidFill>
                            <a:schemeClr val="bg1"/>
                          </a:solidFill>
                          <a:latin typeface="+mn-lt"/>
                        </a:rPr>
                        <a:t> do </a:t>
                      </a:r>
                      <a:r>
                        <a:rPr lang="fr-FR" sz="1800" b="0" i="1" baseline="0" dirty="0" err="1">
                          <a:solidFill>
                            <a:schemeClr val="bg1"/>
                          </a:solidFill>
                          <a:latin typeface="+mn-lt"/>
                        </a:rPr>
                        <a:t>you</a:t>
                      </a:r>
                      <a:r>
                        <a:rPr lang="fr-FR" sz="1800" b="0" i="1" baseline="0" dirty="0">
                          <a:solidFill>
                            <a:schemeClr val="bg1"/>
                          </a:solidFill>
                          <a:latin typeface="+mn-lt"/>
                        </a:rPr>
                        <a:t> go at the week-end? </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5920653"/>
                  </a:ext>
                </a:extLst>
              </a:tr>
              <a:tr h="454279">
                <a:tc>
                  <a:txBody>
                    <a:bodyPr/>
                    <a:lstStyle/>
                    <a:p>
                      <a:pPr algn="ctr"/>
                      <a:r>
                        <a:rPr lang="fr-FR" sz="1200" b="0" i="1" dirty="0">
                          <a:solidFill>
                            <a:schemeClr val="bg1"/>
                          </a:solidFill>
                          <a:latin typeface="+mn-lt"/>
                        </a:rPr>
                        <a:t>1</a:t>
                      </a: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algn="ctr"/>
                      <a:r>
                        <a:rPr lang="fr-FR" sz="1200" b="0" i="1" dirty="0">
                          <a:solidFill>
                            <a:schemeClr val="bg1"/>
                          </a:solidFill>
                          <a:latin typeface="+mn-lt"/>
                        </a:rPr>
                        <a:t>2</a:t>
                      </a: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prstClr val="white"/>
                          </a:solidFill>
                          <a:effectLst/>
                          <a:uLnTx/>
                          <a:uFillTx/>
                          <a:latin typeface="+mn-lt"/>
                          <a:ea typeface="+mn-ea"/>
                          <a:cs typeface="+mn-cs"/>
                        </a:rPr>
                        <a:t>3</a:t>
                      </a: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prstClr val="white"/>
                          </a:solidFill>
                          <a:effectLst/>
                          <a:uLnTx/>
                          <a:uFillTx/>
                          <a:latin typeface="+mn-lt"/>
                          <a:ea typeface="+mn-ea"/>
                          <a:cs typeface="+mn-cs"/>
                        </a:rPr>
                        <a:t>4</a:t>
                      </a:r>
                      <a:endParaRPr kumimoji="0" lang="fr-FR" sz="1200" b="0" i="0" u="none" strike="noStrike" kern="1200" cap="none" spc="0" normalizeH="0" baseline="0" noProof="0" dirty="0">
                        <a:ln>
                          <a:noFill/>
                        </a:ln>
                        <a:solidFill>
                          <a:prstClr val="black"/>
                        </a:solidFill>
                        <a:effectLst/>
                        <a:uLnTx/>
                        <a:uFillTx/>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hMerge="1">
                  <a:txBody>
                    <a:bodyPr/>
                    <a:lstStyle/>
                    <a:p>
                      <a:endParaRPr lang="en-GB"/>
                    </a:p>
                  </a:txBody>
                  <a:tcPr/>
                </a:tc>
                <a:tc>
                  <a:txBody>
                    <a:bodyPr/>
                    <a:lstStyle/>
                    <a:p>
                      <a:pPr algn="ctr"/>
                      <a:r>
                        <a:rPr lang="fr-FR" sz="1200" b="0" i="1" dirty="0">
                          <a:solidFill>
                            <a:schemeClr val="bg1"/>
                          </a:solidFill>
                        </a:rPr>
                        <a:t>5</a:t>
                      </a:r>
                      <a:endParaRPr lang="fr-F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prstClr val="white"/>
                          </a:solidFill>
                          <a:effectLst/>
                          <a:uLnTx/>
                          <a:uFillTx/>
                          <a:latin typeface="+mn-lt"/>
                          <a:ea typeface="+mn-ea"/>
                          <a:cs typeface="+mn-cs"/>
                        </a:rPr>
                        <a:t>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chemeClr val="bg1"/>
                          </a:solidFill>
                          <a:effectLst/>
                          <a:uLnTx/>
                          <a:uFillTx/>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341194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kern="1200" dirty="0">
                          <a:solidFill>
                            <a:srgbClr val="002060"/>
                          </a:solidFill>
                          <a:effectLst/>
                          <a:latin typeface="+mn-lt"/>
                          <a:ea typeface="+mn-ea"/>
                          <a:cs typeface="+mn-cs"/>
                        </a:rPr>
                        <a:t>Tu es libre</a:t>
                      </a:r>
                      <a:endParaRPr lang="fr-FR" sz="1200" b="1" kern="1200" baseline="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Are you free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Qu’est-ce que tu fais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What are you doing</a:t>
                      </a:r>
                      <a:br>
                        <a:rPr lang="en-GB" sz="1200" b="1" i="1" kern="1200" dirty="0">
                          <a:solidFill>
                            <a:srgbClr val="002060"/>
                          </a:solidFill>
                          <a:effectLst/>
                          <a:latin typeface="+mn-lt"/>
                          <a:ea typeface="+mn-ea"/>
                          <a:cs typeface="+mn-cs"/>
                        </a:rPr>
                      </a:br>
                      <a:endParaRPr lang="en-GB" sz="12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demain</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soir</a:t>
                      </a:r>
                      <a:r>
                        <a:rPr lang="en-GB" sz="1200" b="1" i="0"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tomorrow night?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cet</a:t>
                      </a:r>
                      <a:r>
                        <a:rPr lang="en-GB" sz="1200" b="1" i="0" kern="1200" dirty="0">
                          <a:solidFill>
                            <a:srgbClr val="002060"/>
                          </a:solidFill>
                          <a:effectLst/>
                          <a:latin typeface="+mn-lt"/>
                          <a:ea typeface="+mn-ea"/>
                          <a:cs typeface="+mn-cs"/>
                        </a:rPr>
                        <a:t> après-midi?</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this afternoon?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samedi</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soir</a:t>
                      </a:r>
                      <a:r>
                        <a:rPr lang="en-GB" sz="1200" b="1" i="0"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Saturday</a:t>
                      </a:r>
                      <a:r>
                        <a:rPr lang="en-GB" sz="1200" b="0" i="1" kern="1200" baseline="0" dirty="0">
                          <a:solidFill>
                            <a:srgbClr val="00B0F0"/>
                          </a:solidFill>
                          <a:effectLst/>
                          <a:latin typeface="+mn-lt"/>
                          <a:ea typeface="+mn-ea"/>
                          <a:cs typeface="+mn-cs"/>
                        </a:rPr>
                        <a:t> night?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samedi</a:t>
                      </a:r>
                      <a:r>
                        <a:rPr lang="en-GB" sz="1200" b="1" i="0" kern="1200" dirty="0">
                          <a:solidFill>
                            <a:srgbClr val="002060"/>
                          </a:solidFill>
                          <a:effectLst/>
                          <a:latin typeface="+mn-lt"/>
                          <a:ea typeface="+mn-ea"/>
                          <a:cs typeface="+mn-cs"/>
                        </a:rPr>
                        <a:t> après-midi?</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Saturday afternoon?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dimanche</a:t>
                      </a:r>
                      <a:r>
                        <a:rPr lang="en-GB" sz="1200" b="1" i="0" kern="120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matin</a:t>
                      </a:r>
                      <a:r>
                        <a:rPr lang="en-GB" sz="1200" b="1" i="0" kern="1200" dirty="0">
                          <a:solidFill>
                            <a:srgbClr val="00206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Sunday morning</a:t>
                      </a:r>
                      <a:r>
                        <a:rPr lang="en-GB" sz="1200" b="0" i="1" kern="1200" baseline="0" dirty="0">
                          <a:solidFill>
                            <a:srgbClr val="00B0F0"/>
                          </a:solidFill>
                          <a:effectLst/>
                          <a:latin typeface="+mn-lt"/>
                          <a:ea typeface="+mn-ea"/>
                          <a:cs typeface="+mn-cs"/>
                        </a:rPr>
                        <a:t>?</a:t>
                      </a: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Je </a:t>
                      </a:r>
                      <a:r>
                        <a:rPr lang="en-GB" sz="1200" b="1" i="0" kern="1200" dirty="0" err="1">
                          <a:solidFill>
                            <a:srgbClr val="002060"/>
                          </a:solidFill>
                          <a:effectLst/>
                          <a:latin typeface="+mn-lt"/>
                          <a:ea typeface="+mn-ea"/>
                          <a:cs typeface="+mn-cs"/>
                        </a:rPr>
                        <a:t>vais</a:t>
                      </a:r>
                      <a:r>
                        <a:rPr lang="en-GB" sz="1200" b="1" i="0" kern="1200" dirty="0">
                          <a:solidFill>
                            <a:srgbClr val="002060"/>
                          </a:solidFill>
                          <a:effectLst/>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I am</a:t>
                      </a:r>
                      <a:r>
                        <a:rPr lang="en-GB" sz="1200" b="0" i="1" kern="1200" baseline="0" dirty="0">
                          <a:solidFill>
                            <a:srgbClr val="00B0F0"/>
                          </a:solidFill>
                          <a:effectLst/>
                          <a:latin typeface="+mn-lt"/>
                          <a:ea typeface="+mn-ea"/>
                          <a:cs typeface="+mn-cs"/>
                        </a:rPr>
                        <a:t> going</a:t>
                      </a: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err="1">
                          <a:solidFill>
                            <a:srgbClr val="002060"/>
                          </a:solidFill>
                          <a:effectLst/>
                          <a:latin typeface="+mn-lt"/>
                          <a:ea typeface="+mn-ea"/>
                          <a:cs typeface="+mn-cs"/>
                        </a:rPr>
                        <a:t>Tu</a:t>
                      </a:r>
                      <a:r>
                        <a:rPr lang="en-GB" sz="1200" b="1" i="0" kern="1200" dirty="0">
                          <a:solidFill>
                            <a:srgbClr val="002060"/>
                          </a:solidFill>
                          <a:effectLst/>
                          <a:latin typeface="+mn-lt"/>
                          <a:ea typeface="+mn-ea"/>
                          <a:cs typeface="+mn-cs"/>
                        </a:rPr>
                        <a:t> vas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You are going</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Il</a:t>
                      </a:r>
                      <a:r>
                        <a:rPr lang="en-GB" sz="1200" b="1" i="0" kern="1200" baseline="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va</a:t>
                      </a:r>
                      <a:endParaRPr lang="en-GB" sz="1200" b="1" i="0"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He is going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Elle</a:t>
                      </a:r>
                      <a:r>
                        <a:rPr lang="en-GB" sz="1200" b="1" i="0" kern="1200" baseline="0" dirty="0">
                          <a:solidFill>
                            <a:srgbClr val="002060"/>
                          </a:solidFill>
                          <a:effectLst/>
                          <a:latin typeface="+mn-lt"/>
                          <a:ea typeface="+mn-ea"/>
                          <a:cs typeface="+mn-cs"/>
                        </a:rPr>
                        <a:t> </a:t>
                      </a:r>
                      <a:r>
                        <a:rPr lang="en-GB" sz="1200" b="1" i="0" kern="1200" dirty="0" err="1">
                          <a:solidFill>
                            <a:srgbClr val="002060"/>
                          </a:solidFill>
                          <a:effectLst/>
                          <a:latin typeface="+mn-lt"/>
                          <a:ea typeface="+mn-ea"/>
                          <a:cs typeface="+mn-cs"/>
                        </a:rPr>
                        <a:t>va</a:t>
                      </a:r>
                      <a:endParaRPr lang="en-GB" sz="1200" b="1" i="0" kern="1200" dirty="0">
                        <a:solidFill>
                          <a:srgbClr val="00206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She is going</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0" kern="1200" dirty="0">
                          <a:solidFill>
                            <a:srgbClr val="002060"/>
                          </a:solidFill>
                          <a:effectLst/>
                          <a:latin typeface="+mn-lt"/>
                          <a:ea typeface="+mn-ea"/>
                          <a:cs typeface="+mn-cs"/>
                        </a:rPr>
                        <a:t>Nous </a:t>
                      </a:r>
                      <a:r>
                        <a:rPr lang="en-GB" sz="1200" b="1" i="0" kern="1200" dirty="0" err="1">
                          <a:solidFill>
                            <a:srgbClr val="002060"/>
                          </a:solidFill>
                          <a:effectLst/>
                          <a:latin typeface="+mn-lt"/>
                          <a:ea typeface="+mn-ea"/>
                          <a:cs typeface="+mn-cs"/>
                        </a:rPr>
                        <a:t>allons</a:t>
                      </a:r>
                      <a:r>
                        <a:rPr lang="en-GB" sz="1200" b="1" i="0" kern="1200" dirty="0">
                          <a:solidFill>
                            <a:srgbClr val="002060"/>
                          </a:solidFill>
                          <a:effectLst/>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dirty="0">
                          <a:solidFill>
                            <a:srgbClr val="00B0F0"/>
                          </a:solidFill>
                          <a:effectLst/>
                          <a:latin typeface="+mn-lt"/>
                          <a:ea typeface="+mn-ea"/>
                          <a:cs typeface="+mn-cs"/>
                        </a:rPr>
                        <a:t>We are going</a:t>
                      </a:r>
                      <a:endParaRPr lang="en-GB" sz="1200" b="0" i="1" kern="1200" baseline="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1" kern="1200" baseline="0" dirty="0" err="1">
                          <a:solidFill>
                            <a:srgbClr val="002060"/>
                          </a:solidFill>
                          <a:effectLst/>
                          <a:latin typeface="+mn-lt"/>
                          <a:ea typeface="+mn-ea"/>
                          <a:cs typeface="+mn-cs"/>
                        </a:rPr>
                        <a:t>Vous</a:t>
                      </a:r>
                      <a:r>
                        <a:rPr lang="en-GB" sz="1200" b="1" i="1" kern="1200" baseline="0" dirty="0">
                          <a:solidFill>
                            <a:srgbClr val="002060"/>
                          </a:solidFill>
                          <a:effectLst/>
                          <a:latin typeface="+mn-lt"/>
                          <a:ea typeface="+mn-ea"/>
                          <a:cs typeface="+mn-cs"/>
                        </a:rPr>
                        <a:t> </a:t>
                      </a:r>
                      <a:r>
                        <a:rPr lang="en-GB" sz="1200" b="1" i="1" kern="1200" baseline="0" dirty="0" err="1">
                          <a:solidFill>
                            <a:srgbClr val="002060"/>
                          </a:solidFill>
                          <a:effectLst/>
                          <a:latin typeface="+mn-lt"/>
                          <a:ea typeface="+mn-ea"/>
                          <a:cs typeface="+mn-cs"/>
                        </a:rPr>
                        <a:t>allez</a:t>
                      </a:r>
                      <a:r>
                        <a:rPr lang="en-GB" sz="1200" b="1" i="1" kern="1200" baseline="0" dirty="0">
                          <a:solidFill>
                            <a:srgbClr val="002060"/>
                          </a:solidFill>
                          <a:effectLst/>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baseline="0" dirty="0">
                          <a:solidFill>
                            <a:srgbClr val="00B0F0"/>
                          </a:solidFill>
                          <a:effectLst/>
                          <a:latin typeface="+mn-lt"/>
                          <a:ea typeface="+mn-ea"/>
                          <a:cs typeface="+mn-cs"/>
                        </a:rPr>
                        <a:t>You are going</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1" i="1" kern="1200" baseline="0" dirty="0" err="1">
                          <a:solidFill>
                            <a:srgbClr val="002060"/>
                          </a:solidFill>
                          <a:effectLst/>
                          <a:latin typeface="+mn-lt"/>
                          <a:ea typeface="+mn-ea"/>
                          <a:cs typeface="+mn-cs"/>
                        </a:rPr>
                        <a:t>Ils</a:t>
                      </a:r>
                      <a:r>
                        <a:rPr lang="en-GB" sz="1200" b="1" i="1" kern="1200" baseline="0" dirty="0">
                          <a:solidFill>
                            <a:srgbClr val="002060"/>
                          </a:solidFill>
                          <a:effectLst/>
                          <a:latin typeface="+mn-lt"/>
                          <a:ea typeface="+mn-ea"/>
                          <a:cs typeface="+mn-cs"/>
                        </a:rPr>
                        <a:t> </a:t>
                      </a:r>
                      <a:r>
                        <a:rPr lang="en-GB" sz="1200" b="1" i="1" kern="1200" baseline="0" dirty="0" err="1">
                          <a:solidFill>
                            <a:srgbClr val="002060"/>
                          </a:solidFill>
                          <a:effectLst/>
                          <a:latin typeface="+mn-lt"/>
                          <a:ea typeface="+mn-ea"/>
                          <a:cs typeface="+mn-cs"/>
                        </a:rPr>
                        <a:t>vont</a:t>
                      </a:r>
                      <a:r>
                        <a:rPr lang="en-GB" sz="1200" b="1" i="1" kern="1200" baseline="0" dirty="0">
                          <a:solidFill>
                            <a:srgbClr val="002060"/>
                          </a:solidFill>
                          <a:effectLst/>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i="1" kern="1200" baseline="0" dirty="0">
                          <a:solidFill>
                            <a:srgbClr val="00B0F0"/>
                          </a:solidFill>
                          <a:effectLst/>
                          <a:latin typeface="+mn-lt"/>
                          <a:ea typeface="+mn-ea"/>
                          <a:cs typeface="+mn-cs"/>
                        </a:rPr>
                        <a:t>They are going</a:t>
                      </a:r>
                      <a:endParaRPr lang="en-GB" sz="1200" b="0" i="1"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au centre commercial.</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the shopping centre.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en</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ville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into town.</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1"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1" u="none" strike="noStrike" kern="1200" cap="none" spc="0" normalizeH="0" baseline="0" noProof="0" dirty="0">
                          <a:ln>
                            <a:noFill/>
                          </a:ln>
                          <a:solidFill>
                            <a:srgbClr val="002060"/>
                          </a:solidFill>
                          <a:effectLst/>
                          <a:uLnTx/>
                          <a:uFillTx/>
                          <a:latin typeface="+mn-lt"/>
                          <a:ea typeface="+mn-ea"/>
                          <a:cs typeface="+mn-cs"/>
                        </a:rPr>
                        <a:t> à </a:t>
                      </a:r>
                      <a:r>
                        <a:rPr kumimoji="0" lang="en-GB" sz="1200" b="1" i="1" u="none" strike="noStrike" kern="1200" cap="none" spc="0" normalizeH="0" baseline="0" noProof="0" dirty="0" err="1">
                          <a:ln>
                            <a:noFill/>
                          </a:ln>
                          <a:solidFill>
                            <a:srgbClr val="002060"/>
                          </a:solidFill>
                          <a:effectLst/>
                          <a:uLnTx/>
                          <a:uFillTx/>
                          <a:latin typeface="+mn-lt"/>
                          <a:ea typeface="+mn-ea"/>
                          <a:cs typeface="+mn-cs"/>
                        </a:rPr>
                        <a:t>une</a:t>
                      </a:r>
                      <a:r>
                        <a:rPr kumimoji="0" lang="en-GB" sz="1200" b="1" i="1" u="none" strike="noStrike" kern="1200" cap="none" spc="0" normalizeH="0" baseline="0" noProof="0" dirty="0">
                          <a:ln>
                            <a:noFill/>
                          </a:ln>
                          <a:solidFill>
                            <a:srgbClr val="002060"/>
                          </a:solidFill>
                          <a:effectLst/>
                          <a:uLnTx/>
                          <a:uFillTx/>
                          <a:latin typeface="+mn-lt"/>
                          <a:ea typeface="+mn-ea"/>
                          <a:cs typeface="+mn-cs"/>
                        </a:rPr>
                        <a:t>  fête.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a party.</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au centre de </a:t>
                      </a:r>
                      <a:r>
                        <a:rPr kumimoji="0" lang="en-GB" sz="1200" b="1" i="0" u="none" strike="noStrike" kern="1200" cap="none" spc="0" normalizeH="0" baseline="0" noProof="0" dirty="0" err="1">
                          <a:ln>
                            <a:noFill/>
                          </a:ln>
                          <a:solidFill>
                            <a:srgbClr val="002060"/>
                          </a:solidFill>
                          <a:effectLst/>
                          <a:uLnTx/>
                          <a:uFillTx/>
                          <a:latin typeface="+mn-lt"/>
                          <a:ea typeface="+mn-ea"/>
                          <a:cs typeface="+mn-cs"/>
                        </a:rPr>
                        <a:t>loisirs</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the leisure centre.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au </a:t>
                      </a:r>
                      <a:r>
                        <a:rPr kumimoji="0" lang="en-GB" sz="1200" b="1" i="0" u="none" strike="noStrike" kern="1200" cap="none" spc="0" normalizeH="0" baseline="0" noProof="0" dirty="0" err="1">
                          <a:ln>
                            <a:noFill/>
                          </a:ln>
                          <a:solidFill>
                            <a:srgbClr val="002060"/>
                          </a:solidFill>
                          <a:effectLst/>
                          <a:uLnTx/>
                          <a:uFillTx/>
                          <a:latin typeface="+mn-lt"/>
                          <a:ea typeface="+mn-ea"/>
                          <a:cs typeface="+mn-cs"/>
                        </a:rPr>
                        <a:t>cinéma</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the cinema.</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à un concert.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a concert.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aller</a:t>
                      </a:r>
                      <a:r>
                        <a:rPr kumimoji="0" lang="en-GB" sz="1200" b="1" i="0" u="none" strike="noStrike" kern="1200" cap="none" spc="0" normalizeH="0" baseline="0" noProof="0" dirty="0">
                          <a:ln>
                            <a:noFill/>
                          </a:ln>
                          <a:solidFill>
                            <a:srgbClr val="002060"/>
                          </a:solidFill>
                          <a:effectLst/>
                          <a:uLnTx/>
                          <a:uFillTx/>
                          <a:latin typeface="+mn-lt"/>
                          <a:ea typeface="+mn-ea"/>
                          <a:cs typeface="+mn-cs"/>
                        </a:rPr>
                        <a:t> à la </a:t>
                      </a:r>
                      <a:r>
                        <a:rPr kumimoji="0" lang="en-GB" sz="1200" b="1" i="0" u="none" strike="noStrike" kern="1200" cap="none" spc="0" normalizeH="0" baseline="0" noProof="0" dirty="0" err="1">
                          <a:ln>
                            <a:noFill/>
                          </a:ln>
                          <a:solidFill>
                            <a:srgbClr val="002060"/>
                          </a:solidFill>
                          <a:effectLst/>
                          <a:uLnTx/>
                          <a:uFillTx/>
                          <a:latin typeface="+mn-lt"/>
                          <a:ea typeface="+mn-ea"/>
                          <a:cs typeface="+mn-cs"/>
                        </a:rPr>
                        <a:t>patinoire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to the ice rink.</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fare un pique </a:t>
                      </a:r>
                      <a:r>
                        <a:rPr kumimoji="0" lang="en-GB" sz="1200" b="1" i="0" u="none" strike="noStrike" kern="1200" cap="none" spc="0" normalizeH="0" baseline="0" noProof="0" dirty="0" err="1">
                          <a:ln>
                            <a:noFill/>
                          </a:ln>
                          <a:solidFill>
                            <a:srgbClr val="002060"/>
                          </a:solidFill>
                          <a:effectLst/>
                          <a:uLnTx/>
                          <a:uFillTx/>
                          <a:latin typeface="+mn-lt"/>
                          <a:ea typeface="+mn-ea"/>
                          <a:cs typeface="+mn-cs"/>
                        </a:rPr>
                        <a:t>nique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have a picnic.</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faire les </a:t>
                      </a:r>
                      <a:r>
                        <a:rPr kumimoji="0" lang="en-GB" sz="1200" b="1" i="0" u="none" strike="noStrike" kern="1200" cap="none" spc="0" normalizeH="0" baseline="0" noProof="0" dirty="0" err="1">
                          <a:ln>
                            <a:noFill/>
                          </a:ln>
                          <a:solidFill>
                            <a:srgbClr val="002060"/>
                          </a:solidFill>
                          <a:effectLst/>
                          <a:uLnTx/>
                          <a:uFillTx/>
                          <a:latin typeface="+mn-lt"/>
                          <a:ea typeface="+mn-ea"/>
                          <a:cs typeface="+mn-cs"/>
                        </a:rPr>
                        <a:t>magasins</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to go shopping.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a:txBody>
                    <a:bodyPr/>
                    <a:lstStyle/>
                    <a:p>
                      <a:r>
                        <a:rPr lang="en-GB" sz="1200" b="1" dirty="0" err="1">
                          <a:solidFill>
                            <a:srgbClr val="002060"/>
                          </a:solidFill>
                        </a:rPr>
                        <a:t>Tu</a:t>
                      </a:r>
                      <a:r>
                        <a:rPr lang="en-GB" sz="1200" b="1" dirty="0">
                          <a:solidFill>
                            <a:srgbClr val="002060"/>
                          </a:solidFill>
                        </a:rPr>
                        <a:t> </a:t>
                      </a:r>
                      <a:r>
                        <a:rPr lang="en-GB" sz="1200" b="1" dirty="0" err="1">
                          <a:solidFill>
                            <a:srgbClr val="002060"/>
                          </a:solidFill>
                        </a:rPr>
                        <a:t>veux</a:t>
                      </a:r>
                      <a:r>
                        <a:rPr lang="en-GB" sz="1200" b="1" baseline="0" dirty="0">
                          <a:solidFill>
                            <a:srgbClr val="002060"/>
                          </a:solidFill>
                        </a:rPr>
                        <a:t> </a:t>
                      </a:r>
                      <a:r>
                        <a:rPr lang="en-GB" sz="1200" b="1" baseline="0" dirty="0" err="1">
                          <a:solidFill>
                            <a:srgbClr val="002060"/>
                          </a:solidFill>
                        </a:rPr>
                        <a:t>venir</a:t>
                      </a:r>
                      <a:r>
                        <a:rPr lang="en-GB" sz="1200" b="1" dirty="0">
                          <a:solidFill>
                            <a:srgbClr val="002060"/>
                          </a:solidFill>
                        </a:rPr>
                        <a:t>?</a:t>
                      </a:r>
                    </a:p>
                    <a:p>
                      <a:r>
                        <a:rPr lang="en-GB" sz="1200" b="0" i="1" dirty="0">
                          <a:solidFill>
                            <a:srgbClr val="00B0F0"/>
                          </a:solidFill>
                        </a:rPr>
                        <a:t>Do</a:t>
                      </a:r>
                      <a:r>
                        <a:rPr lang="en-GB" sz="1200" b="0" i="1" baseline="0" dirty="0">
                          <a:solidFill>
                            <a:srgbClr val="00B0F0"/>
                          </a:solidFill>
                        </a:rPr>
                        <a:t> you want to come</a:t>
                      </a:r>
                      <a:r>
                        <a:rPr lang="en-GB" sz="1200" b="0" i="1" dirty="0">
                          <a:solidFill>
                            <a:srgbClr val="00B0F0"/>
                          </a:solidFill>
                        </a:rPr>
                        <a:t>?</a:t>
                      </a:r>
                    </a:p>
                    <a:p>
                      <a:endParaRPr lang="en-GB" sz="1200" b="1" dirty="0">
                        <a:solidFill>
                          <a:srgbClr val="002060"/>
                        </a:solidFill>
                      </a:endParaRPr>
                    </a:p>
                    <a:p>
                      <a:r>
                        <a:rPr lang="en-GB" sz="1200" b="1" dirty="0" err="1">
                          <a:solidFill>
                            <a:srgbClr val="002060"/>
                          </a:solidFill>
                        </a:rPr>
                        <a:t>Tu</a:t>
                      </a:r>
                      <a:r>
                        <a:rPr lang="en-GB" sz="1200" b="1" dirty="0">
                          <a:solidFill>
                            <a:srgbClr val="002060"/>
                          </a:solidFill>
                        </a:rPr>
                        <a:t> </a:t>
                      </a:r>
                      <a:r>
                        <a:rPr lang="en-GB" sz="1200" b="1" dirty="0" err="1">
                          <a:solidFill>
                            <a:srgbClr val="002060"/>
                          </a:solidFill>
                        </a:rPr>
                        <a:t>viens</a:t>
                      </a:r>
                      <a:r>
                        <a:rPr lang="en-GB" sz="1200" b="1" dirty="0">
                          <a:solidFill>
                            <a:srgbClr val="002060"/>
                          </a:solidFill>
                        </a:rPr>
                        <a:t> avec </a:t>
                      </a:r>
                      <a:r>
                        <a:rPr lang="en-GB" sz="1200" b="1" dirty="0" err="1">
                          <a:solidFill>
                            <a:srgbClr val="002060"/>
                          </a:solidFill>
                        </a:rPr>
                        <a:t>moi</a:t>
                      </a:r>
                      <a:r>
                        <a:rPr lang="en-GB" sz="1200" b="1" dirty="0">
                          <a:solidFill>
                            <a:srgbClr val="002060"/>
                          </a:solidFill>
                        </a:rPr>
                        <a:t>?</a:t>
                      </a:r>
                    </a:p>
                    <a:p>
                      <a:r>
                        <a:rPr lang="en-GB" sz="1200" b="0" i="1" dirty="0">
                          <a:solidFill>
                            <a:srgbClr val="00B0F0"/>
                          </a:solidFill>
                        </a:rPr>
                        <a:t>Are you coming with me?</a:t>
                      </a:r>
                    </a:p>
                    <a:p>
                      <a:endParaRPr lang="en-GB" sz="1200" b="0" i="1" dirty="0">
                        <a:solidFill>
                          <a:srgbClr val="00B0F0"/>
                        </a:solidFill>
                      </a:endParaRPr>
                    </a:p>
                    <a:p>
                      <a:r>
                        <a:rPr lang="en-GB" sz="1200" b="1" dirty="0" err="1">
                          <a:solidFill>
                            <a:srgbClr val="002060"/>
                          </a:solidFill>
                        </a:rPr>
                        <a:t>Tu</a:t>
                      </a:r>
                      <a:r>
                        <a:rPr lang="en-GB" sz="1200" b="1" dirty="0">
                          <a:solidFill>
                            <a:srgbClr val="002060"/>
                          </a:solidFill>
                        </a:rPr>
                        <a:t> </a:t>
                      </a:r>
                      <a:r>
                        <a:rPr lang="en-GB" sz="1200" b="1" dirty="0" err="1">
                          <a:solidFill>
                            <a:srgbClr val="002060"/>
                          </a:solidFill>
                        </a:rPr>
                        <a:t>viens</a:t>
                      </a:r>
                      <a:r>
                        <a:rPr lang="en-GB" sz="1200" b="1" dirty="0">
                          <a:solidFill>
                            <a:srgbClr val="002060"/>
                          </a:solidFill>
                        </a:rPr>
                        <a:t> avec</a:t>
                      </a:r>
                      <a:r>
                        <a:rPr lang="en-GB" sz="1200" b="1" baseline="0" dirty="0">
                          <a:solidFill>
                            <a:srgbClr val="002060"/>
                          </a:solidFill>
                        </a:rPr>
                        <a:t> </a:t>
                      </a:r>
                      <a:r>
                        <a:rPr lang="en-GB" sz="1200" b="1" dirty="0">
                          <a:solidFill>
                            <a:srgbClr val="002060"/>
                          </a:solidFill>
                        </a:rPr>
                        <a:t>nous?</a:t>
                      </a:r>
                    </a:p>
                    <a:p>
                      <a:r>
                        <a:rPr lang="en-GB" sz="1200" b="0" i="1" dirty="0">
                          <a:solidFill>
                            <a:srgbClr val="00B0F0"/>
                          </a:solidFill>
                        </a:rPr>
                        <a:t>Are you coming with us?</a:t>
                      </a:r>
                    </a:p>
                    <a:p>
                      <a:endParaRPr lang="en-GB" sz="1200" b="1" dirty="0">
                        <a:solidFill>
                          <a:srgbClr val="002060"/>
                        </a:solidFill>
                      </a:endParaRPr>
                    </a:p>
                    <a:p>
                      <a:r>
                        <a:rPr lang="en-GB" sz="1200" b="1" dirty="0" err="1">
                          <a:solidFill>
                            <a:srgbClr val="002060"/>
                          </a:solidFill>
                        </a:rPr>
                        <a:t>Tu</a:t>
                      </a:r>
                      <a:r>
                        <a:rPr lang="en-GB" sz="1200" b="1" dirty="0">
                          <a:solidFill>
                            <a:srgbClr val="002060"/>
                          </a:solidFill>
                        </a:rPr>
                        <a:t> </a:t>
                      </a:r>
                      <a:r>
                        <a:rPr lang="en-GB" sz="1200" b="1" dirty="0" err="1">
                          <a:solidFill>
                            <a:srgbClr val="002060"/>
                          </a:solidFill>
                        </a:rPr>
                        <a:t>veux</a:t>
                      </a:r>
                      <a:r>
                        <a:rPr lang="en-GB" sz="1200" b="1" dirty="0">
                          <a:solidFill>
                            <a:srgbClr val="002060"/>
                          </a:solidFill>
                        </a:rPr>
                        <a:t> m’ </a:t>
                      </a:r>
                      <a:r>
                        <a:rPr lang="en-GB" sz="1200" b="1" dirty="0" err="1">
                          <a:solidFill>
                            <a:srgbClr val="002060"/>
                          </a:solidFill>
                        </a:rPr>
                        <a:t>accompagner</a:t>
                      </a:r>
                      <a:r>
                        <a:rPr lang="en-GB" sz="1200" b="1" dirty="0">
                          <a:solidFill>
                            <a:srgbClr val="002060"/>
                          </a:solidFill>
                        </a:rPr>
                        <a:t>?</a:t>
                      </a:r>
                    </a:p>
                    <a:p>
                      <a:r>
                        <a:rPr lang="en-GB" sz="1200" b="0" i="1" dirty="0">
                          <a:solidFill>
                            <a:srgbClr val="00B0F0"/>
                          </a:solidFill>
                        </a:rPr>
                        <a:t>Do you want to come with me?</a:t>
                      </a:r>
                    </a:p>
                    <a:p>
                      <a:endParaRPr lang="en-GB" sz="1200" b="1" dirty="0">
                        <a:solidFill>
                          <a:srgbClr val="002060"/>
                        </a:solidFill>
                      </a:endParaRPr>
                    </a:p>
                    <a:p>
                      <a:r>
                        <a:rPr lang="en-GB" sz="1200" b="1" dirty="0" err="1">
                          <a:solidFill>
                            <a:srgbClr val="002060"/>
                          </a:solidFill>
                        </a:rPr>
                        <a:t>Tu</a:t>
                      </a:r>
                      <a:r>
                        <a:rPr lang="en-GB" sz="1200" b="1" dirty="0">
                          <a:solidFill>
                            <a:srgbClr val="002060"/>
                          </a:solidFill>
                        </a:rPr>
                        <a:t> </a:t>
                      </a:r>
                      <a:r>
                        <a:rPr lang="en-GB" sz="1200" b="1" dirty="0" err="1">
                          <a:solidFill>
                            <a:srgbClr val="002060"/>
                          </a:solidFill>
                        </a:rPr>
                        <a:t>veux</a:t>
                      </a:r>
                      <a:r>
                        <a:rPr lang="en-GB" sz="1200" b="1" dirty="0">
                          <a:solidFill>
                            <a:srgbClr val="002060"/>
                          </a:solidFill>
                        </a:rPr>
                        <a:t> nous </a:t>
                      </a:r>
                      <a:r>
                        <a:rPr lang="en-GB" sz="1200" b="1" dirty="0" err="1">
                          <a:solidFill>
                            <a:srgbClr val="002060"/>
                          </a:solidFill>
                        </a:rPr>
                        <a:t>accompagner</a:t>
                      </a:r>
                      <a:r>
                        <a:rPr lang="en-GB" sz="1200" b="1" dirty="0">
                          <a:solidFill>
                            <a:srgbClr val="002060"/>
                          </a:solidFill>
                        </a:rPr>
                        <a:t>?</a:t>
                      </a:r>
                    </a:p>
                    <a:p>
                      <a:r>
                        <a:rPr lang="en-GB" sz="1200" b="0" i="1" dirty="0">
                          <a:solidFill>
                            <a:srgbClr val="00B0F0"/>
                          </a:solidFill>
                        </a:rPr>
                        <a:t>Do you want to come with us?</a:t>
                      </a:r>
                    </a:p>
                    <a:p>
                      <a:endParaRPr lang="en-GB" sz="1200" b="1" dirty="0">
                        <a:solidFill>
                          <a:srgbClr val="002060"/>
                        </a:solidFill>
                      </a:endParaRPr>
                    </a:p>
                    <a:p>
                      <a:r>
                        <a:rPr lang="en-GB" sz="1200" b="1" dirty="0" err="1">
                          <a:solidFill>
                            <a:srgbClr val="002060"/>
                          </a:solidFill>
                        </a:rPr>
                        <a:t>Ça</a:t>
                      </a:r>
                      <a:r>
                        <a:rPr lang="en-GB" sz="1200" b="1" dirty="0">
                          <a:solidFill>
                            <a:srgbClr val="002060"/>
                          </a:solidFill>
                        </a:rPr>
                        <a:t> </a:t>
                      </a:r>
                      <a:r>
                        <a:rPr lang="en-GB" sz="1200" b="1" dirty="0" err="1">
                          <a:solidFill>
                            <a:srgbClr val="002060"/>
                          </a:solidFill>
                        </a:rPr>
                        <a:t>t’intéresse</a:t>
                      </a:r>
                      <a:r>
                        <a:rPr lang="en-GB" sz="1200" b="1" dirty="0">
                          <a:solidFill>
                            <a:srgbClr val="002060"/>
                          </a:solidFill>
                        </a:rPr>
                        <a:t>?</a:t>
                      </a:r>
                    </a:p>
                    <a:p>
                      <a:r>
                        <a:rPr lang="en-GB" sz="1200" b="0" i="1" dirty="0">
                          <a:solidFill>
                            <a:srgbClr val="00B0F0"/>
                          </a:solidFill>
                        </a:rPr>
                        <a:t>Are you interested?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b="1" kern="1200" dirty="0">
                          <a:solidFill>
                            <a:srgbClr val="002060"/>
                          </a:solidFill>
                          <a:effectLst/>
                          <a:latin typeface="+mn-lt"/>
                          <a:ea typeface="+mn-ea"/>
                          <a:cs typeface="+mn-cs"/>
                        </a:rPr>
                        <a:t>Oui, merci. Je veux bien.</a:t>
                      </a:r>
                    </a:p>
                    <a:p>
                      <a:r>
                        <a:rPr lang="fr-FR" sz="1200" b="0" i="1" kern="1200" dirty="0" err="1">
                          <a:solidFill>
                            <a:srgbClr val="00B0F0"/>
                          </a:solidFill>
                          <a:effectLst/>
                          <a:latin typeface="+mn-lt"/>
                          <a:ea typeface="+mn-ea"/>
                          <a:cs typeface="+mn-cs"/>
                        </a:rPr>
                        <a:t>Yes</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please</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I’d</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like</a:t>
                      </a:r>
                      <a:r>
                        <a:rPr lang="fr-FR" sz="1200" b="0" i="1" kern="1200" dirty="0">
                          <a:solidFill>
                            <a:srgbClr val="00B0F0"/>
                          </a:solidFill>
                          <a:effectLst/>
                          <a:latin typeface="+mn-lt"/>
                          <a:ea typeface="+mn-ea"/>
                          <a:cs typeface="+mn-cs"/>
                        </a:rPr>
                        <a:t> to.</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D’accord, si tu veux.</a:t>
                      </a:r>
                    </a:p>
                    <a:p>
                      <a:r>
                        <a:rPr lang="en-US" sz="1200" b="0" i="1" kern="1200" dirty="0">
                          <a:solidFill>
                            <a:srgbClr val="00B0F0"/>
                          </a:solidFill>
                          <a:effectLst/>
                          <a:latin typeface="+mn-lt"/>
                          <a:ea typeface="+mn-ea"/>
                          <a:cs typeface="+mn-cs"/>
                        </a:rPr>
                        <a:t>OK, if you like.</a:t>
                      </a:r>
                      <a:br>
                        <a:rPr lang="en-US" sz="1200" b="1" kern="1200" dirty="0">
                          <a:solidFill>
                            <a:srgbClr val="002060"/>
                          </a:solidFill>
                          <a:effectLst/>
                          <a:latin typeface="+mn-lt"/>
                          <a:ea typeface="+mn-ea"/>
                          <a:cs typeface="+mn-cs"/>
                        </a:rPr>
                      </a:br>
                      <a:r>
                        <a:rPr lang="en-US" sz="1200" b="1" kern="1200" dirty="0" err="1">
                          <a:solidFill>
                            <a:srgbClr val="002060"/>
                          </a:solidFill>
                          <a:effectLst/>
                          <a:latin typeface="+mn-lt"/>
                          <a:ea typeface="+mn-ea"/>
                          <a:cs typeface="+mn-cs"/>
                        </a:rPr>
                        <a:t>Génial</a:t>
                      </a:r>
                      <a:r>
                        <a:rPr lang="en-US" sz="1200" b="1" kern="1200" dirty="0">
                          <a:solidFill>
                            <a:srgbClr val="002060"/>
                          </a:solidFill>
                          <a:effectLst/>
                          <a:latin typeface="+mn-lt"/>
                          <a:ea typeface="+mn-ea"/>
                          <a:cs typeface="+mn-cs"/>
                        </a:rPr>
                        <a:t>! Bonne idée.</a:t>
                      </a:r>
                    </a:p>
                    <a:p>
                      <a:r>
                        <a:rPr lang="en-US" sz="1200" b="0" i="1" kern="1200" dirty="0">
                          <a:solidFill>
                            <a:srgbClr val="00B0F0"/>
                          </a:solidFill>
                          <a:effectLst/>
                          <a:latin typeface="+mn-lt"/>
                          <a:ea typeface="+mn-ea"/>
                          <a:cs typeface="+mn-cs"/>
                        </a:rPr>
                        <a:t>Great! Good idea!</a:t>
                      </a:r>
                      <a:br>
                        <a:rPr lang="en-US"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Pourquoi pas?	</a:t>
                      </a:r>
                    </a:p>
                    <a:p>
                      <a:r>
                        <a:rPr lang="fr-FR" sz="1200" b="0" i="1" kern="1200" dirty="0" err="1">
                          <a:solidFill>
                            <a:srgbClr val="00B0F0"/>
                          </a:solidFill>
                          <a:effectLst/>
                          <a:latin typeface="+mn-lt"/>
                          <a:ea typeface="+mn-ea"/>
                          <a:cs typeface="+mn-cs"/>
                        </a:rPr>
                        <a:t>Why</a:t>
                      </a:r>
                      <a:r>
                        <a:rPr lang="fr-FR" sz="1200" b="0" i="1" kern="1200" dirty="0">
                          <a:solidFill>
                            <a:srgbClr val="00B0F0"/>
                          </a:solidFill>
                          <a:effectLst/>
                          <a:latin typeface="+mn-lt"/>
                          <a:ea typeface="+mn-ea"/>
                          <a:cs typeface="+mn-cs"/>
                        </a:rPr>
                        <a:t> not?</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Je n’ai pas trop envie.</a:t>
                      </a:r>
                    </a:p>
                    <a:p>
                      <a:r>
                        <a:rPr lang="fr-FR" sz="1200" b="0" i="1" kern="1200" dirty="0">
                          <a:solidFill>
                            <a:srgbClr val="00B0F0"/>
                          </a:solidFill>
                          <a:effectLst/>
                          <a:latin typeface="+mn-lt"/>
                          <a:ea typeface="+mn-ea"/>
                          <a:cs typeface="+mn-cs"/>
                        </a:rPr>
                        <a:t>I </a:t>
                      </a:r>
                      <a:r>
                        <a:rPr lang="fr-FR" sz="1200" b="0" i="1" kern="1200" dirty="0" err="1">
                          <a:solidFill>
                            <a:srgbClr val="00B0F0"/>
                          </a:solidFill>
                          <a:effectLst/>
                          <a:latin typeface="+mn-lt"/>
                          <a:ea typeface="+mn-ea"/>
                          <a:cs typeface="+mn-cs"/>
                        </a:rPr>
                        <a:t>don’t</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really</a:t>
                      </a:r>
                      <a:r>
                        <a:rPr lang="fr-FR" sz="1200" b="0" i="1" kern="1200" dirty="0">
                          <a:solidFill>
                            <a:srgbClr val="00B0F0"/>
                          </a:solidFill>
                          <a:effectLst/>
                          <a:latin typeface="+mn-lt"/>
                          <a:ea typeface="+mn-ea"/>
                          <a:cs typeface="+mn-cs"/>
                        </a:rPr>
                        <a:t> </a:t>
                      </a:r>
                      <a:r>
                        <a:rPr lang="fr-FR" sz="1200" b="0" i="1" kern="1200" dirty="0" err="1">
                          <a:solidFill>
                            <a:srgbClr val="00B0F0"/>
                          </a:solidFill>
                          <a:effectLst/>
                          <a:latin typeface="+mn-lt"/>
                          <a:ea typeface="+mn-ea"/>
                          <a:cs typeface="+mn-cs"/>
                        </a:rPr>
                        <a:t>want</a:t>
                      </a:r>
                      <a:r>
                        <a:rPr lang="fr-FR" sz="1200" b="0" i="1" kern="1200" dirty="0">
                          <a:solidFill>
                            <a:srgbClr val="00B0F0"/>
                          </a:solidFill>
                          <a:effectLst/>
                          <a:latin typeface="+mn-lt"/>
                          <a:ea typeface="+mn-ea"/>
                          <a:cs typeface="+mn-cs"/>
                        </a:rPr>
                        <a:t> to.</a:t>
                      </a:r>
                      <a:br>
                        <a:rPr lang="fr-FR" sz="1200" b="1" kern="1200" dirty="0">
                          <a:solidFill>
                            <a:srgbClr val="002060"/>
                          </a:solidFill>
                          <a:effectLst/>
                          <a:latin typeface="+mn-lt"/>
                          <a:ea typeface="+mn-ea"/>
                          <a:cs typeface="+mn-cs"/>
                        </a:rPr>
                      </a:br>
                      <a:r>
                        <a:rPr lang="fr-FR" sz="1200" b="1" kern="1200" dirty="0">
                          <a:solidFill>
                            <a:srgbClr val="002060"/>
                          </a:solidFill>
                          <a:effectLst/>
                          <a:latin typeface="+mn-lt"/>
                          <a:ea typeface="+mn-ea"/>
                          <a:cs typeface="+mn-cs"/>
                        </a:rPr>
                        <a:t>Tu rigoles!</a:t>
                      </a:r>
                    </a:p>
                    <a:p>
                      <a:r>
                        <a:rPr lang="en-GB" sz="1200" b="0" i="1" kern="1200" dirty="0">
                          <a:solidFill>
                            <a:srgbClr val="00B0F0"/>
                          </a:solidFill>
                          <a:effectLst/>
                          <a:latin typeface="+mn-lt"/>
                          <a:ea typeface="+mn-ea"/>
                          <a:cs typeface="+mn-cs"/>
                        </a:rPr>
                        <a:t>You’re joking!</a:t>
                      </a:r>
                      <a:br>
                        <a:rPr lang="en-US" sz="1200" b="1" kern="1200" dirty="0">
                          <a:solidFill>
                            <a:srgbClr val="002060"/>
                          </a:solidFill>
                          <a:effectLst/>
                          <a:latin typeface="+mn-lt"/>
                          <a:ea typeface="+mn-ea"/>
                          <a:cs typeface="+mn-cs"/>
                        </a:rPr>
                      </a:br>
                      <a:r>
                        <a:rPr lang="en-GB" sz="1200" b="1" kern="1200" dirty="0" err="1">
                          <a:solidFill>
                            <a:srgbClr val="002060"/>
                          </a:solidFill>
                          <a:effectLst/>
                          <a:latin typeface="+mn-lt"/>
                          <a:ea typeface="+mn-ea"/>
                          <a:cs typeface="+mn-cs"/>
                        </a:rPr>
                        <a:t>C’est</a:t>
                      </a:r>
                      <a:r>
                        <a:rPr lang="en-GB" sz="1200" b="1" kern="1200" dirty="0">
                          <a:solidFill>
                            <a:srgbClr val="002060"/>
                          </a:solidFill>
                          <a:effectLst/>
                          <a:latin typeface="+mn-lt"/>
                          <a:ea typeface="+mn-ea"/>
                          <a:cs typeface="+mn-cs"/>
                        </a:rPr>
                        <a:t> </a:t>
                      </a:r>
                      <a:r>
                        <a:rPr lang="en-GB" sz="1200" b="1" kern="1200" dirty="0" err="1">
                          <a:solidFill>
                            <a:srgbClr val="002060"/>
                          </a:solidFill>
                          <a:effectLst/>
                          <a:latin typeface="+mn-lt"/>
                          <a:ea typeface="+mn-ea"/>
                          <a:cs typeface="+mn-cs"/>
                        </a:rPr>
                        <a:t>vraiment</a:t>
                      </a:r>
                      <a:r>
                        <a:rPr lang="en-GB" sz="1200" b="1" kern="1200" dirty="0">
                          <a:solidFill>
                            <a:srgbClr val="002060"/>
                          </a:solidFill>
                          <a:effectLst/>
                          <a:latin typeface="+mn-lt"/>
                          <a:ea typeface="+mn-ea"/>
                          <a:cs typeface="+mn-cs"/>
                        </a:rPr>
                        <a:t> </a:t>
                      </a:r>
                      <a:r>
                        <a:rPr lang="en-GB" sz="1200" b="1" kern="1200" dirty="0" err="1">
                          <a:solidFill>
                            <a:srgbClr val="002060"/>
                          </a:solidFill>
                          <a:effectLst/>
                          <a:latin typeface="+mn-lt"/>
                          <a:ea typeface="+mn-ea"/>
                          <a:cs typeface="+mn-cs"/>
                        </a:rPr>
                        <a:t>nul</a:t>
                      </a:r>
                      <a:r>
                        <a:rPr lang="en-GB" sz="1200" b="1" kern="1200" dirty="0">
                          <a:solidFill>
                            <a:srgbClr val="002060"/>
                          </a:solidFill>
                          <a:effectLst/>
                          <a:latin typeface="+mn-lt"/>
                          <a:ea typeface="+mn-ea"/>
                          <a:cs typeface="+mn-cs"/>
                        </a:rPr>
                        <a:t>!</a:t>
                      </a:r>
                    </a:p>
                    <a:p>
                      <a:r>
                        <a:rPr lang="en-US" sz="1200" b="0" i="1" kern="1200" dirty="0">
                          <a:solidFill>
                            <a:srgbClr val="00B0F0"/>
                          </a:solidFill>
                          <a:effectLst/>
                          <a:latin typeface="+mn-lt"/>
                          <a:ea typeface="+mn-ea"/>
                          <a:cs typeface="+mn-cs"/>
                        </a:rPr>
                        <a:t>That’s really rubbish!</a:t>
                      </a:r>
                      <a:br>
                        <a:rPr lang="en-US" sz="1200" b="1" kern="1200" dirty="0">
                          <a:solidFill>
                            <a:srgbClr val="002060"/>
                          </a:solidFill>
                          <a:effectLst/>
                          <a:latin typeface="+mn-lt"/>
                          <a:ea typeface="+mn-ea"/>
                          <a:cs typeface="+mn-cs"/>
                        </a:rPr>
                      </a:br>
                      <a:r>
                        <a:rPr lang="en-US" sz="1200" b="1" kern="1200" dirty="0" err="1">
                          <a:solidFill>
                            <a:srgbClr val="002060"/>
                          </a:solidFill>
                          <a:effectLst/>
                          <a:latin typeface="+mn-lt"/>
                          <a:ea typeface="+mn-ea"/>
                          <a:cs typeface="+mn-cs"/>
                        </a:rPr>
                        <a:t>J’ai</a:t>
                      </a:r>
                      <a:r>
                        <a:rPr lang="en-US" sz="1200" b="1" kern="1200" dirty="0">
                          <a:solidFill>
                            <a:srgbClr val="002060"/>
                          </a:solidFill>
                          <a:effectLst/>
                          <a:latin typeface="+mn-lt"/>
                          <a:ea typeface="+mn-ea"/>
                          <a:cs typeface="+mn-cs"/>
                        </a:rPr>
                        <a:t> </a:t>
                      </a:r>
                      <a:r>
                        <a:rPr lang="en-US" sz="1200" b="1" kern="1200" dirty="0" err="1">
                          <a:solidFill>
                            <a:srgbClr val="002060"/>
                          </a:solidFill>
                          <a:effectLst/>
                          <a:latin typeface="+mn-lt"/>
                          <a:ea typeface="+mn-ea"/>
                          <a:cs typeface="+mn-cs"/>
                        </a:rPr>
                        <a:t>horreur</a:t>
                      </a:r>
                      <a:r>
                        <a:rPr lang="en-US" sz="1200" b="1" kern="1200" dirty="0">
                          <a:solidFill>
                            <a:srgbClr val="002060"/>
                          </a:solidFill>
                          <a:effectLst/>
                          <a:latin typeface="+mn-lt"/>
                          <a:ea typeface="+mn-ea"/>
                          <a:cs typeface="+mn-cs"/>
                        </a:rPr>
                        <a:t> de </a:t>
                      </a:r>
                      <a:r>
                        <a:rPr lang="en-US" sz="1200" b="1" kern="1200" dirty="0" err="1">
                          <a:solidFill>
                            <a:srgbClr val="002060"/>
                          </a:solidFill>
                          <a:effectLst/>
                          <a:latin typeface="+mn-lt"/>
                          <a:ea typeface="+mn-ea"/>
                          <a:cs typeface="+mn-cs"/>
                        </a:rPr>
                        <a:t>ça</a:t>
                      </a:r>
                      <a:r>
                        <a:rPr lang="en-US" sz="1200" b="1" kern="1200" dirty="0">
                          <a:solidFill>
                            <a:srgbClr val="002060"/>
                          </a:solidFill>
                          <a:effectLst/>
                          <a:latin typeface="+mn-lt"/>
                          <a:ea typeface="+mn-ea"/>
                          <a:cs typeface="+mn-cs"/>
                        </a:rPr>
                        <a:t>!</a:t>
                      </a:r>
                    </a:p>
                    <a:p>
                      <a:r>
                        <a:rPr lang="en-US" sz="1200" b="0" i="1" kern="1200" dirty="0">
                          <a:solidFill>
                            <a:srgbClr val="00B0F0"/>
                          </a:solidFill>
                          <a:effectLst/>
                          <a:latin typeface="+mn-lt"/>
                          <a:ea typeface="+mn-ea"/>
                          <a:cs typeface="+mn-cs"/>
                        </a:rPr>
                        <a:t>I hate that!</a:t>
                      </a:r>
                      <a:endParaRPr lang="en-GB" sz="1200" b="0" kern="1200" dirty="0">
                        <a:solidFill>
                          <a:srgbClr val="00B0F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782065556"/>
                  </a:ext>
                </a:extLst>
              </a:tr>
              <a:tr h="363423">
                <a:tc gridSpan="6">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800" b="0" i="1"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rowSpan="3" gridSpan="3">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hMerge="1">
                  <a:txBody>
                    <a:bodyPr/>
                    <a:lstStyle/>
                    <a:p>
                      <a:endParaRPr lang="en-GB"/>
                    </a:p>
                  </a:txBody>
                  <a:tcPr/>
                </a:tc>
                <a:tc rowSpan="3" hMerge="1">
                  <a:txBody>
                    <a:bodyPr/>
                    <a:lstStyle/>
                    <a:p>
                      <a:endParaRPr lang="en-GB"/>
                    </a:p>
                  </a:txBody>
                  <a:tcPr/>
                </a:tc>
                <a:extLst>
                  <a:ext uri="{0D108BD9-81ED-4DB2-BD59-A6C34878D82A}">
                    <a16:rowId xmlns:a16="http://schemas.microsoft.com/office/drawing/2014/main" val="1500563744"/>
                  </a:ext>
                </a:extLst>
              </a:tr>
              <a:tr h="312403">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200" b="0" i="1" kern="1200" dirty="0">
                          <a:solidFill>
                            <a:schemeClr val="bg1"/>
                          </a:solidFill>
                          <a:effectLst/>
                          <a:latin typeface="+mn-lt"/>
                          <a:ea typeface="+mn-ea"/>
                          <a:cs typeface="+mn-cs"/>
                        </a:rPr>
                        <a:t>1</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en-GB" sz="1200" i="1" dirty="0">
                          <a:solidFill>
                            <a:schemeClr val="bg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3">
                  <a:txBody>
                    <a:bodyPr/>
                    <a:lstStyle/>
                    <a:p>
                      <a:pPr algn="ctr"/>
                      <a:r>
                        <a:rPr lang="en-GB" sz="1200" i="1" dirty="0">
                          <a:solidFill>
                            <a:schemeClr val="bg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hMerge="1">
                  <a:txBody>
                    <a:bodyPr/>
                    <a:lstStyle/>
                    <a:p>
                      <a:pPr algn="ctr"/>
                      <a:endParaRPr lang="en-GB" sz="1200" i="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algn="ctr"/>
                      <a:r>
                        <a:rPr lang="en-GB" sz="1200" i="1" dirty="0">
                          <a:solidFill>
                            <a:schemeClr val="bg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839144046"/>
                  </a:ext>
                </a:extLst>
              </a:tr>
              <a:tr h="1952524">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On se </a:t>
                      </a:r>
                      <a:r>
                        <a:rPr kumimoji="0" lang="en-GB" sz="1200" b="1" i="0" u="none" strike="noStrike" kern="1200" cap="none" spc="0" normalizeH="0" baseline="0" noProof="0" dirty="0" err="1">
                          <a:ln>
                            <a:noFill/>
                          </a:ln>
                          <a:solidFill>
                            <a:srgbClr val="002060"/>
                          </a:solidFill>
                          <a:effectLst/>
                          <a:uLnTx/>
                          <a:uFillTx/>
                          <a:latin typeface="+mn-lt"/>
                          <a:ea typeface="+mn-ea"/>
                          <a:cs typeface="+mn-cs"/>
                        </a:rPr>
                        <a:t>retrouve</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où</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Where shall we meet?</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chez moi</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at </a:t>
                      </a:r>
                      <a:r>
                        <a:rPr lang="fr-FR" sz="1200" b="0" i="1" kern="1200" dirty="0" err="1">
                          <a:solidFill>
                            <a:srgbClr val="00B0F0"/>
                          </a:solidFill>
                          <a:effectLst/>
                          <a:latin typeface="+mn-lt"/>
                          <a:ea typeface="+mn-ea"/>
                          <a:cs typeface="+mn-cs"/>
                        </a:rPr>
                        <a:t>my</a:t>
                      </a:r>
                      <a:r>
                        <a:rPr lang="fr-FR" sz="1200" b="0" i="1" kern="1200" baseline="0" dirty="0">
                          <a:solidFill>
                            <a:srgbClr val="00B0F0"/>
                          </a:solidFill>
                          <a:effectLst/>
                          <a:latin typeface="+mn-lt"/>
                          <a:ea typeface="+mn-ea"/>
                          <a:cs typeface="+mn-cs"/>
                        </a:rPr>
                        <a:t> </a:t>
                      </a:r>
                      <a:r>
                        <a:rPr lang="fr-FR" sz="1200" b="0" i="1" kern="1200" dirty="0">
                          <a:solidFill>
                            <a:srgbClr val="00B0F0"/>
                          </a:solidFill>
                          <a:effectLst/>
                          <a:latin typeface="+mn-lt"/>
                          <a:ea typeface="+mn-ea"/>
                          <a:cs typeface="+mn-cs"/>
                        </a:rPr>
                        <a:t>place</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1" i="0" kern="1200" dirty="0">
                          <a:solidFill>
                            <a:srgbClr val="002060"/>
                          </a:solidFill>
                          <a:effectLst/>
                          <a:latin typeface="+mn-lt"/>
                          <a:ea typeface="+mn-ea"/>
                          <a:cs typeface="+mn-cs"/>
                        </a:rPr>
                        <a:t>chez toi</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200" b="0" i="1" kern="1200" dirty="0">
                          <a:solidFill>
                            <a:srgbClr val="00B0F0"/>
                          </a:solidFill>
                          <a:effectLst/>
                          <a:latin typeface="+mn-lt"/>
                          <a:ea typeface="+mn-ea"/>
                          <a:cs typeface="+mn-cs"/>
                        </a:rPr>
                        <a:t>at </a:t>
                      </a:r>
                      <a:r>
                        <a:rPr lang="fr-FR" sz="1200" b="0" i="1" kern="1200" dirty="0" err="1">
                          <a:solidFill>
                            <a:srgbClr val="00B0F0"/>
                          </a:solidFill>
                          <a:effectLst/>
                          <a:latin typeface="+mn-lt"/>
                          <a:ea typeface="+mn-ea"/>
                          <a:cs typeface="+mn-cs"/>
                        </a:rPr>
                        <a:t>your</a:t>
                      </a:r>
                      <a:r>
                        <a:rPr lang="fr-FR" sz="1200" b="0" i="1" kern="1200" dirty="0">
                          <a:solidFill>
                            <a:srgbClr val="00B0F0"/>
                          </a:solidFill>
                          <a:effectLst/>
                          <a:latin typeface="+mn-lt"/>
                          <a:ea typeface="+mn-ea"/>
                          <a:cs typeface="+mn-cs"/>
                        </a:rPr>
                        <a:t> place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au </a:t>
                      </a:r>
                      <a:r>
                        <a:rPr kumimoji="0" lang="en-GB" sz="1200" b="1" i="0" u="none" strike="noStrike" kern="1200" cap="none" spc="0" normalizeH="0" baseline="0" noProof="0" dirty="0" err="1">
                          <a:ln>
                            <a:noFill/>
                          </a:ln>
                          <a:solidFill>
                            <a:srgbClr val="002060"/>
                          </a:solidFill>
                          <a:effectLst/>
                          <a:uLnTx/>
                          <a:uFillTx/>
                          <a:latin typeface="+mn-lt"/>
                          <a:ea typeface="+mn-ea"/>
                          <a:cs typeface="+mn-cs"/>
                        </a:rPr>
                        <a:t>cinéma</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at the cinema.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On se </a:t>
                      </a:r>
                      <a:r>
                        <a:rPr kumimoji="0" lang="en-GB" sz="1200" b="1" i="0" u="none" strike="noStrike" kern="1200" cap="none" spc="0" normalizeH="0" baseline="0" noProof="0" dirty="0" err="1">
                          <a:ln>
                            <a:noFill/>
                          </a:ln>
                          <a:solidFill>
                            <a:srgbClr val="002060"/>
                          </a:solidFill>
                          <a:effectLst/>
                          <a:uLnTx/>
                          <a:uFillTx/>
                          <a:latin typeface="+mn-lt"/>
                          <a:ea typeface="+mn-ea"/>
                          <a:cs typeface="+mn-cs"/>
                        </a:rPr>
                        <a:t>retrouve</a:t>
                      </a:r>
                      <a:r>
                        <a:rPr kumimoji="0" lang="en-GB" sz="1200" b="1" i="0" u="none" strike="noStrike" kern="1200" cap="none" spc="0" normalizeH="0" baseline="0" noProof="0" dirty="0">
                          <a:ln>
                            <a:noFill/>
                          </a:ln>
                          <a:solidFill>
                            <a:srgbClr val="002060"/>
                          </a:solidFill>
                          <a:effectLst/>
                          <a:uLnTx/>
                          <a:uFillTx/>
                          <a:latin typeface="+mn-lt"/>
                          <a:ea typeface="+mn-ea"/>
                          <a:cs typeface="+mn-cs"/>
                        </a:rPr>
                        <a:t> à </a:t>
                      </a:r>
                      <a:r>
                        <a:rPr kumimoji="0" lang="en-GB" sz="1200" b="1" i="0" u="none" strike="noStrike" kern="1200" cap="none" spc="0" normalizeH="0" baseline="0" noProof="0" dirty="0" err="1">
                          <a:ln>
                            <a:noFill/>
                          </a:ln>
                          <a:solidFill>
                            <a:srgbClr val="002060"/>
                          </a:solidFill>
                          <a:effectLst/>
                          <a:uLnTx/>
                          <a:uFillTx/>
                          <a:latin typeface="+mn-lt"/>
                          <a:ea typeface="+mn-ea"/>
                          <a:cs typeface="+mn-cs"/>
                        </a:rPr>
                        <a:t>quelle</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heure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At what time shall we meet?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GB"/>
                    </a:p>
                  </a:txBody>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à trois heures</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at 3 </a:t>
                      </a:r>
                      <a:r>
                        <a:rPr kumimoji="0" lang="fr-FR" sz="1200" b="0" i="1" u="none" strike="noStrike" kern="1200" cap="none" spc="0" normalizeH="0" baseline="0" noProof="0" dirty="0" err="1">
                          <a:ln>
                            <a:noFill/>
                          </a:ln>
                          <a:solidFill>
                            <a:srgbClr val="00B0F0"/>
                          </a:solidFill>
                          <a:effectLst/>
                          <a:uLnTx/>
                          <a:uFillTx/>
                          <a:latin typeface="+mn-lt"/>
                          <a:ea typeface="+mn-ea"/>
                          <a:cs typeface="+mn-cs"/>
                        </a:rPr>
                        <a:t>o’clock</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à quatre heures</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at 4 </a:t>
                      </a:r>
                      <a:r>
                        <a:rPr kumimoji="0" lang="fr-FR" sz="1200" b="0" i="1" u="none" strike="noStrike" kern="1200" cap="none" spc="0" normalizeH="0" baseline="0" noProof="0" dirty="0" err="1">
                          <a:ln>
                            <a:noFill/>
                          </a:ln>
                          <a:solidFill>
                            <a:srgbClr val="00B0F0"/>
                          </a:solidFill>
                          <a:effectLst/>
                          <a:uLnTx/>
                          <a:uFillTx/>
                          <a:latin typeface="+mn-lt"/>
                          <a:ea typeface="+mn-ea"/>
                          <a:cs typeface="+mn-cs"/>
                        </a:rPr>
                        <a:t>o’clock</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à cinq heures</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at 5 </a:t>
                      </a:r>
                      <a:r>
                        <a:rPr kumimoji="0" lang="fr-FR" sz="1200" b="0" i="1" u="none" strike="noStrike" kern="1200" cap="none" spc="0" normalizeH="0" baseline="0" noProof="0" dirty="0" err="1">
                          <a:ln>
                            <a:noFill/>
                          </a:ln>
                          <a:solidFill>
                            <a:srgbClr val="00B0F0"/>
                          </a:solidFill>
                          <a:effectLst/>
                          <a:uLnTx/>
                          <a:uFillTx/>
                          <a:latin typeface="+mn-lt"/>
                          <a:ea typeface="+mn-ea"/>
                          <a:cs typeface="+mn-cs"/>
                        </a:rPr>
                        <a:t>o’clock</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454778823"/>
                  </a:ext>
                </a:extLst>
              </a:tr>
            </a:tbl>
          </a:graphicData>
        </a:graphic>
      </p:graphicFrame>
      <p:pic>
        <p:nvPicPr>
          <p:cNvPr id="2" name="Picture 1"/>
          <p:cNvPicPr>
            <a:picLocks noChangeAspect="1"/>
          </p:cNvPicPr>
          <p:nvPr/>
        </p:nvPicPr>
        <p:blipFill>
          <a:blip r:embed="rId3"/>
          <a:stretch>
            <a:fillRect/>
          </a:stretch>
        </p:blipFill>
        <p:spPr>
          <a:xfrm>
            <a:off x="7498695" y="4241039"/>
            <a:ext cx="3556682" cy="2536751"/>
          </a:xfrm>
          <a:prstGeom prst="rect">
            <a:avLst/>
          </a:prstGeom>
        </p:spPr>
      </p:pic>
    </p:spTree>
    <p:extLst>
      <p:ext uri="{BB962C8B-B14F-4D97-AF65-F5344CB8AC3E}">
        <p14:creationId xmlns:p14="http://schemas.microsoft.com/office/powerpoint/2010/main" val="105590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extLst>
              <p:ext uri="{D42A27DB-BD31-4B8C-83A1-F6EECF244321}">
                <p14:modId xmlns:p14="http://schemas.microsoft.com/office/powerpoint/2010/main" val="1832047111"/>
              </p:ext>
            </p:extLst>
          </p:nvPr>
        </p:nvGraphicFramePr>
        <p:xfrm>
          <a:off x="-4" y="-57149"/>
          <a:ext cx="12192005" cy="6948568"/>
        </p:xfrm>
        <a:graphic>
          <a:graphicData uri="http://schemas.openxmlformats.org/drawingml/2006/table">
            <a:tbl>
              <a:tblPr firstRow="1" bandRow="1">
                <a:tableStyleId>{5940675A-B579-460E-94D1-54222C63F5DA}</a:tableStyleId>
              </a:tblPr>
              <a:tblGrid>
                <a:gridCol w="1333499">
                  <a:extLst>
                    <a:ext uri="{9D8B030D-6E8A-4147-A177-3AD203B41FA5}">
                      <a16:colId xmlns:a16="http://schemas.microsoft.com/office/drawing/2014/main" val="346465721"/>
                    </a:ext>
                  </a:extLst>
                </a:gridCol>
                <a:gridCol w="933450">
                  <a:extLst>
                    <a:ext uri="{9D8B030D-6E8A-4147-A177-3AD203B41FA5}">
                      <a16:colId xmlns:a16="http://schemas.microsoft.com/office/drawing/2014/main" val="1778211518"/>
                    </a:ext>
                  </a:extLst>
                </a:gridCol>
                <a:gridCol w="815399">
                  <a:extLst>
                    <a:ext uri="{9D8B030D-6E8A-4147-A177-3AD203B41FA5}">
                      <a16:colId xmlns:a16="http://schemas.microsoft.com/office/drawing/2014/main" val="2483169007"/>
                    </a:ext>
                  </a:extLst>
                </a:gridCol>
                <a:gridCol w="858654">
                  <a:extLst>
                    <a:ext uri="{9D8B030D-6E8A-4147-A177-3AD203B41FA5}">
                      <a16:colId xmlns:a16="http://schemas.microsoft.com/office/drawing/2014/main" val="1188322271"/>
                    </a:ext>
                  </a:extLst>
                </a:gridCol>
                <a:gridCol w="968738">
                  <a:extLst>
                    <a:ext uri="{9D8B030D-6E8A-4147-A177-3AD203B41FA5}">
                      <a16:colId xmlns:a16="http://schemas.microsoft.com/office/drawing/2014/main" val="2154919661"/>
                    </a:ext>
                  </a:extLst>
                </a:gridCol>
                <a:gridCol w="681595">
                  <a:extLst>
                    <a:ext uri="{9D8B030D-6E8A-4147-A177-3AD203B41FA5}">
                      <a16:colId xmlns:a16="http://schemas.microsoft.com/office/drawing/2014/main" val="4197684131"/>
                    </a:ext>
                  </a:extLst>
                </a:gridCol>
                <a:gridCol w="554636">
                  <a:extLst>
                    <a:ext uri="{9D8B030D-6E8A-4147-A177-3AD203B41FA5}">
                      <a16:colId xmlns:a16="http://schemas.microsoft.com/office/drawing/2014/main" val="3740282409"/>
                    </a:ext>
                  </a:extLst>
                </a:gridCol>
                <a:gridCol w="1454046">
                  <a:extLst>
                    <a:ext uri="{9D8B030D-6E8A-4147-A177-3AD203B41FA5}">
                      <a16:colId xmlns:a16="http://schemas.microsoft.com/office/drawing/2014/main" val="3909318309"/>
                    </a:ext>
                  </a:extLst>
                </a:gridCol>
                <a:gridCol w="584618">
                  <a:extLst>
                    <a:ext uri="{9D8B030D-6E8A-4147-A177-3AD203B41FA5}">
                      <a16:colId xmlns:a16="http://schemas.microsoft.com/office/drawing/2014/main" val="707961543"/>
                    </a:ext>
                  </a:extLst>
                </a:gridCol>
                <a:gridCol w="1124262">
                  <a:extLst>
                    <a:ext uri="{9D8B030D-6E8A-4147-A177-3AD203B41FA5}">
                      <a16:colId xmlns:a16="http://schemas.microsoft.com/office/drawing/2014/main" val="2442458352"/>
                    </a:ext>
                  </a:extLst>
                </a:gridCol>
                <a:gridCol w="648089">
                  <a:extLst>
                    <a:ext uri="{9D8B030D-6E8A-4147-A177-3AD203B41FA5}">
                      <a16:colId xmlns:a16="http://schemas.microsoft.com/office/drawing/2014/main" val="1068490431"/>
                    </a:ext>
                  </a:extLst>
                </a:gridCol>
                <a:gridCol w="860542">
                  <a:extLst>
                    <a:ext uri="{9D8B030D-6E8A-4147-A177-3AD203B41FA5}">
                      <a16:colId xmlns:a16="http://schemas.microsoft.com/office/drawing/2014/main" val="2102118293"/>
                    </a:ext>
                  </a:extLst>
                </a:gridCol>
                <a:gridCol w="1374477">
                  <a:extLst>
                    <a:ext uri="{9D8B030D-6E8A-4147-A177-3AD203B41FA5}">
                      <a16:colId xmlns:a16="http://schemas.microsoft.com/office/drawing/2014/main" val="3913614131"/>
                    </a:ext>
                  </a:extLst>
                </a:gridCol>
              </a:tblGrid>
              <a:tr h="363351">
                <a:tc gridSpan="1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4.   Qu’est-ce tu</a:t>
                      </a:r>
                      <a:r>
                        <a:rPr lang="fr-FR" sz="1800" b="1" i="0" baseline="0" dirty="0">
                          <a:solidFill>
                            <a:schemeClr val="bg1"/>
                          </a:solidFill>
                          <a:latin typeface="+mn-lt"/>
                        </a:rPr>
                        <a:t> as fait le week-end dernier</a:t>
                      </a:r>
                      <a:r>
                        <a:rPr lang="fr-FR" sz="1800" b="1" i="0" dirty="0">
                          <a:solidFill>
                            <a:schemeClr val="bg1"/>
                          </a:solidFill>
                          <a:latin typeface="+mn-lt"/>
                        </a:rPr>
                        <a:t>?   </a:t>
                      </a:r>
                      <a:r>
                        <a:rPr lang="fr-FR" sz="1800" b="0" i="1" dirty="0" err="1">
                          <a:solidFill>
                            <a:schemeClr val="bg1"/>
                          </a:solidFill>
                          <a:latin typeface="+mn-lt"/>
                        </a:rPr>
                        <a:t>What</a:t>
                      </a:r>
                      <a:r>
                        <a:rPr lang="fr-FR" sz="1800" b="0" i="1" dirty="0">
                          <a:solidFill>
                            <a:schemeClr val="bg1"/>
                          </a:solidFill>
                          <a:latin typeface="+mn-lt"/>
                        </a:rPr>
                        <a:t> </a:t>
                      </a:r>
                      <a:r>
                        <a:rPr lang="fr-FR" sz="1800" b="0" i="1" dirty="0" err="1">
                          <a:solidFill>
                            <a:schemeClr val="bg1"/>
                          </a:solidFill>
                          <a:latin typeface="+mn-lt"/>
                        </a:rPr>
                        <a:t>did</a:t>
                      </a:r>
                      <a:r>
                        <a:rPr lang="fr-FR" sz="1800" b="0" i="1" baseline="0" dirty="0">
                          <a:solidFill>
                            <a:schemeClr val="bg1"/>
                          </a:solidFill>
                          <a:latin typeface="+mn-lt"/>
                        </a:rPr>
                        <a:t> </a:t>
                      </a:r>
                      <a:r>
                        <a:rPr lang="fr-FR" sz="1800" b="0" i="1" baseline="0" dirty="0" err="1">
                          <a:solidFill>
                            <a:schemeClr val="bg1"/>
                          </a:solidFill>
                          <a:latin typeface="+mn-lt"/>
                        </a:rPr>
                        <a:t>you</a:t>
                      </a:r>
                      <a:r>
                        <a:rPr lang="fr-FR" sz="1800" b="0" i="1" baseline="0" dirty="0">
                          <a:solidFill>
                            <a:schemeClr val="bg1"/>
                          </a:solidFill>
                          <a:latin typeface="+mn-lt"/>
                        </a:rPr>
                        <a:t> do last week-end?</a:t>
                      </a: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en-GB"/>
                    </a:p>
                  </a:txBody>
                  <a:tcPr/>
                </a:tc>
                <a:tc hMerge="1">
                  <a:txBody>
                    <a:bodyPr/>
                    <a:lstStyle/>
                    <a:p>
                      <a:pPr algn="ctr"/>
                      <a:endParaRPr lang="fr-FR" sz="1500" b="0" i="1" dirty="0">
                        <a:solidFill>
                          <a:srgbClr val="002060"/>
                        </a:solidFill>
                        <a:latin typeface="+mn-lt"/>
                      </a:endParaRP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0"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5920653"/>
                  </a:ext>
                </a:extLst>
              </a:tr>
              <a:tr h="317932">
                <a:tc>
                  <a:txBody>
                    <a:bodyPr/>
                    <a:lstStyle/>
                    <a:p>
                      <a:pPr lvl="0" algn="ctr"/>
                      <a:r>
                        <a:rPr lang="fr-FR" sz="1200" b="1" i="1" dirty="0">
                          <a:solidFill>
                            <a:schemeClr val="bg1"/>
                          </a:solidFill>
                          <a:latin typeface="+mn-lt"/>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i="1" dirty="0">
                          <a:solidFill>
                            <a:schemeClr val="bg1"/>
                          </a:solidFill>
                          <a:latin typeface="+mn-lt"/>
                        </a:rPr>
                        <a:t>2</a:t>
                      </a:r>
                      <a:endParaRPr lang="fr-FR" sz="1200" b="1" i="1"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i="1" dirty="0">
                          <a:solidFill>
                            <a:schemeClr val="bg1"/>
                          </a:solidFill>
                          <a:latin typeface="+mn-lt"/>
                        </a:rPr>
                        <a:t>3</a:t>
                      </a:r>
                      <a:endParaRPr lang="fr-FR" sz="1200" b="1" i="1"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a:ln>
                            <a:noFill/>
                          </a:ln>
                          <a:solidFill>
                            <a:schemeClr val="bg1"/>
                          </a:solidFill>
                          <a:effectLst/>
                          <a:uLnTx/>
                          <a:uFillTx/>
                          <a:latin typeface="+mn-lt"/>
                          <a:ea typeface="+mn-ea"/>
                          <a:cs typeface="+mn-cs"/>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a:txBody>
                    <a:bodyPr/>
                    <a:lstStyle/>
                    <a:p>
                      <a:pPr algn="ctr"/>
                      <a:r>
                        <a:rPr lang="fr-FR" sz="1200" b="1" i="1" baseline="0" dirty="0">
                          <a:solidFill>
                            <a:schemeClr val="bg1"/>
                          </a:solidFill>
                          <a:latin typeface="+mn-lt"/>
                        </a:rPr>
                        <a:t>5</a:t>
                      </a:r>
                      <a:endParaRPr lang="fr-FR" sz="1200" b="1" i="1" dirty="0">
                        <a:solidFill>
                          <a:schemeClr val="bg1"/>
                        </a:solidFill>
                        <a:latin typeface="+mn-lt"/>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fr-FR" sz="1200" b="1" i="1" dirty="0">
                          <a:solidFill>
                            <a:schemeClr val="bg1"/>
                          </a:solidFill>
                          <a:latin typeface="+mn-lt"/>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i="1" dirty="0">
                          <a:solidFill>
                            <a:schemeClr val="bg1"/>
                          </a:solidFill>
                          <a:latin typeface="+mn-lt"/>
                        </a:rPr>
                        <a:t>6</a:t>
                      </a:r>
                      <a:endParaRPr lang="fr-FR" sz="1200" b="1" i="1"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i="1" dirty="0">
                          <a:solidFill>
                            <a:schemeClr val="bg1"/>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a:ln>
                            <a:noFill/>
                          </a:ln>
                          <a:solidFill>
                            <a:schemeClr val="bg1"/>
                          </a:solidFill>
                          <a:effectLst/>
                          <a:uLnTx/>
                          <a:uFillTx/>
                          <a:latin typeface="+mn-lt"/>
                          <a:ea typeface="+mn-ea"/>
                          <a:cs typeface="+mn-cs"/>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a:ln>
                            <a:noFill/>
                          </a:ln>
                          <a:solidFill>
                            <a:schemeClr val="bg1"/>
                          </a:solidFill>
                          <a:effectLst/>
                          <a:uLnTx/>
                          <a:uFillTx/>
                          <a:latin typeface="+mn-lt"/>
                          <a:ea typeface="+mn-ea"/>
                          <a:cs typeface="+mn-cs"/>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a:ln>
                            <a:noFill/>
                          </a:ln>
                          <a:solidFill>
                            <a:schemeClr val="bg1"/>
                          </a:solidFill>
                          <a:effectLst/>
                          <a:uLnTx/>
                          <a:uFillTx/>
                          <a:latin typeface="+mn-lt"/>
                          <a:ea typeface="+mn-ea"/>
                          <a:cs typeface="+mn-cs"/>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3088487">
                <a:tc rowSpan="5">
                  <a:txBody>
                    <a:bodyPr/>
                    <a:lstStyle/>
                    <a:p>
                      <a:endParaRPr lang="fr-FR" sz="1100" b="1" noProof="0" dirty="0">
                        <a:solidFill>
                          <a:srgbClr val="002060"/>
                        </a:solidFill>
                      </a:endParaRPr>
                    </a:p>
                    <a:p>
                      <a:endParaRPr lang="fr-FR" sz="1100" b="1" noProof="0" dirty="0">
                        <a:solidFill>
                          <a:srgbClr val="002060"/>
                        </a:solidFill>
                      </a:endParaRPr>
                    </a:p>
                    <a:p>
                      <a:endParaRPr lang="fr-FR" sz="1100" b="1" noProof="0" dirty="0">
                        <a:solidFill>
                          <a:srgbClr val="002060"/>
                        </a:solidFill>
                      </a:endParaRPr>
                    </a:p>
                    <a:p>
                      <a:endParaRPr lang="fr-FR" sz="1100" b="1" noProof="0" dirty="0">
                        <a:solidFill>
                          <a:srgbClr val="002060"/>
                        </a:solidFill>
                      </a:endParaRPr>
                    </a:p>
                    <a:p>
                      <a:endParaRPr lang="fr-FR" sz="1100" b="1" noProof="0" dirty="0">
                        <a:solidFill>
                          <a:srgbClr val="002060"/>
                        </a:solidFill>
                      </a:endParaRPr>
                    </a:p>
                    <a:p>
                      <a:r>
                        <a:rPr lang="fr-FR" sz="1100" b="1" noProof="0" dirty="0">
                          <a:solidFill>
                            <a:srgbClr val="002060"/>
                          </a:solidFill>
                        </a:rPr>
                        <a:t>Le weekend dernier</a:t>
                      </a:r>
                    </a:p>
                    <a:p>
                      <a:r>
                        <a:rPr lang="fr-FR" sz="1100" b="0" i="1" noProof="0" dirty="0">
                          <a:solidFill>
                            <a:srgbClr val="00B0F0"/>
                          </a:solidFill>
                        </a:rPr>
                        <a:t>Last weekend</a:t>
                      </a:r>
                      <a:endParaRPr lang="fr-FR" sz="1100" b="1" noProof="0" dirty="0">
                        <a:solidFill>
                          <a:srgbClr val="002060"/>
                        </a:solidFill>
                      </a:endParaRPr>
                    </a:p>
                    <a:p>
                      <a:endParaRPr lang="fr-FR" sz="1100" b="1" noProof="0" dirty="0">
                        <a:solidFill>
                          <a:srgbClr val="002060"/>
                        </a:solidFill>
                      </a:endParaRPr>
                    </a:p>
                    <a:p>
                      <a:r>
                        <a:rPr lang="fr-FR" sz="1100" b="1" noProof="0" dirty="0">
                          <a:solidFill>
                            <a:srgbClr val="002060"/>
                          </a:solidFill>
                        </a:rPr>
                        <a:t>Samedi dernier</a:t>
                      </a:r>
                    </a:p>
                    <a:p>
                      <a:r>
                        <a:rPr lang="fr-FR" sz="1100" b="0" i="1" noProof="0" dirty="0">
                          <a:solidFill>
                            <a:srgbClr val="00B0F0"/>
                          </a:solidFill>
                        </a:rPr>
                        <a:t>Last Saturday</a:t>
                      </a:r>
                    </a:p>
                    <a:p>
                      <a:endParaRPr lang="fr-FR" sz="1100" b="1" noProof="0" dirty="0">
                        <a:solidFill>
                          <a:srgbClr val="002060"/>
                        </a:solidFill>
                      </a:endParaRPr>
                    </a:p>
                    <a:p>
                      <a:r>
                        <a:rPr lang="fr-FR" sz="1100" b="1" noProof="0" dirty="0">
                          <a:solidFill>
                            <a:srgbClr val="002060"/>
                          </a:solidFill>
                        </a:rPr>
                        <a:t>Ce matin</a:t>
                      </a:r>
                    </a:p>
                    <a:p>
                      <a:r>
                        <a:rPr lang="fr-FR" sz="1100" b="0" i="1" noProof="0" dirty="0">
                          <a:solidFill>
                            <a:srgbClr val="00B0F0"/>
                          </a:solidFill>
                        </a:rPr>
                        <a:t>This </a:t>
                      </a:r>
                      <a:r>
                        <a:rPr lang="fr-FR" sz="1100" b="0" i="1" noProof="0" dirty="0" err="1">
                          <a:solidFill>
                            <a:srgbClr val="00B0F0"/>
                          </a:solidFill>
                        </a:rPr>
                        <a:t>morning</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Ce soir</a:t>
                      </a:r>
                    </a:p>
                    <a:p>
                      <a:r>
                        <a:rPr lang="fr-FR" sz="1100" b="0" i="1" noProof="0" dirty="0">
                          <a:solidFill>
                            <a:srgbClr val="00B0F0"/>
                          </a:solidFill>
                        </a:rPr>
                        <a:t>This</a:t>
                      </a:r>
                      <a:r>
                        <a:rPr lang="fr-FR" sz="1100" b="0" i="1" baseline="0" noProof="0" dirty="0">
                          <a:solidFill>
                            <a:srgbClr val="00B0F0"/>
                          </a:solidFill>
                        </a:rPr>
                        <a:t> </a:t>
                      </a:r>
                      <a:r>
                        <a:rPr lang="fr-FR" sz="1100" b="0" i="1" noProof="0" dirty="0" err="1">
                          <a:solidFill>
                            <a:srgbClr val="00B0F0"/>
                          </a:solidFill>
                        </a:rPr>
                        <a:t>evening</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Cet après-midi</a:t>
                      </a:r>
                    </a:p>
                    <a:p>
                      <a:r>
                        <a:rPr lang="fr-FR" sz="1100" b="0" i="1" noProof="0" dirty="0">
                          <a:solidFill>
                            <a:srgbClr val="00B0F0"/>
                          </a:solidFill>
                        </a:rPr>
                        <a:t>This </a:t>
                      </a:r>
                      <a:r>
                        <a:rPr lang="fr-FR" sz="1100" b="0" i="1" noProof="0" dirty="0" err="1">
                          <a:solidFill>
                            <a:srgbClr val="00B0F0"/>
                          </a:solidFill>
                        </a:rPr>
                        <a:t>afternoon</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Hier matin</a:t>
                      </a:r>
                    </a:p>
                    <a:p>
                      <a:r>
                        <a:rPr lang="fr-FR" sz="1100" b="0" i="1" noProof="0" dirty="0" err="1">
                          <a:solidFill>
                            <a:srgbClr val="00B0F0"/>
                          </a:solidFill>
                        </a:rPr>
                        <a:t>Yesterday</a:t>
                      </a:r>
                      <a:r>
                        <a:rPr lang="fr-FR" sz="1100" b="0" i="1" noProof="0" dirty="0">
                          <a:solidFill>
                            <a:srgbClr val="00B0F0"/>
                          </a:solidFill>
                        </a:rPr>
                        <a:t> </a:t>
                      </a:r>
                      <a:r>
                        <a:rPr lang="fr-FR" sz="1100" b="0" i="1" noProof="0" dirty="0" err="1">
                          <a:solidFill>
                            <a:srgbClr val="00B0F0"/>
                          </a:solidFill>
                        </a:rPr>
                        <a:t>morning</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Samedi après-midi</a:t>
                      </a:r>
                    </a:p>
                    <a:p>
                      <a:r>
                        <a:rPr lang="fr-FR" sz="1100" b="0" i="1" noProof="0" dirty="0">
                          <a:solidFill>
                            <a:srgbClr val="00B0F0"/>
                          </a:solidFill>
                        </a:rPr>
                        <a:t>Saturday </a:t>
                      </a:r>
                      <a:r>
                        <a:rPr lang="fr-FR" sz="1100" b="0" i="1" noProof="0" dirty="0" err="1">
                          <a:solidFill>
                            <a:srgbClr val="00B0F0"/>
                          </a:solidFill>
                        </a:rPr>
                        <a:t>afternoon</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Dimanche soir</a:t>
                      </a:r>
                    </a:p>
                    <a:p>
                      <a:r>
                        <a:rPr lang="fr-FR" sz="1100" b="0" i="1" noProof="0" dirty="0">
                          <a:solidFill>
                            <a:srgbClr val="00B0F0"/>
                          </a:solidFill>
                        </a:rPr>
                        <a:t>Sunday </a:t>
                      </a:r>
                      <a:r>
                        <a:rPr lang="fr-FR" sz="1100" b="0" i="1" noProof="0" dirty="0" err="1">
                          <a:solidFill>
                            <a:srgbClr val="00B0F0"/>
                          </a:solidFill>
                        </a:rPr>
                        <a:t>evening</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Hier</a:t>
                      </a:r>
                    </a:p>
                    <a:p>
                      <a:r>
                        <a:rPr lang="fr-FR" sz="1100" b="0" i="1" noProof="0" dirty="0" err="1">
                          <a:solidFill>
                            <a:srgbClr val="00B0F0"/>
                          </a:solidFill>
                        </a:rPr>
                        <a:t>Yesterday</a:t>
                      </a:r>
                      <a:endParaRPr lang="fr-FR" sz="1100" b="0" i="1" noProof="0" dirty="0">
                        <a:solidFill>
                          <a:srgbClr val="00B0F0"/>
                        </a:solidFill>
                      </a:endParaRPr>
                    </a:p>
                    <a:p>
                      <a:endParaRPr lang="fr-FR" sz="1100" b="0" i="1" noProof="0" dirty="0">
                        <a:solidFill>
                          <a:srgbClr val="00B0F0"/>
                        </a:solidFill>
                      </a:endParaRPr>
                    </a:p>
                    <a:p>
                      <a:r>
                        <a:rPr lang="fr-FR" sz="1100" b="1" noProof="0" dirty="0">
                          <a:solidFill>
                            <a:srgbClr val="002060"/>
                          </a:solidFill>
                        </a:rPr>
                        <a:t>L’année dernière</a:t>
                      </a:r>
                    </a:p>
                    <a:p>
                      <a:r>
                        <a:rPr lang="fr-FR" sz="1100" b="0" i="1" noProof="0" dirty="0">
                          <a:solidFill>
                            <a:srgbClr val="00B0F0"/>
                          </a:solidFill>
                        </a:rPr>
                        <a:t>Last </a:t>
                      </a:r>
                      <a:r>
                        <a:rPr lang="fr-FR" sz="1100" b="0" i="1" noProof="0" dirty="0" err="1">
                          <a:solidFill>
                            <a:srgbClr val="00B0F0"/>
                          </a:solidFill>
                        </a:rPr>
                        <a:t>year</a:t>
                      </a:r>
                      <a:endParaRPr lang="fr-FR" sz="1100" b="0" i="1" noProof="0" dirty="0">
                        <a:solidFill>
                          <a:srgbClr val="00B0F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5">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002060"/>
                          </a:solidFill>
                          <a:effectLst/>
                          <a:uLnTx/>
                          <a:uFillTx/>
                          <a:latin typeface="+mn-lt"/>
                          <a:ea typeface="+mn-ea"/>
                          <a:cs typeface="+mn-cs"/>
                        </a:rPr>
                        <a:t>d’abord</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100" b="0" i="1" u="none" strike="noStrike" kern="1200" cap="none" spc="0" normalizeH="0" baseline="0" noProof="0" dirty="0">
                          <a:ln>
                            <a:noFill/>
                          </a:ln>
                          <a:solidFill>
                            <a:srgbClr val="00B0F0"/>
                          </a:solidFill>
                          <a:effectLst/>
                          <a:uLnTx/>
                          <a:uFillTx/>
                          <a:latin typeface="+mn-lt"/>
                          <a:ea typeface="+mn-ea"/>
                          <a:cs typeface="+mn-cs"/>
                        </a:rPr>
                        <a:t>First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p>
                      <a:r>
                        <a:rPr lang="en-GB" sz="1100" b="1" i="0" kern="1200" baseline="0" dirty="0" err="1">
                          <a:solidFill>
                            <a:srgbClr val="002060"/>
                          </a:solidFill>
                          <a:effectLst/>
                          <a:latin typeface="+mn-lt"/>
                          <a:ea typeface="+mn-ea"/>
                          <a:cs typeface="+mn-cs"/>
                        </a:rPr>
                        <a:t>puis</a:t>
                      </a:r>
                      <a:endParaRPr lang="en-GB" sz="1100" b="1" i="0" kern="1200" baseline="0" dirty="0">
                        <a:solidFill>
                          <a:srgbClr val="002060"/>
                        </a:solidFill>
                        <a:effectLst/>
                        <a:latin typeface="+mn-lt"/>
                        <a:ea typeface="+mn-ea"/>
                        <a:cs typeface="+mn-cs"/>
                      </a:endParaRPr>
                    </a:p>
                    <a:p>
                      <a:r>
                        <a:rPr lang="en-GB" sz="1100" b="0" i="1" kern="1200" baseline="0" dirty="0">
                          <a:solidFill>
                            <a:srgbClr val="00B0F0"/>
                          </a:solidFill>
                          <a:effectLst/>
                          <a:latin typeface="+mn-lt"/>
                          <a:ea typeface="+mn-ea"/>
                          <a:cs typeface="+mn-cs"/>
                        </a:rPr>
                        <a:t>then</a:t>
                      </a:r>
                    </a:p>
                    <a:p>
                      <a:endParaRPr lang="en-GB" sz="1100" b="0" i="1" kern="1200" baseline="0" dirty="0">
                        <a:solidFill>
                          <a:srgbClr val="00B0F0"/>
                        </a:solidFill>
                        <a:effectLst/>
                        <a:latin typeface="+mn-lt"/>
                        <a:ea typeface="+mn-ea"/>
                        <a:cs typeface="+mn-cs"/>
                      </a:endParaRPr>
                    </a:p>
                    <a:p>
                      <a:r>
                        <a:rPr lang="en-GB" sz="1100" b="1" i="0" kern="1200" baseline="0" dirty="0">
                          <a:solidFill>
                            <a:srgbClr val="002060"/>
                          </a:solidFill>
                          <a:effectLst/>
                          <a:latin typeface="+mn-lt"/>
                          <a:ea typeface="+mn-ea"/>
                          <a:cs typeface="+mn-cs"/>
                        </a:rPr>
                        <a:t>après</a:t>
                      </a:r>
                    </a:p>
                    <a:p>
                      <a:r>
                        <a:rPr lang="en-GB" sz="1100" b="0" i="1" kern="1200" baseline="0" dirty="0">
                          <a:solidFill>
                            <a:srgbClr val="00B0F0"/>
                          </a:solidFill>
                          <a:effectLst/>
                          <a:latin typeface="+mn-lt"/>
                          <a:ea typeface="+mn-ea"/>
                          <a:cs typeface="+mn-cs"/>
                        </a:rPr>
                        <a:t>afterwards</a:t>
                      </a:r>
                    </a:p>
                    <a:p>
                      <a:endParaRPr lang="en-GB" sz="1100" b="0" i="1" kern="1200" baseline="0" dirty="0">
                        <a:solidFill>
                          <a:srgbClr val="00B0F0"/>
                        </a:solidFill>
                        <a:effectLst/>
                        <a:latin typeface="+mn-lt"/>
                        <a:ea typeface="+mn-ea"/>
                        <a:cs typeface="+mn-cs"/>
                      </a:endParaRPr>
                    </a:p>
                    <a:p>
                      <a:r>
                        <a:rPr lang="en-GB" sz="1100" b="1" i="0" kern="1200" baseline="0" dirty="0" err="1">
                          <a:solidFill>
                            <a:srgbClr val="002060"/>
                          </a:solidFill>
                          <a:effectLst/>
                          <a:latin typeface="+mn-lt"/>
                          <a:ea typeface="+mn-ea"/>
                          <a:cs typeface="+mn-cs"/>
                        </a:rPr>
                        <a:t>finalement</a:t>
                      </a:r>
                      <a:endParaRPr lang="en-GB" sz="1100" b="1" i="0" kern="1200" baseline="0" dirty="0">
                        <a:solidFill>
                          <a:srgbClr val="002060"/>
                        </a:solidFill>
                        <a:effectLst/>
                        <a:latin typeface="+mn-lt"/>
                        <a:ea typeface="+mn-ea"/>
                        <a:cs typeface="+mn-cs"/>
                      </a:endParaRPr>
                    </a:p>
                    <a:p>
                      <a:r>
                        <a:rPr lang="en-GB" sz="1100" b="0" i="1" kern="1200" baseline="0" dirty="0">
                          <a:solidFill>
                            <a:srgbClr val="00B0F0"/>
                          </a:solidFill>
                          <a:effectLst/>
                          <a:latin typeface="+mn-lt"/>
                          <a:ea typeface="+mn-ea"/>
                          <a:cs typeface="+mn-cs"/>
                        </a:rPr>
                        <a:t>finally</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j’ai</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tu</a:t>
                      </a:r>
                      <a:r>
                        <a:rPr kumimoji="0" lang="en-GB" sz="1100" b="1" i="0" u="none" strike="noStrike" kern="1200" cap="none" spc="0" normalizeH="0" baseline="0" noProof="0" dirty="0">
                          <a:ln>
                            <a:noFill/>
                          </a:ln>
                          <a:solidFill>
                            <a:srgbClr val="002060"/>
                          </a:solidFill>
                          <a:effectLst/>
                          <a:uLnTx/>
                          <a:uFillTx/>
                          <a:latin typeface="+mn-lt"/>
                          <a:ea typeface="+mn-ea"/>
                          <a:cs typeface="+mn-cs"/>
                        </a:rPr>
                        <a:t>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a:t>
                      </a:r>
                      <a:r>
                        <a:rPr kumimoji="0" lang="en-GB" sz="1100" b="1" i="0" u="none" strike="noStrike" kern="1200" cap="none" spc="0" normalizeH="0" baseline="0" noProof="0" dirty="0">
                          <a:ln>
                            <a:noFill/>
                          </a:ln>
                          <a:solidFill>
                            <a:srgbClr val="002060"/>
                          </a:solidFill>
                          <a:effectLst/>
                          <a:uLnTx/>
                          <a:uFillTx/>
                          <a:latin typeface="+mn-lt"/>
                          <a:ea typeface="+mn-ea"/>
                          <a:cs typeface="+mn-cs"/>
                        </a:rPr>
                        <a:t>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he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elle</a:t>
                      </a:r>
                      <a:r>
                        <a:rPr kumimoji="0" lang="en-GB" sz="1100" b="1" i="0" u="none" strike="noStrike" kern="1200" cap="none" spc="0" normalizeH="0" baseline="0" noProof="0" dirty="0">
                          <a:ln>
                            <a:noFill/>
                          </a:ln>
                          <a:solidFill>
                            <a:srgbClr val="002060"/>
                          </a:solidFill>
                          <a:effectLst/>
                          <a:uLnTx/>
                          <a:uFillTx/>
                          <a:latin typeface="+mn-lt"/>
                          <a:ea typeface="+mn-ea"/>
                          <a:cs typeface="+mn-cs"/>
                        </a:rPr>
                        <a:t>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she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on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nous </a:t>
                      </a:r>
                      <a:r>
                        <a:rPr kumimoji="0" lang="en-GB" sz="1100" b="1" i="0" u="none" strike="noStrike" kern="1200" cap="none" spc="0" normalizeH="0" baseline="0" noProof="0" dirty="0" err="1">
                          <a:ln>
                            <a:noFill/>
                          </a:ln>
                          <a:solidFill>
                            <a:srgbClr val="002060"/>
                          </a:solidFill>
                          <a:effectLst/>
                          <a:uLnTx/>
                          <a:uFillTx/>
                          <a:latin typeface="+mn-lt"/>
                          <a:ea typeface="+mn-ea"/>
                          <a:cs typeface="+mn-cs"/>
                        </a:rPr>
                        <a:t>avons</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vous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avez</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ont</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they</a:t>
                      </a: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100" b="1" dirty="0" err="1">
                          <a:solidFill>
                            <a:srgbClr val="002060"/>
                          </a:solidFill>
                        </a:rPr>
                        <a:t>bavardé</a:t>
                      </a:r>
                      <a:endParaRPr lang="en-GB" sz="1100" b="1" dirty="0">
                        <a:solidFill>
                          <a:srgbClr val="002060"/>
                        </a:solidFill>
                      </a:endParaRPr>
                    </a:p>
                    <a:p>
                      <a:r>
                        <a:rPr lang="en-GB" sz="1100" b="0" i="1" dirty="0">
                          <a:solidFill>
                            <a:srgbClr val="00B0F0"/>
                          </a:solidFill>
                        </a:rPr>
                        <a:t>chatted</a:t>
                      </a:r>
                    </a:p>
                    <a:p>
                      <a:r>
                        <a:rPr lang="en-GB" sz="1100" b="1" dirty="0" err="1">
                          <a:solidFill>
                            <a:srgbClr val="002060"/>
                          </a:solidFill>
                        </a:rPr>
                        <a:t>bu</a:t>
                      </a:r>
                      <a:r>
                        <a:rPr lang="en-GB" sz="1100" b="1" dirty="0">
                          <a:solidFill>
                            <a:srgbClr val="002060"/>
                          </a:solidFill>
                        </a:rPr>
                        <a:t> du coca</a:t>
                      </a:r>
                    </a:p>
                    <a:p>
                      <a:r>
                        <a:rPr lang="en-GB" sz="1100" b="0" i="1" dirty="0">
                          <a:solidFill>
                            <a:srgbClr val="00B0F0"/>
                          </a:solidFill>
                        </a:rPr>
                        <a:t>drank cola</a:t>
                      </a:r>
                    </a:p>
                    <a:p>
                      <a:r>
                        <a:rPr lang="en-GB" sz="1100" b="1" dirty="0">
                          <a:solidFill>
                            <a:srgbClr val="002060"/>
                          </a:solidFill>
                        </a:rPr>
                        <a:t>fait les </a:t>
                      </a:r>
                      <a:r>
                        <a:rPr lang="en-GB" sz="1100" b="1" dirty="0" err="1">
                          <a:solidFill>
                            <a:srgbClr val="002060"/>
                          </a:solidFill>
                        </a:rPr>
                        <a:t>magasins</a:t>
                      </a:r>
                      <a:endParaRPr lang="en-GB" sz="1100" b="1" dirty="0">
                        <a:solidFill>
                          <a:srgbClr val="002060"/>
                        </a:solidFill>
                      </a:endParaRPr>
                    </a:p>
                    <a:p>
                      <a:r>
                        <a:rPr lang="en-GB" sz="1100" b="0" i="1" dirty="0">
                          <a:solidFill>
                            <a:srgbClr val="00B0F0"/>
                          </a:solidFill>
                        </a:rPr>
                        <a:t>went shopping</a:t>
                      </a:r>
                    </a:p>
                    <a:p>
                      <a:r>
                        <a:rPr lang="en-GB" sz="1100" b="1" dirty="0">
                          <a:solidFill>
                            <a:srgbClr val="002060"/>
                          </a:solidFill>
                        </a:rPr>
                        <a:t>fait </a:t>
                      </a:r>
                      <a:r>
                        <a:rPr lang="en-GB" sz="1100" b="1" dirty="0" err="1">
                          <a:solidFill>
                            <a:srgbClr val="002060"/>
                          </a:solidFill>
                        </a:rPr>
                        <a:t>une</a:t>
                      </a:r>
                      <a:r>
                        <a:rPr lang="en-GB" sz="1100" b="1" dirty="0">
                          <a:solidFill>
                            <a:srgbClr val="002060"/>
                          </a:solidFill>
                        </a:rPr>
                        <a:t> promenade</a:t>
                      </a:r>
                    </a:p>
                    <a:p>
                      <a:r>
                        <a:rPr lang="en-GB" sz="1100" b="0" i="1" dirty="0">
                          <a:solidFill>
                            <a:srgbClr val="00B0F0"/>
                          </a:solidFill>
                        </a:rPr>
                        <a:t>went for a walk </a:t>
                      </a:r>
                    </a:p>
                    <a:p>
                      <a:r>
                        <a:rPr lang="en-GB" sz="1100" b="1" dirty="0" err="1">
                          <a:solidFill>
                            <a:srgbClr val="002060"/>
                          </a:solidFill>
                        </a:rPr>
                        <a:t>joué</a:t>
                      </a:r>
                      <a:r>
                        <a:rPr lang="en-GB" sz="1100" b="1" dirty="0">
                          <a:solidFill>
                            <a:srgbClr val="002060"/>
                          </a:solidFill>
                        </a:rPr>
                        <a:t> au bowling</a:t>
                      </a:r>
                    </a:p>
                    <a:p>
                      <a:r>
                        <a:rPr lang="en-GB" sz="1100" b="0" i="1" dirty="0">
                          <a:solidFill>
                            <a:srgbClr val="00B0F0"/>
                          </a:solidFill>
                        </a:rPr>
                        <a:t>went bowling</a:t>
                      </a:r>
                    </a:p>
                    <a:p>
                      <a:r>
                        <a:rPr lang="en-GB" sz="1100" b="1" dirty="0" err="1">
                          <a:solidFill>
                            <a:srgbClr val="002060"/>
                          </a:solidFill>
                        </a:rPr>
                        <a:t>mangé</a:t>
                      </a:r>
                      <a:r>
                        <a:rPr lang="en-GB" sz="1100" b="1" dirty="0">
                          <a:solidFill>
                            <a:srgbClr val="002060"/>
                          </a:solidFill>
                        </a:rPr>
                        <a:t> un hamburger</a:t>
                      </a:r>
                    </a:p>
                    <a:p>
                      <a:r>
                        <a:rPr lang="en-GB" sz="1100" b="0" i="1" dirty="0">
                          <a:solidFill>
                            <a:srgbClr val="00B0F0"/>
                          </a:solidFill>
                        </a:rPr>
                        <a:t>ate a burger</a:t>
                      </a:r>
                    </a:p>
                    <a:p>
                      <a:r>
                        <a:rPr lang="en-GB" sz="1100" b="1" dirty="0" err="1">
                          <a:solidFill>
                            <a:srgbClr val="002060"/>
                          </a:solidFill>
                        </a:rPr>
                        <a:t>regardé</a:t>
                      </a:r>
                      <a:r>
                        <a:rPr lang="en-GB" sz="1100" b="1" dirty="0">
                          <a:solidFill>
                            <a:srgbClr val="002060"/>
                          </a:solidFill>
                        </a:rPr>
                        <a:t> un DVD</a:t>
                      </a:r>
                    </a:p>
                    <a:p>
                      <a:r>
                        <a:rPr lang="en-GB" sz="1100" b="0" i="1" dirty="0">
                          <a:solidFill>
                            <a:srgbClr val="00B0F0"/>
                          </a:solidFill>
                        </a:rPr>
                        <a:t>watched a DVD</a:t>
                      </a:r>
                    </a:p>
                    <a:p>
                      <a:r>
                        <a:rPr lang="en-GB" sz="1100" b="1" dirty="0" err="1">
                          <a:solidFill>
                            <a:srgbClr val="002060"/>
                          </a:solidFill>
                        </a:rPr>
                        <a:t>bien</a:t>
                      </a:r>
                      <a:r>
                        <a:rPr lang="en-GB" sz="1100" b="1" dirty="0">
                          <a:solidFill>
                            <a:srgbClr val="002060"/>
                          </a:solidFill>
                        </a:rPr>
                        <a:t> </a:t>
                      </a:r>
                      <a:r>
                        <a:rPr lang="en-GB" sz="1100" b="1" dirty="0" err="1">
                          <a:solidFill>
                            <a:srgbClr val="002060"/>
                          </a:solidFill>
                        </a:rPr>
                        <a:t>rigolé</a:t>
                      </a:r>
                      <a:endParaRPr lang="en-GB" sz="1100" b="1" dirty="0">
                        <a:solidFill>
                          <a:srgbClr val="002060"/>
                        </a:solidFill>
                      </a:endParaRPr>
                    </a:p>
                    <a:p>
                      <a:r>
                        <a:rPr lang="en-GB" sz="1100" b="0" i="1" dirty="0">
                          <a:solidFill>
                            <a:srgbClr val="00B0F0"/>
                          </a:solidFill>
                        </a:rPr>
                        <a:t>had a real laugh</a:t>
                      </a:r>
                    </a:p>
                    <a:p>
                      <a:r>
                        <a:rPr lang="en-GB" sz="1100" b="1" dirty="0" err="1">
                          <a:solidFill>
                            <a:srgbClr val="002060"/>
                          </a:solidFill>
                        </a:rPr>
                        <a:t>dansé</a:t>
                      </a:r>
                      <a:r>
                        <a:rPr lang="en-GB" sz="1100" b="1" dirty="0">
                          <a:solidFill>
                            <a:srgbClr val="002060"/>
                          </a:solidFill>
                        </a:rPr>
                        <a:t> ensemble</a:t>
                      </a:r>
                    </a:p>
                    <a:p>
                      <a:r>
                        <a:rPr lang="en-GB" sz="1100" b="0" i="1" dirty="0">
                          <a:solidFill>
                            <a:srgbClr val="00B0F0"/>
                          </a:solidFill>
                        </a:rPr>
                        <a:t>danced together</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rowSpan="5">
                  <a:txBody>
                    <a:bodyPr/>
                    <a:lstStyle/>
                    <a:p>
                      <a:pPr algn="ctr"/>
                      <a:r>
                        <a:rPr lang="en-GB" sz="1100" b="1" i="0" kern="1200" baseline="0" dirty="0">
                          <a:solidFill>
                            <a:srgbClr val="7030A0"/>
                          </a:solidFill>
                          <a:effectLst/>
                          <a:latin typeface="+mn-lt"/>
                          <a:ea typeface="+mn-ea"/>
                          <a:cs typeface="+mn-cs"/>
                        </a:rPr>
                        <a:t>Repeat </a:t>
                      </a:r>
                    </a:p>
                    <a:p>
                      <a:pPr algn="ctr"/>
                      <a:r>
                        <a:rPr lang="en-GB" sz="1100" b="1" i="0" kern="1200" baseline="0" dirty="0">
                          <a:solidFill>
                            <a:srgbClr val="7030A0"/>
                          </a:solidFill>
                          <a:effectLst/>
                          <a:latin typeface="+mn-lt"/>
                          <a:ea typeface="+mn-ea"/>
                          <a:cs typeface="+mn-cs"/>
                        </a:rPr>
                        <a:t>2, 3 </a:t>
                      </a:r>
                    </a:p>
                    <a:p>
                      <a:pPr algn="ctr"/>
                      <a:r>
                        <a:rPr lang="en-GB" sz="1100" b="1" i="0" kern="1200" baseline="0" dirty="0">
                          <a:solidFill>
                            <a:srgbClr val="7030A0"/>
                          </a:solidFill>
                          <a:effectLst/>
                          <a:latin typeface="+mn-lt"/>
                          <a:ea typeface="+mn-ea"/>
                          <a:cs typeface="+mn-cs"/>
                        </a:rPr>
                        <a:t>and 4</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5">
                  <a:txBody>
                    <a:bodyPr/>
                    <a:lstStyle/>
                    <a:p>
                      <a:r>
                        <a:rPr lang="en-GB" sz="1100" b="1" i="0" kern="1200" baseline="0" dirty="0" err="1">
                          <a:solidFill>
                            <a:srgbClr val="002060"/>
                          </a:solidFill>
                          <a:effectLst/>
                          <a:latin typeface="+mn-lt"/>
                          <a:ea typeface="+mn-ea"/>
                          <a:cs typeface="+mn-cs"/>
                        </a:rPr>
                        <a:t>mais</a:t>
                      </a:r>
                      <a:endParaRPr lang="en-GB" sz="1100" b="1" i="0" kern="1200" baseline="0" dirty="0">
                        <a:solidFill>
                          <a:srgbClr val="002060"/>
                        </a:solidFill>
                        <a:effectLst/>
                        <a:latin typeface="+mn-lt"/>
                        <a:ea typeface="+mn-ea"/>
                        <a:cs typeface="+mn-cs"/>
                      </a:endParaRPr>
                    </a:p>
                    <a:p>
                      <a:r>
                        <a:rPr lang="en-GB" sz="1100" b="0" i="1" kern="1200" baseline="0" dirty="0">
                          <a:solidFill>
                            <a:srgbClr val="00B0F0"/>
                          </a:solidFill>
                          <a:effectLst/>
                          <a:latin typeface="+mn-lt"/>
                          <a:ea typeface="+mn-ea"/>
                          <a:cs typeface="+mn-cs"/>
                        </a:rPr>
                        <a:t>but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je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n’ai</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I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tu</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he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elle</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she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on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nous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n’avons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vous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n’avez</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n’ont</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they didn’t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100" b="1" dirty="0" err="1">
                          <a:solidFill>
                            <a:srgbClr val="002060"/>
                          </a:solidFill>
                        </a:rPr>
                        <a:t>bavardé</a:t>
                      </a:r>
                      <a:endParaRPr lang="en-GB" sz="1100" b="1" dirty="0">
                        <a:solidFill>
                          <a:srgbClr val="002060"/>
                        </a:solidFill>
                      </a:endParaRPr>
                    </a:p>
                    <a:p>
                      <a:r>
                        <a:rPr lang="en-GB" sz="1100" b="0" i="1" dirty="0">
                          <a:solidFill>
                            <a:srgbClr val="00B0F0"/>
                          </a:solidFill>
                        </a:rPr>
                        <a:t>chatted</a:t>
                      </a:r>
                    </a:p>
                    <a:p>
                      <a:r>
                        <a:rPr lang="en-GB" sz="1100" b="1" dirty="0" err="1">
                          <a:solidFill>
                            <a:srgbClr val="002060"/>
                          </a:solidFill>
                        </a:rPr>
                        <a:t>bu</a:t>
                      </a:r>
                      <a:r>
                        <a:rPr lang="en-GB" sz="1100" b="1" dirty="0">
                          <a:solidFill>
                            <a:srgbClr val="002060"/>
                          </a:solidFill>
                        </a:rPr>
                        <a:t> du coca</a:t>
                      </a:r>
                    </a:p>
                    <a:p>
                      <a:r>
                        <a:rPr lang="en-GB" sz="1100" b="0" i="1" dirty="0">
                          <a:solidFill>
                            <a:srgbClr val="00B0F0"/>
                          </a:solidFill>
                        </a:rPr>
                        <a:t>drank cola</a:t>
                      </a:r>
                    </a:p>
                    <a:p>
                      <a:r>
                        <a:rPr lang="en-GB" sz="1100" b="1" dirty="0">
                          <a:solidFill>
                            <a:srgbClr val="002060"/>
                          </a:solidFill>
                        </a:rPr>
                        <a:t>fait les </a:t>
                      </a:r>
                      <a:r>
                        <a:rPr lang="en-GB" sz="1100" b="1" dirty="0" err="1">
                          <a:solidFill>
                            <a:srgbClr val="002060"/>
                          </a:solidFill>
                        </a:rPr>
                        <a:t>magasins</a:t>
                      </a:r>
                      <a:endParaRPr lang="en-GB" sz="1100" b="1" dirty="0">
                        <a:solidFill>
                          <a:srgbClr val="002060"/>
                        </a:solidFill>
                      </a:endParaRPr>
                    </a:p>
                    <a:p>
                      <a:r>
                        <a:rPr lang="en-GB" sz="1100" b="0" i="1" dirty="0">
                          <a:solidFill>
                            <a:srgbClr val="00B0F0"/>
                          </a:solidFill>
                        </a:rPr>
                        <a:t>went shopping</a:t>
                      </a:r>
                    </a:p>
                    <a:p>
                      <a:r>
                        <a:rPr lang="en-GB" sz="1100" b="1" dirty="0">
                          <a:solidFill>
                            <a:srgbClr val="002060"/>
                          </a:solidFill>
                        </a:rPr>
                        <a:t>fait </a:t>
                      </a:r>
                      <a:r>
                        <a:rPr lang="en-GB" sz="1100" b="1" dirty="0" err="1">
                          <a:solidFill>
                            <a:srgbClr val="002060"/>
                          </a:solidFill>
                        </a:rPr>
                        <a:t>une</a:t>
                      </a:r>
                      <a:r>
                        <a:rPr lang="en-GB" sz="1100" b="1" dirty="0">
                          <a:solidFill>
                            <a:srgbClr val="002060"/>
                          </a:solidFill>
                        </a:rPr>
                        <a:t> promenade</a:t>
                      </a:r>
                    </a:p>
                    <a:p>
                      <a:r>
                        <a:rPr lang="en-GB" sz="1100" b="0" i="1" dirty="0">
                          <a:solidFill>
                            <a:srgbClr val="00B0F0"/>
                          </a:solidFill>
                        </a:rPr>
                        <a:t>went for a walk </a:t>
                      </a:r>
                    </a:p>
                    <a:p>
                      <a:r>
                        <a:rPr lang="en-GB" sz="1100" b="1" dirty="0" err="1">
                          <a:solidFill>
                            <a:srgbClr val="002060"/>
                          </a:solidFill>
                        </a:rPr>
                        <a:t>joué</a:t>
                      </a:r>
                      <a:r>
                        <a:rPr lang="en-GB" sz="1100" b="1" dirty="0">
                          <a:solidFill>
                            <a:srgbClr val="002060"/>
                          </a:solidFill>
                        </a:rPr>
                        <a:t> au bowling</a:t>
                      </a:r>
                    </a:p>
                    <a:p>
                      <a:r>
                        <a:rPr lang="en-GB" sz="1100" b="0" i="1" dirty="0">
                          <a:solidFill>
                            <a:srgbClr val="00B0F0"/>
                          </a:solidFill>
                        </a:rPr>
                        <a:t>went bowling</a:t>
                      </a:r>
                    </a:p>
                    <a:p>
                      <a:r>
                        <a:rPr lang="en-GB" sz="1100" b="1" dirty="0" err="1">
                          <a:solidFill>
                            <a:srgbClr val="002060"/>
                          </a:solidFill>
                        </a:rPr>
                        <a:t>mangé</a:t>
                      </a:r>
                      <a:r>
                        <a:rPr lang="en-GB" sz="1100" b="1" dirty="0">
                          <a:solidFill>
                            <a:srgbClr val="002060"/>
                          </a:solidFill>
                        </a:rPr>
                        <a:t> un hamburger</a:t>
                      </a:r>
                    </a:p>
                    <a:p>
                      <a:r>
                        <a:rPr lang="en-GB" sz="1100" b="0" i="1" dirty="0">
                          <a:solidFill>
                            <a:srgbClr val="00B0F0"/>
                          </a:solidFill>
                        </a:rPr>
                        <a:t>ate a burger</a:t>
                      </a:r>
                    </a:p>
                    <a:p>
                      <a:r>
                        <a:rPr lang="en-GB" sz="1100" b="1" dirty="0" err="1">
                          <a:solidFill>
                            <a:srgbClr val="002060"/>
                          </a:solidFill>
                        </a:rPr>
                        <a:t>regardé</a:t>
                      </a:r>
                      <a:r>
                        <a:rPr lang="en-GB" sz="1100" b="1" dirty="0">
                          <a:solidFill>
                            <a:srgbClr val="002060"/>
                          </a:solidFill>
                        </a:rPr>
                        <a:t> un DVD</a:t>
                      </a:r>
                    </a:p>
                    <a:p>
                      <a:r>
                        <a:rPr lang="en-GB" sz="1100" b="0" i="1" dirty="0">
                          <a:solidFill>
                            <a:srgbClr val="00B0F0"/>
                          </a:solidFill>
                        </a:rPr>
                        <a:t>watched a DVD</a:t>
                      </a:r>
                    </a:p>
                    <a:p>
                      <a:r>
                        <a:rPr lang="en-GB" sz="1100" b="1" dirty="0" err="1">
                          <a:solidFill>
                            <a:srgbClr val="002060"/>
                          </a:solidFill>
                        </a:rPr>
                        <a:t>bien</a:t>
                      </a:r>
                      <a:r>
                        <a:rPr lang="en-GB" sz="1100" b="1" dirty="0">
                          <a:solidFill>
                            <a:srgbClr val="002060"/>
                          </a:solidFill>
                        </a:rPr>
                        <a:t> </a:t>
                      </a:r>
                      <a:r>
                        <a:rPr lang="en-GB" sz="1100" b="1" dirty="0" err="1">
                          <a:solidFill>
                            <a:srgbClr val="002060"/>
                          </a:solidFill>
                        </a:rPr>
                        <a:t>rigolé</a:t>
                      </a:r>
                      <a:endParaRPr lang="en-GB" sz="1100" b="1" dirty="0">
                        <a:solidFill>
                          <a:srgbClr val="002060"/>
                        </a:solidFill>
                      </a:endParaRPr>
                    </a:p>
                    <a:p>
                      <a:r>
                        <a:rPr lang="en-GB" sz="1100" b="0" i="1" dirty="0">
                          <a:solidFill>
                            <a:srgbClr val="00B0F0"/>
                          </a:solidFill>
                        </a:rPr>
                        <a:t>had a real laugh</a:t>
                      </a:r>
                    </a:p>
                    <a:p>
                      <a:r>
                        <a:rPr lang="en-GB" sz="1100" b="1" dirty="0" err="1">
                          <a:solidFill>
                            <a:srgbClr val="002060"/>
                          </a:solidFill>
                        </a:rPr>
                        <a:t>dansé</a:t>
                      </a:r>
                      <a:r>
                        <a:rPr lang="en-GB" sz="1100" b="1" dirty="0">
                          <a:solidFill>
                            <a:srgbClr val="002060"/>
                          </a:solidFill>
                        </a:rPr>
                        <a:t> ensemble</a:t>
                      </a:r>
                    </a:p>
                    <a:p>
                      <a:r>
                        <a:rPr lang="en-GB" sz="1100" b="0" i="1" dirty="0">
                          <a:solidFill>
                            <a:srgbClr val="00B0F0"/>
                          </a:solidFill>
                        </a:rPr>
                        <a:t>danced together</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c’était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It </a:t>
                      </a:r>
                      <a:r>
                        <a:rPr kumimoji="0" lang="fr-FR" sz="11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was</a:t>
                      </a:r>
                      <a:endParaRPr kumimoji="0" lang="fr-FR" sz="11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très</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err="1">
                          <a:solidFill>
                            <a:srgbClr val="00B0F0"/>
                          </a:solidFill>
                          <a:effectLst/>
                          <a:latin typeface="+mn-lt"/>
                          <a:ea typeface="+mn-ea"/>
                          <a:cs typeface="+mn-cs"/>
                        </a:rPr>
                        <a:t>very</a:t>
                      </a:r>
                      <a:r>
                        <a:rPr lang="fr-FR" sz="1100" b="0" i="1" kern="1200" dirty="0">
                          <a:solidFill>
                            <a:srgbClr val="00B0F0"/>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assez</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err="1">
                          <a:solidFill>
                            <a:srgbClr val="00B0F0"/>
                          </a:solidFill>
                          <a:effectLst/>
                          <a:latin typeface="+mn-lt"/>
                          <a:ea typeface="+mn-ea"/>
                          <a:cs typeface="+mn-cs"/>
                        </a:rPr>
                        <a:t>quite</a:t>
                      </a: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un peu</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a:solidFill>
                            <a:srgbClr val="00B0F0"/>
                          </a:solidFill>
                          <a:effectLst/>
                          <a:latin typeface="+mn-lt"/>
                          <a:ea typeface="+mn-ea"/>
                          <a:cs typeface="+mn-cs"/>
                        </a:rPr>
                        <a:t>a bit</a:t>
                      </a: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trop</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err="1">
                          <a:solidFill>
                            <a:srgbClr val="00B0F0"/>
                          </a:solidFill>
                          <a:effectLst/>
                          <a:latin typeface="+mn-lt"/>
                          <a:ea typeface="+mn-ea"/>
                          <a:cs typeface="+mn-cs"/>
                        </a:rPr>
                        <a:t>too</a:t>
                      </a: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carrément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err="1">
                          <a:solidFill>
                            <a:srgbClr val="00B0F0"/>
                          </a:solidFill>
                          <a:effectLst/>
                          <a:latin typeface="+mn-lt"/>
                          <a:ea typeface="+mn-ea"/>
                          <a:cs typeface="+mn-cs"/>
                        </a:rPr>
                        <a:t>Completely</a:t>
                      </a: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fr-FR" sz="1100" b="0" i="1" kern="1200" dirty="0">
                        <a:solidFill>
                          <a:srgbClr val="00B0F0"/>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1" kern="1200" dirty="0">
                          <a:solidFill>
                            <a:srgbClr val="002060"/>
                          </a:solidFill>
                          <a:effectLst/>
                          <a:latin typeface="+mn-lt"/>
                          <a:ea typeface="+mn-ea"/>
                          <a:cs typeface="+mn-cs"/>
                        </a:rPr>
                        <a:t>vraiment</a:t>
                      </a:r>
                    </a:p>
                    <a:p>
                      <a:pPr marL="0" marR="0" lvl="0" indent="0" algn="l" defTabSz="914400" rtl="0" eaLnBrk="1" fontAlgn="base" latinLnBrk="0" hangingPunct="1">
                        <a:lnSpc>
                          <a:spcPct val="100000"/>
                        </a:lnSpc>
                        <a:spcBef>
                          <a:spcPts val="0"/>
                        </a:spcBef>
                        <a:spcAft>
                          <a:spcPts val="0"/>
                        </a:spcAft>
                        <a:buClrTx/>
                        <a:buSzTx/>
                        <a:buFontTx/>
                        <a:buNone/>
                        <a:tabLst/>
                        <a:defRPr/>
                      </a:pPr>
                      <a:r>
                        <a:rPr lang="fr-FR" sz="1100" b="0" i="1" kern="1200" dirty="0" err="1">
                          <a:solidFill>
                            <a:srgbClr val="00B0F0"/>
                          </a:solidFill>
                          <a:effectLst/>
                          <a:latin typeface="+mn-lt"/>
                          <a:ea typeface="+mn-ea"/>
                          <a:cs typeface="+mn-cs"/>
                        </a:rPr>
                        <a:t>really</a:t>
                      </a:r>
                      <a:endParaRPr lang="fr-FR" sz="1100" b="0" i="1" kern="1200" dirty="0">
                        <a:solidFill>
                          <a:srgbClr val="00B0F0"/>
                        </a:solidFill>
                        <a:effectLst/>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cool.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cool.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intéressant</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interesting.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romantique</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romantic.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génial</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great.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marrant</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funny.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sympa</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nice.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ennuyeux</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B0F0"/>
                          </a:solidFill>
                          <a:effectLst/>
                          <a:uLnTx/>
                          <a:uFillTx/>
                          <a:latin typeface="+mn-lt"/>
                          <a:ea typeface="+mn-ea"/>
                          <a:cs typeface="+mn-cs"/>
                        </a:rPr>
                        <a:t>boring.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affreux</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B0F0"/>
                          </a:solidFill>
                          <a:effectLst/>
                          <a:uLnTx/>
                          <a:uFillTx/>
                          <a:latin typeface="+mn-lt"/>
                          <a:ea typeface="+mn-ea"/>
                          <a:cs typeface="+mn-cs"/>
                        </a:rPr>
                        <a:t>terrible.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bizarre.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B0F0"/>
                          </a:solidFill>
                          <a:effectLst/>
                          <a:uLnTx/>
                          <a:uFillTx/>
                          <a:latin typeface="+mn-lt"/>
                          <a:ea typeface="+mn-ea"/>
                          <a:cs typeface="+mn-cs"/>
                        </a:rPr>
                        <a:t>weird.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nul</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rubbish.</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065556"/>
                  </a:ext>
                </a:extLst>
              </a:tr>
              <a:tr h="1497111">
                <a:tc vMerge="1">
                  <a:txBody>
                    <a:bodyPr/>
                    <a:lstStyle/>
                    <a:p>
                      <a:endParaRPr lang="en-GB"/>
                    </a:p>
                  </a:txBody>
                  <a:tcPr/>
                </a:tc>
                <a:tc vMerge="1">
                  <a:txBody>
                    <a:bodyPr/>
                    <a:lstStyle/>
                    <a:p>
                      <a:endParaRPr lang="en-GB"/>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je </a:t>
                      </a:r>
                      <a:r>
                        <a:rPr kumimoji="0" lang="en-GB" sz="1100" b="1" i="0" u="none" strike="noStrike" kern="1200" cap="none" spc="0" normalizeH="0" baseline="0" noProof="0" dirty="0" err="1">
                          <a:ln>
                            <a:noFill/>
                          </a:ln>
                          <a:solidFill>
                            <a:srgbClr val="002060"/>
                          </a:solidFill>
                          <a:effectLst/>
                          <a:uLnTx/>
                          <a:uFillTx/>
                          <a:latin typeface="+mn-lt"/>
                          <a:ea typeface="+mn-ea"/>
                          <a:cs typeface="+mn-cs"/>
                        </a:rPr>
                        <a:t>suis</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tu</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es</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est</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he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elle</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est</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she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on </a:t>
                      </a:r>
                      <a:r>
                        <a:rPr kumimoji="0" lang="en-GB" sz="1100" b="1" i="0" u="none" strike="noStrike" kern="1200" cap="none" spc="0" normalizeH="0" baseline="0" noProof="0" dirty="0" err="1">
                          <a:ln>
                            <a:noFill/>
                          </a:ln>
                          <a:solidFill>
                            <a:srgbClr val="002060"/>
                          </a:solidFill>
                          <a:effectLst/>
                          <a:uLnTx/>
                          <a:uFillTx/>
                          <a:latin typeface="+mn-lt"/>
                          <a:ea typeface="+mn-ea"/>
                          <a:cs typeface="+mn-cs"/>
                        </a:rPr>
                        <a:t>est</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nous </a:t>
                      </a:r>
                      <a:r>
                        <a:rPr kumimoji="0" lang="en-GB" sz="1100" b="1" i="0" u="none" strike="noStrike" kern="1200" cap="none" spc="0" normalizeH="0" baseline="0" noProof="0" dirty="0" err="1">
                          <a:ln>
                            <a:noFill/>
                          </a:ln>
                          <a:solidFill>
                            <a:srgbClr val="002060"/>
                          </a:solidFill>
                          <a:effectLst/>
                          <a:uLnTx/>
                          <a:uFillTx/>
                          <a:latin typeface="+mn-lt"/>
                          <a:ea typeface="+mn-ea"/>
                          <a:cs typeface="+mn-cs"/>
                        </a:rPr>
                        <a:t>sommes</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vous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êtes</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sont</a:t>
                      </a: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they</a:t>
                      </a: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r>
                        <a:rPr lang="en-US" sz="1100" b="1" kern="1200" dirty="0" err="1">
                          <a:solidFill>
                            <a:srgbClr val="002060"/>
                          </a:solidFill>
                          <a:effectLst/>
                          <a:latin typeface="+mn-lt"/>
                          <a:ea typeface="+mn-ea"/>
                          <a:cs typeface="+mn-cs"/>
                        </a:rPr>
                        <a:t>allé</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br>
                        <a:rPr lang="en-US" sz="1100" kern="1200" dirty="0">
                          <a:solidFill>
                            <a:schemeClr val="tx1"/>
                          </a:solidFill>
                          <a:effectLst/>
                          <a:latin typeface="+mn-lt"/>
                          <a:ea typeface="+mn-ea"/>
                          <a:cs typeface="+mn-cs"/>
                        </a:rPr>
                      </a:br>
                      <a:r>
                        <a:rPr lang="en-US" sz="1100" b="1" kern="1200" dirty="0" err="1">
                          <a:solidFill>
                            <a:srgbClr val="002060"/>
                          </a:solidFill>
                          <a:effectLst/>
                          <a:latin typeface="+mn-lt"/>
                          <a:ea typeface="+mn-ea"/>
                          <a:cs typeface="+mn-cs"/>
                        </a:rPr>
                        <a:t>allée</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p>
                      <a:r>
                        <a:rPr lang="en-US" sz="1100" b="1" kern="1200" dirty="0" err="1">
                          <a:solidFill>
                            <a:srgbClr val="002060"/>
                          </a:solidFill>
                          <a:effectLst/>
                          <a:latin typeface="+mn-lt"/>
                          <a:ea typeface="+mn-ea"/>
                          <a:cs typeface="+mn-cs"/>
                        </a:rPr>
                        <a:t>allés</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p>
                      <a:r>
                        <a:rPr lang="en-US" sz="1100" b="1" kern="1200" dirty="0" err="1">
                          <a:solidFill>
                            <a:srgbClr val="002060"/>
                          </a:solidFill>
                          <a:effectLst/>
                          <a:latin typeface="+mn-lt"/>
                          <a:ea typeface="+mn-ea"/>
                          <a:cs typeface="+mn-cs"/>
                        </a:rPr>
                        <a:t>allées</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r>
                        <a:rPr lang="en-US" sz="1100" b="1" kern="1200" dirty="0">
                          <a:solidFill>
                            <a:srgbClr val="002060"/>
                          </a:solidFill>
                          <a:effectLst/>
                          <a:latin typeface="+mn-lt"/>
                          <a:ea typeface="+mn-ea"/>
                          <a:cs typeface="+mn-cs"/>
                        </a:rPr>
                        <a:t>au </a:t>
                      </a:r>
                      <a:r>
                        <a:rPr lang="en-US" sz="1100" b="1" kern="1200" dirty="0" err="1">
                          <a:solidFill>
                            <a:srgbClr val="002060"/>
                          </a:solidFill>
                          <a:effectLst/>
                          <a:latin typeface="+mn-lt"/>
                          <a:ea typeface="+mn-ea"/>
                          <a:cs typeface="+mn-cs"/>
                        </a:rPr>
                        <a:t>cinéma</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to the cinema</a:t>
                      </a:r>
                    </a:p>
                    <a:p>
                      <a:r>
                        <a:rPr lang="en-US" sz="1100" b="1" kern="1200" dirty="0">
                          <a:solidFill>
                            <a:srgbClr val="002060"/>
                          </a:solidFill>
                          <a:effectLst/>
                          <a:latin typeface="+mn-lt"/>
                          <a:ea typeface="+mn-ea"/>
                          <a:cs typeface="+mn-cs"/>
                        </a:rPr>
                        <a:t>à </a:t>
                      </a:r>
                      <a:r>
                        <a:rPr lang="en-US" sz="1100" b="1" kern="1200" dirty="0" err="1">
                          <a:solidFill>
                            <a:srgbClr val="002060"/>
                          </a:solidFill>
                          <a:effectLst/>
                          <a:latin typeface="+mn-lt"/>
                          <a:ea typeface="+mn-ea"/>
                          <a:cs typeface="+mn-cs"/>
                        </a:rPr>
                        <a:t>une</a:t>
                      </a:r>
                      <a:r>
                        <a:rPr lang="en-US" sz="1100" b="1" kern="1200" dirty="0">
                          <a:solidFill>
                            <a:srgbClr val="002060"/>
                          </a:solidFill>
                          <a:effectLst/>
                          <a:latin typeface="+mn-lt"/>
                          <a:ea typeface="+mn-ea"/>
                          <a:cs typeface="+mn-cs"/>
                        </a:rPr>
                        <a:t> fête</a:t>
                      </a:r>
                    </a:p>
                    <a:p>
                      <a:r>
                        <a:rPr lang="en-US" sz="1100" b="0" i="1" kern="1200" dirty="0">
                          <a:solidFill>
                            <a:srgbClr val="00B0F0"/>
                          </a:solidFill>
                          <a:effectLst/>
                          <a:latin typeface="+mn-lt"/>
                          <a:ea typeface="+mn-ea"/>
                          <a:cs typeface="+mn-cs"/>
                        </a:rPr>
                        <a:t>to a party</a:t>
                      </a:r>
                    </a:p>
                    <a:p>
                      <a:r>
                        <a:rPr lang="en-US" sz="1100" b="1" kern="1200" dirty="0" err="1">
                          <a:solidFill>
                            <a:srgbClr val="002060"/>
                          </a:solidFill>
                          <a:effectLst/>
                          <a:latin typeface="+mn-lt"/>
                          <a:ea typeface="+mn-ea"/>
                          <a:cs typeface="+mn-cs"/>
                        </a:rPr>
                        <a:t>en</a:t>
                      </a:r>
                      <a:r>
                        <a:rPr lang="en-US" sz="1100" b="1" kern="1200" dirty="0">
                          <a:solidFill>
                            <a:srgbClr val="002060"/>
                          </a:solidFill>
                          <a:effectLst/>
                          <a:latin typeface="+mn-lt"/>
                          <a:ea typeface="+mn-ea"/>
                          <a:cs typeface="+mn-cs"/>
                        </a:rPr>
                        <a:t> </a:t>
                      </a:r>
                      <a:r>
                        <a:rPr lang="en-US" sz="1100" b="1" kern="1200" dirty="0" err="1">
                          <a:solidFill>
                            <a:srgbClr val="002060"/>
                          </a:solidFill>
                          <a:effectLst/>
                          <a:latin typeface="+mn-lt"/>
                          <a:ea typeface="+mn-ea"/>
                          <a:cs typeface="+mn-cs"/>
                        </a:rPr>
                        <a:t>ville</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into town</a:t>
                      </a:r>
                      <a:endParaRPr lang="en-GB" sz="1100" b="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endParaRPr lang="en-GB"/>
                    </a:p>
                  </a:txBody>
                  <a:tcPr/>
                </a:tc>
                <a:tc vMerge="1">
                  <a:txBody>
                    <a:bodyPr/>
                    <a:lstStyle/>
                    <a:p>
                      <a:endParaRPr lang="en-GB"/>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je ne </a:t>
                      </a:r>
                      <a:r>
                        <a:rPr kumimoji="0" lang="en-GB" sz="1100" b="1" i="0" u="none" strike="noStrike" kern="1200" cap="none" spc="0" normalizeH="0" baseline="0" noProof="0" dirty="0" err="1">
                          <a:ln>
                            <a:noFill/>
                          </a:ln>
                          <a:solidFill>
                            <a:srgbClr val="002060"/>
                          </a:solidFill>
                          <a:effectLst/>
                          <a:uLnTx/>
                          <a:uFillTx/>
                          <a:latin typeface="+mn-lt"/>
                          <a:ea typeface="+mn-ea"/>
                          <a:cs typeface="+mn-cs"/>
                        </a:rPr>
                        <a:t>suis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I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tu</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n’es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n’est</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he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elle</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n’est</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she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on </a:t>
                      </a:r>
                      <a:r>
                        <a:rPr kumimoji="0" lang="en-GB" sz="1100" b="1" i="0" u="none" strike="noStrike" kern="1200" cap="none" spc="0" normalizeH="0" baseline="0" noProof="0" dirty="0" err="1">
                          <a:ln>
                            <a:noFill/>
                          </a:ln>
                          <a:solidFill>
                            <a:srgbClr val="002060"/>
                          </a:solidFill>
                          <a:effectLst/>
                          <a:uLnTx/>
                          <a:uFillTx/>
                          <a:latin typeface="+mn-lt"/>
                          <a:ea typeface="+mn-ea"/>
                          <a:cs typeface="+mn-cs"/>
                        </a:rPr>
                        <a:t>n’est</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nous ne </a:t>
                      </a:r>
                      <a:r>
                        <a:rPr kumimoji="0" lang="en-GB" sz="1100" b="1" i="0" u="none" strike="noStrike" kern="1200" cap="none" spc="0" normalizeH="0" baseline="0" noProof="0" dirty="0" err="1">
                          <a:ln>
                            <a:noFill/>
                          </a:ln>
                          <a:solidFill>
                            <a:srgbClr val="002060"/>
                          </a:solidFill>
                          <a:effectLst/>
                          <a:uLnTx/>
                          <a:uFillTx/>
                          <a:latin typeface="+mn-lt"/>
                          <a:ea typeface="+mn-ea"/>
                          <a:cs typeface="+mn-cs"/>
                        </a:rPr>
                        <a:t>sommes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we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vous</a:t>
                      </a:r>
                      <a:r>
                        <a:rPr kumimoji="0" lang="en-GB" sz="1100" b="1" i="0" u="none" strike="noStrike" kern="1200" cap="none" spc="0" normalizeH="0" baseline="0" noProof="0" dirty="0">
                          <a:ln>
                            <a:noFill/>
                          </a:ln>
                          <a:solidFill>
                            <a:srgbClr val="002060"/>
                          </a:solidFill>
                          <a:effectLst/>
                          <a:uLnTx/>
                          <a:uFillTx/>
                          <a:latin typeface="+mn-lt"/>
                          <a:ea typeface="+mn-ea"/>
                          <a:cs typeface="+mn-cs"/>
                        </a:rPr>
                        <a:t> </a:t>
                      </a:r>
                      <a:r>
                        <a:rPr kumimoji="0" lang="en-GB" sz="1100" b="1" i="0" u="none" strike="noStrike" kern="1200" cap="none" spc="0" normalizeH="0" baseline="0" noProof="0" dirty="0" err="1">
                          <a:ln>
                            <a:noFill/>
                          </a:ln>
                          <a:solidFill>
                            <a:srgbClr val="002060"/>
                          </a:solidFill>
                          <a:effectLst/>
                          <a:uLnTx/>
                          <a:uFillTx/>
                          <a:latin typeface="+mn-lt"/>
                          <a:ea typeface="+mn-ea"/>
                          <a:cs typeface="+mn-cs"/>
                        </a:rPr>
                        <a:t>n’êtes</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you didn’t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err="1">
                          <a:ln>
                            <a:noFill/>
                          </a:ln>
                          <a:solidFill>
                            <a:srgbClr val="002060"/>
                          </a:solidFill>
                          <a:effectLst/>
                          <a:uLnTx/>
                          <a:uFillTx/>
                          <a:latin typeface="+mn-lt"/>
                          <a:ea typeface="+mn-ea"/>
                          <a:cs typeface="+mn-cs"/>
                        </a:rPr>
                        <a:t>ils</a:t>
                      </a:r>
                      <a:r>
                        <a:rPr kumimoji="0" lang="en-GB" sz="1100" b="1" i="0" u="none" strike="noStrike" kern="1200" cap="none" spc="0" normalizeH="0" baseline="0" noProof="0" dirty="0">
                          <a:ln>
                            <a:noFill/>
                          </a:ln>
                          <a:solidFill>
                            <a:srgbClr val="002060"/>
                          </a:solidFill>
                          <a:effectLst/>
                          <a:uLnTx/>
                          <a:uFillTx/>
                          <a:latin typeface="+mn-lt"/>
                          <a:ea typeface="+mn-ea"/>
                          <a:cs typeface="+mn-cs"/>
                        </a:rPr>
                        <a:t> ne </a:t>
                      </a:r>
                      <a:r>
                        <a:rPr kumimoji="0" lang="en-GB" sz="1100" b="1" i="0" u="none" strike="noStrike" kern="1200" cap="none" spc="0" normalizeH="0" baseline="0" noProof="0" dirty="0" err="1">
                          <a:ln>
                            <a:noFill/>
                          </a:ln>
                          <a:solidFill>
                            <a:srgbClr val="002060"/>
                          </a:solidFill>
                          <a:effectLst/>
                          <a:uLnTx/>
                          <a:uFillTx/>
                          <a:latin typeface="+mn-lt"/>
                          <a:ea typeface="+mn-ea"/>
                          <a:cs typeface="+mn-cs"/>
                        </a:rPr>
                        <a:t>sont</a:t>
                      </a:r>
                      <a:r>
                        <a:rPr kumimoji="0" lang="en-GB" sz="1100" b="1" i="0" u="none" strike="noStrike" kern="1200" cap="none" spc="0" normalizeH="0" baseline="0" noProof="0" dirty="0">
                          <a:ln>
                            <a:noFill/>
                          </a:ln>
                          <a:solidFill>
                            <a:srgbClr val="002060"/>
                          </a:solidFill>
                          <a:effectLst/>
                          <a:uLnTx/>
                          <a:uFillTx/>
                          <a:latin typeface="+mn-lt"/>
                          <a:ea typeface="+mn-ea"/>
                          <a:cs typeface="+mn-cs"/>
                        </a:rPr>
                        <a:t> pas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they didn’t</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2">
                  <a:txBody>
                    <a:bodyPr/>
                    <a:lstStyle/>
                    <a:p>
                      <a:r>
                        <a:rPr lang="en-US" sz="1100" b="1" kern="1200" dirty="0" err="1">
                          <a:solidFill>
                            <a:srgbClr val="002060"/>
                          </a:solidFill>
                          <a:effectLst/>
                          <a:latin typeface="+mn-lt"/>
                          <a:ea typeface="+mn-ea"/>
                          <a:cs typeface="+mn-cs"/>
                        </a:rPr>
                        <a:t>allé</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br>
                        <a:rPr lang="en-US" sz="1100" kern="1200" dirty="0">
                          <a:solidFill>
                            <a:schemeClr val="tx1"/>
                          </a:solidFill>
                          <a:effectLst/>
                          <a:latin typeface="+mn-lt"/>
                          <a:ea typeface="+mn-ea"/>
                          <a:cs typeface="+mn-cs"/>
                        </a:rPr>
                      </a:br>
                      <a:r>
                        <a:rPr lang="en-US" sz="1100" b="1" kern="1200" dirty="0" err="1">
                          <a:solidFill>
                            <a:srgbClr val="002060"/>
                          </a:solidFill>
                          <a:effectLst/>
                          <a:latin typeface="+mn-lt"/>
                          <a:ea typeface="+mn-ea"/>
                          <a:cs typeface="+mn-cs"/>
                        </a:rPr>
                        <a:t>allée</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p>
                      <a:r>
                        <a:rPr lang="en-US" sz="1100" b="1" kern="1200" dirty="0" err="1">
                          <a:solidFill>
                            <a:srgbClr val="002060"/>
                          </a:solidFill>
                          <a:effectLst/>
                          <a:latin typeface="+mn-lt"/>
                          <a:ea typeface="+mn-ea"/>
                          <a:cs typeface="+mn-cs"/>
                        </a:rPr>
                        <a:t>allés</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p>
                      <a:r>
                        <a:rPr lang="en-US" sz="1100" b="1" kern="1200" dirty="0" err="1">
                          <a:solidFill>
                            <a:srgbClr val="002060"/>
                          </a:solidFill>
                          <a:effectLst/>
                          <a:latin typeface="+mn-lt"/>
                          <a:ea typeface="+mn-ea"/>
                          <a:cs typeface="+mn-cs"/>
                        </a:rPr>
                        <a:t>allées</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went </a:t>
                      </a:r>
                      <a:endParaRPr lang="en-GB" sz="1100" dirty="0"/>
                    </a:p>
                    <a:p>
                      <a:endParaRPr lang="en-GB" sz="1100" b="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2">
                  <a:txBody>
                    <a:bodyPr/>
                    <a:lstStyle/>
                    <a:p>
                      <a:r>
                        <a:rPr lang="en-US" sz="1100" b="1" kern="1200" dirty="0">
                          <a:solidFill>
                            <a:srgbClr val="002060"/>
                          </a:solidFill>
                          <a:effectLst/>
                          <a:latin typeface="+mn-lt"/>
                          <a:ea typeface="+mn-ea"/>
                          <a:cs typeface="+mn-cs"/>
                        </a:rPr>
                        <a:t>au </a:t>
                      </a:r>
                      <a:r>
                        <a:rPr lang="en-US" sz="1100" b="1" kern="1200" dirty="0" err="1">
                          <a:solidFill>
                            <a:srgbClr val="002060"/>
                          </a:solidFill>
                          <a:effectLst/>
                          <a:latin typeface="+mn-lt"/>
                          <a:ea typeface="+mn-ea"/>
                          <a:cs typeface="+mn-cs"/>
                        </a:rPr>
                        <a:t>cinéma</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to the cinema</a:t>
                      </a:r>
                    </a:p>
                    <a:p>
                      <a:r>
                        <a:rPr lang="en-US" sz="1100" b="1" kern="1200" dirty="0">
                          <a:solidFill>
                            <a:srgbClr val="002060"/>
                          </a:solidFill>
                          <a:effectLst/>
                          <a:latin typeface="+mn-lt"/>
                          <a:ea typeface="+mn-ea"/>
                          <a:cs typeface="+mn-cs"/>
                        </a:rPr>
                        <a:t>à </a:t>
                      </a:r>
                      <a:r>
                        <a:rPr lang="en-US" sz="1100" b="1" kern="1200" dirty="0" err="1">
                          <a:solidFill>
                            <a:srgbClr val="002060"/>
                          </a:solidFill>
                          <a:effectLst/>
                          <a:latin typeface="+mn-lt"/>
                          <a:ea typeface="+mn-ea"/>
                          <a:cs typeface="+mn-cs"/>
                        </a:rPr>
                        <a:t>une</a:t>
                      </a:r>
                      <a:r>
                        <a:rPr lang="en-US" sz="1100" b="1" kern="1200" dirty="0">
                          <a:solidFill>
                            <a:srgbClr val="002060"/>
                          </a:solidFill>
                          <a:effectLst/>
                          <a:latin typeface="+mn-lt"/>
                          <a:ea typeface="+mn-ea"/>
                          <a:cs typeface="+mn-cs"/>
                        </a:rPr>
                        <a:t> fête</a:t>
                      </a:r>
                    </a:p>
                    <a:p>
                      <a:r>
                        <a:rPr lang="en-US" sz="1100" b="0" i="1" kern="1200" dirty="0">
                          <a:solidFill>
                            <a:srgbClr val="00B0F0"/>
                          </a:solidFill>
                          <a:effectLst/>
                          <a:latin typeface="+mn-lt"/>
                          <a:ea typeface="+mn-ea"/>
                          <a:cs typeface="+mn-cs"/>
                        </a:rPr>
                        <a:t>to a party</a:t>
                      </a:r>
                    </a:p>
                    <a:p>
                      <a:r>
                        <a:rPr lang="en-US" sz="1100" b="1" kern="1200" dirty="0" err="1">
                          <a:solidFill>
                            <a:srgbClr val="002060"/>
                          </a:solidFill>
                          <a:effectLst/>
                          <a:latin typeface="+mn-lt"/>
                          <a:ea typeface="+mn-ea"/>
                          <a:cs typeface="+mn-cs"/>
                        </a:rPr>
                        <a:t>en</a:t>
                      </a:r>
                      <a:r>
                        <a:rPr lang="en-US" sz="1100" b="1" kern="1200" dirty="0">
                          <a:solidFill>
                            <a:srgbClr val="002060"/>
                          </a:solidFill>
                          <a:effectLst/>
                          <a:latin typeface="+mn-lt"/>
                          <a:ea typeface="+mn-ea"/>
                          <a:cs typeface="+mn-cs"/>
                        </a:rPr>
                        <a:t> </a:t>
                      </a:r>
                      <a:r>
                        <a:rPr lang="en-US" sz="1100" b="1" kern="1200" dirty="0" err="1">
                          <a:solidFill>
                            <a:srgbClr val="002060"/>
                          </a:solidFill>
                          <a:effectLst/>
                          <a:latin typeface="+mn-lt"/>
                          <a:ea typeface="+mn-ea"/>
                          <a:cs typeface="+mn-cs"/>
                        </a:rPr>
                        <a:t>ville</a:t>
                      </a:r>
                      <a:endParaRPr lang="en-US" sz="1100" b="1" kern="1200" dirty="0">
                        <a:solidFill>
                          <a:srgbClr val="002060"/>
                        </a:solidFill>
                        <a:effectLst/>
                        <a:latin typeface="+mn-lt"/>
                        <a:ea typeface="+mn-ea"/>
                        <a:cs typeface="+mn-cs"/>
                      </a:endParaRPr>
                    </a:p>
                    <a:p>
                      <a:r>
                        <a:rPr lang="en-US" sz="1100" b="0" i="1" kern="1200" dirty="0">
                          <a:solidFill>
                            <a:srgbClr val="00B0F0"/>
                          </a:solidFill>
                          <a:effectLst/>
                          <a:latin typeface="+mn-lt"/>
                          <a:ea typeface="+mn-ea"/>
                          <a:cs typeface="+mn-cs"/>
                        </a:rPr>
                        <a:t>into town</a:t>
                      </a:r>
                      <a:endParaRPr lang="en-GB" sz="1100" b="0" i="1" dirty="0">
                        <a:solidFill>
                          <a:srgbClr val="00B0F0"/>
                        </a:solidFill>
                      </a:endParaRPr>
                    </a:p>
                    <a:p>
                      <a:endParaRPr lang="en-GB" sz="1100" b="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226666200"/>
                  </a:ext>
                </a:extLst>
              </a:tr>
              <a:tr h="92551">
                <a:tc vMerge="1">
                  <a:txBody>
                    <a:bodyPr/>
                    <a:lstStyle/>
                    <a:p>
                      <a:endParaRPr lang="en-GB"/>
                    </a:p>
                  </a:txBody>
                  <a:tcPr/>
                </a:tc>
                <a:tc vMerge="1">
                  <a:txBody>
                    <a:bodyPr/>
                    <a:lstStyle/>
                    <a:p>
                      <a:endParaRPr lang="en-GB"/>
                    </a:p>
                  </a:txBody>
                  <a:tcPr/>
                </a:tc>
                <a:tc vMerge="1">
                  <a:txBody>
                    <a:bodyPr/>
                    <a:lstStyle/>
                    <a:p>
                      <a:endParaRPr lang="en-GB"/>
                    </a:p>
                  </a:txBody>
                  <a:tcPr/>
                </a:tc>
                <a:tc rowSpan="3" gridSpan="2">
                  <a:txBody>
                    <a:bodyPr/>
                    <a:lstStyle/>
                    <a:p>
                      <a:r>
                        <a:rPr lang="fr-FR" sz="1100" b="1" kern="1200" dirty="0">
                          <a:solidFill>
                            <a:srgbClr val="002060"/>
                          </a:solidFill>
                          <a:effectLst/>
                          <a:latin typeface="+mn-lt"/>
                          <a:ea typeface="+mn-ea"/>
                          <a:cs typeface="+mn-cs"/>
                        </a:rPr>
                        <a:t>resté à la maison</a:t>
                      </a:r>
                    </a:p>
                    <a:p>
                      <a:r>
                        <a:rPr lang="en-US" sz="1100" b="0" i="1" kern="1200" dirty="0">
                          <a:solidFill>
                            <a:srgbClr val="00B0F0"/>
                          </a:solidFill>
                          <a:effectLst/>
                          <a:latin typeface="+mn-lt"/>
                          <a:ea typeface="+mn-ea"/>
                          <a:cs typeface="+mn-cs"/>
                        </a:rPr>
                        <a:t>stayed at home</a:t>
                      </a:r>
                    </a:p>
                    <a:p>
                      <a:r>
                        <a:rPr lang="fr-FR" sz="1100" b="1" kern="1200" dirty="0">
                          <a:solidFill>
                            <a:srgbClr val="002060"/>
                          </a:solidFill>
                          <a:effectLst/>
                          <a:latin typeface="+mn-lt"/>
                          <a:ea typeface="+mn-ea"/>
                          <a:cs typeface="+mn-cs"/>
                        </a:rPr>
                        <a:t>restée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p>
                      <a:r>
                        <a:rPr lang="fr-FR" sz="1100" b="1" kern="1200" dirty="0">
                          <a:solidFill>
                            <a:srgbClr val="002060"/>
                          </a:solidFill>
                          <a:effectLst/>
                          <a:latin typeface="+mn-lt"/>
                          <a:ea typeface="+mn-ea"/>
                          <a:cs typeface="+mn-cs"/>
                        </a:rPr>
                        <a:t>restés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p>
                      <a:r>
                        <a:rPr lang="fr-FR" sz="1100" b="1" kern="1200" dirty="0">
                          <a:solidFill>
                            <a:srgbClr val="002060"/>
                          </a:solidFill>
                          <a:effectLst/>
                          <a:latin typeface="+mn-lt"/>
                          <a:ea typeface="+mn-ea"/>
                          <a:cs typeface="+mn-cs"/>
                        </a:rPr>
                        <a:t>restées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3" hMerge="1">
                  <a:txBody>
                    <a:bodyPr/>
                    <a:lstStyle/>
                    <a:p>
                      <a:endParaRPr lang="en-GB" sz="1200"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31043785"/>
                  </a:ext>
                </a:extLst>
              </a:tr>
              <a:tr h="671260">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2">
                  <a:txBody>
                    <a:bodyPr/>
                    <a:lstStyle/>
                    <a:p>
                      <a:r>
                        <a:rPr lang="fr-FR" sz="1100" b="1" kern="1200" dirty="0">
                          <a:solidFill>
                            <a:srgbClr val="002060"/>
                          </a:solidFill>
                          <a:effectLst/>
                          <a:latin typeface="+mn-lt"/>
                          <a:ea typeface="+mn-ea"/>
                          <a:cs typeface="+mn-cs"/>
                        </a:rPr>
                        <a:t>resté à la maison</a:t>
                      </a:r>
                    </a:p>
                    <a:p>
                      <a:r>
                        <a:rPr lang="en-US" sz="1100" b="0" i="1" kern="1200" dirty="0">
                          <a:solidFill>
                            <a:srgbClr val="00B0F0"/>
                          </a:solidFill>
                          <a:effectLst/>
                          <a:latin typeface="+mn-lt"/>
                          <a:ea typeface="+mn-ea"/>
                          <a:cs typeface="+mn-cs"/>
                        </a:rPr>
                        <a:t>stayed at home</a:t>
                      </a:r>
                    </a:p>
                    <a:p>
                      <a:r>
                        <a:rPr lang="fr-FR" sz="1100" b="1" kern="1200" dirty="0">
                          <a:solidFill>
                            <a:srgbClr val="002060"/>
                          </a:solidFill>
                          <a:effectLst/>
                          <a:latin typeface="+mn-lt"/>
                          <a:ea typeface="+mn-ea"/>
                          <a:cs typeface="+mn-cs"/>
                        </a:rPr>
                        <a:t>restée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p>
                      <a:r>
                        <a:rPr lang="fr-FR" sz="1100" b="1" kern="1200" dirty="0">
                          <a:solidFill>
                            <a:srgbClr val="002060"/>
                          </a:solidFill>
                          <a:effectLst/>
                          <a:latin typeface="+mn-lt"/>
                          <a:ea typeface="+mn-ea"/>
                          <a:cs typeface="+mn-cs"/>
                        </a:rPr>
                        <a:t>restés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p>
                      <a:r>
                        <a:rPr lang="fr-FR" sz="1100" b="1" kern="1200" dirty="0">
                          <a:solidFill>
                            <a:srgbClr val="002060"/>
                          </a:solidFill>
                          <a:effectLst/>
                          <a:latin typeface="+mn-lt"/>
                          <a:ea typeface="+mn-ea"/>
                          <a:cs typeface="+mn-cs"/>
                        </a:rPr>
                        <a:t>restées à la maison</a:t>
                      </a:r>
                    </a:p>
                    <a:p>
                      <a:r>
                        <a:rPr lang="en-US" sz="1100" b="0" i="1" kern="1200" dirty="0">
                          <a:solidFill>
                            <a:srgbClr val="00B0F0"/>
                          </a:solidFill>
                          <a:effectLst/>
                          <a:latin typeface="+mn-lt"/>
                          <a:ea typeface="+mn-ea"/>
                          <a:cs typeface="+mn-cs"/>
                        </a:rPr>
                        <a:t>stayed at home</a:t>
                      </a:r>
                      <a:endParaRPr lang="en-GB" sz="1100" b="0"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2" hMerge="1">
                  <a:txBody>
                    <a:bodyPr/>
                    <a:lstStyle/>
                    <a:p>
                      <a:endParaRPr lang="en-GB" sz="1200" b="0" i="1" dirty="0">
                        <a:solidFill>
                          <a:srgbClr val="00B0F0"/>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80333474"/>
                  </a:ext>
                </a:extLst>
              </a:tr>
              <a:tr h="884456">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un </a:t>
                      </a:r>
                      <a:r>
                        <a:rPr kumimoji="0" lang="en-GB" sz="1100" b="1" i="0" u="none" strike="noStrike" kern="1200" cap="none" spc="0" normalizeH="0" baseline="0" noProof="0" dirty="0" err="1">
                          <a:ln>
                            <a:noFill/>
                          </a:ln>
                          <a:solidFill>
                            <a:srgbClr val="002060"/>
                          </a:solidFill>
                          <a:effectLst/>
                          <a:uLnTx/>
                          <a:uFillTx/>
                          <a:latin typeface="+mn-lt"/>
                          <a:ea typeface="+mn-ea"/>
                          <a:cs typeface="+mn-cs"/>
                        </a:rPr>
                        <a:t>désastre</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dirty="0">
                          <a:ln>
                            <a:noFill/>
                          </a:ln>
                          <a:solidFill>
                            <a:srgbClr val="00B0F0"/>
                          </a:solidFill>
                          <a:effectLst/>
                          <a:uLnTx/>
                          <a:uFillTx/>
                          <a:latin typeface="+mn-lt"/>
                          <a:ea typeface="+mn-ea"/>
                          <a:cs typeface="+mn-cs"/>
                        </a:rPr>
                        <a:t>a disaster.</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143805"/>
                  </a:ext>
                </a:extLst>
              </a:tr>
            </a:tbl>
          </a:graphicData>
        </a:graphic>
      </p:graphicFrame>
      <p:pic>
        <p:nvPicPr>
          <p:cNvPr id="2052" name="Picture 4" descr="user uploaded image"/>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 y="630837"/>
            <a:ext cx="1346200" cy="100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300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546BDE8-FE34-4271-AB6B-F55707CD878C}"/>
              </a:ext>
            </a:extLst>
          </p:cNvPr>
          <p:cNvGraphicFramePr>
            <a:graphicFrameLocks noGrp="1"/>
          </p:cNvGraphicFramePr>
          <p:nvPr>
            <p:extLst>
              <p:ext uri="{D42A27DB-BD31-4B8C-83A1-F6EECF244321}">
                <p14:modId xmlns:p14="http://schemas.microsoft.com/office/powerpoint/2010/main" val="759772784"/>
              </p:ext>
            </p:extLst>
          </p:nvPr>
        </p:nvGraphicFramePr>
        <p:xfrm>
          <a:off x="0" y="0"/>
          <a:ext cx="12157023" cy="6910965"/>
        </p:xfrm>
        <a:graphic>
          <a:graphicData uri="http://schemas.openxmlformats.org/drawingml/2006/table">
            <a:tbl>
              <a:tblPr firstRow="1" bandRow="1">
                <a:tableStyleId>{5940675A-B579-460E-94D1-54222C63F5DA}</a:tableStyleId>
              </a:tblPr>
              <a:tblGrid>
                <a:gridCol w="1214203">
                  <a:extLst>
                    <a:ext uri="{9D8B030D-6E8A-4147-A177-3AD203B41FA5}">
                      <a16:colId xmlns:a16="http://schemas.microsoft.com/office/drawing/2014/main" val="346465721"/>
                    </a:ext>
                  </a:extLst>
                </a:gridCol>
                <a:gridCol w="269823">
                  <a:extLst>
                    <a:ext uri="{9D8B030D-6E8A-4147-A177-3AD203B41FA5}">
                      <a16:colId xmlns:a16="http://schemas.microsoft.com/office/drawing/2014/main" val="657139347"/>
                    </a:ext>
                  </a:extLst>
                </a:gridCol>
                <a:gridCol w="1194978">
                  <a:extLst>
                    <a:ext uri="{9D8B030D-6E8A-4147-A177-3AD203B41FA5}">
                      <a16:colId xmlns:a16="http://schemas.microsoft.com/office/drawing/2014/main" val="1440641200"/>
                    </a:ext>
                  </a:extLst>
                </a:gridCol>
                <a:gridCol w="573862">
                  <a:extLst>
                    <a:ext uri="{9D8B030D-6E8A-4147-A177-3AD203B41FA5}">
                      <a16:colId xmlns:a16="http://schemas.microsoft.com/office/drawing/2014/main" val="3853901668"/>
                    </a:ext>
                  </a:extLst>
                </a:gridCol>
                <a:gridCol w="1528996">
                  <a:extLst>
                    <a:ext uri="{9D8B030D-6E8A-4147-A177-3AD203B41FA5}">
                      <a16:colId xmlns:a16="http://schemas.microsoft.com/office/drawing/2014/main" val="3124302083"/>
                    </a:ext>
                  </a:extLst>
                </a:gridCol>
                <a:gridCol w="254833">
                  <a:extLst>
                    <a:ext uri="{9D8B030D-6E8A-4147-A177-3AD203B41FA5}">
                      <a16:colId xmlns:a16="http://schemas.microsoft.com/office/drawing/2014/main" val="1999040190"/>
                    </a:ext>
                  </a:extLst>
                </a:gridCol>
                <a:gridCol w="1019331">
                  <a:extLst>
                    <a:ext uri="{9D8B030D-6E8A-4147-A177-3AD203B41FA5}">
                      <a16:colId xmlns:a16="http://schemas.microsoft.com/office/drawing/2014/main" val="2473257993"/>
                    </a:ext>
                  </a:extLst>
                </a:gridCol>
                <a:gridCol w="209863">
                  <a:extLst>
                    <a:ext uri="{9D8B030D-6E8A-4147-A177-3AD203B41FA5}">
                      <a16:colId xmlns:a16="http://schemas.microsoft.com/office/drawing/2014/main" val="4017586076"/>
                    </a:ext>
                  </a:extLst>
                </a:gridCol>
                <a:gridCol w="841364">
                  <a:extLst>
                    <a:ext uri="{9D8B030D-6E8A-4147-A177-3AD203B41FA5}">
                      <a16:colId xmlns:a16="http://schemas.microsoft.com/office/drawing/2014/main" val="3189763753"/>
                    </a:ext>
                  </a:extLst>
                </a:gridCol>
                <a:gridCol w="177967">
                  <a:extLst>
                    <a:ext uri="{9D8B030D-6E8A-4147-A177-3AD203B41FA5}">
                      <a16:colId xmlns:a16="http://schemas.microsoft.com/office/drawing/2014/main" val="1238494340"/>
                    </a:ext>
                  </a:extLst>
                </a:gridCol>
                <a:gridCol w="1214203">
                  <a:extLst>
                    <a:ext uri="{9D8B030D-6E8A-4147-A177-3AD203B41FA5}">
                      <a16:colId xmlns:a16="http://schemas.microsoft.com/office/drawing/2014/main" val="890424774"/>
                    </a:ext>
                  </a:extLst>
                </a:gridCol>
                <a:gridCol w="1154243">
                  <a:extLst>
                    <a:ext uri="{9D8B030D-6E8A-4147-A177-3AD203B41FA5}">
                      <a16:colId xmlns:a16="http://schemas.microsoft.com/office/drawing/2014/main" val="1712880210"/>
                    </a:ext>
                  </a:extLst>
                </a:gridCol>
                <a:gridCol w="2503357">
                  <a:extLst>
                    <a:ext uri="{9D8B030D-6E8A-4147-A177-3AD203B41FA5}">
                      <a16:colId xmlns:a16="http://schemas.microsoft.com/office/drawing/2014/main" val="1705854276"/>
                    </a:ext>
                  </a:extLst>
                </a:gridCol>
              </a:tblGrid>
              <a:tr h="269083">
                <a:tc gridSpan="1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dirty="0">
                          <a:solidFill>
                            <a:schemeClr val="bg1"/>
                          </a:solidFill>
                          <a:latin typeface="+mn-lt"/>
                        </a:rPr>
                        <a:t>5.</a:t>
                      </a:r>
                      <a:r>
                        <a:rPr lang="fr-FR" sz="1800" b="1" i="0" baseline="0" dirty="0">
                          <a:solidFill>
                            <a:schemeClr val="bg1"/>
                          </a:solidFill>
                          <a:latin typeface="+mn-lt"/>
                        </a:rPr>
                        <a:t> Tu es déjà allé(e) à un concert? </a:t>
                      </a:r>
                      <a:r>
                        <a:rPr lang="fr-FR" sz="1800" b="0" i="1" baseline="0" dirty="0">
                          <a:solidFill>
                            <a:schemeClr val="bg1"/>
                          </a:solidFill>
                          <a:latin typeface="+mn-lt"/>
                        </a:rPr>
                        <a:t>Have </a:t>
                      </a:r>
                      <a:r>
                        <a:rPr lang="fr-FR" sz="1800" b="0" i="1" baseline="0" dirty="0" err="1">
                          <a:solidFill>
                            <a:schemeClr val="bg1"/>
                          </a:solidFill>
                          <a:latin typeface="+mn-lt"/>
                        </a:rPr>
                        <a:t>you</a:t>
                      </a:r>
                      <a:r>
                        <a:rPr lang="fr-FR" sz="1800" b="0" i="1" baseline="0" dirty="0">
                          <a:solidFill>
                            <a:schemeClr val="bg1"/>
                          </a:solidFill>
                          <a:latin typeface="+mn-lt"/>
                        </a:rPr>
                        <a:t> </a:t>
                      </a:r>
                      <a:r>
                        <a:rPr lang="fr-FR" sz="1800" b="0" i="1" baseline="0" dirty="0" err="1">
                          <a:solidFill>
                            <a:schemeClr val="bg1"/>
                          </a:solidFill>
                          <a:latin typeface="+mn-lt"/>
                        </a:rPr>
                        <a:t>already</a:t>
                      </a:r>
                      <a:r>
                        <a:rPr lang="fr-FR" sz="1800" b="0" i="1" baseline="0">
                          <a:solidFill>
                            <a:schemeClr val="bg1"/>
                          </a:solidFill>
                          <a:latin typeface="+mn-lt"/>
                        </a:rPr>
                        <a:t> been </a:t>
                      </a:r>
                      <a:r>
                        <a:rPr lang="fr-FR" sz="1800" b="0" i="1" baseline="0" dirty="0">
                          <a:solidFill>
                            <a:schemeClr val="bg1"/>
                          </a:solidFill>
                          <a:latin typeface="+mn-lt"/>
                        </a:rPr>
                        <a:t>to a concert? </a:t>
                      </a:r>
                      <a:endParaRPr kumimoji="0" lang="fr-FR" sz="1800" b="0" i="1" u="none" strike="noStrike" kern="1200" cap="none" spc="0" normalizeH="0" baseline="0" noProof="0" dirty="0">
                        <a:ln>
                          <a:noFill/>
                        </a:ln>
                        <a:solidFill>
                          <a:prstClr val="white"/>
                        </a:solidFill>
                        <a:effectLst/>
                        <a:uLnTx/>
                        <a:uFillTx/>
                        <a:latin typeface="+mn-lt"/>
                        <a:ea typeface="+mn-ea"/>
                        <a:cs typeface="+mn-cs"/>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5920653"/>
                  </a:ext>
                </a:extLst>
              </a:tr>
              <a:tr h="201813">
                <a:tc>
                  <a:txBody>
                    <a:bodyPr/>
                    <a:lstStyle/>
                    <a:p>
                      <a:pPr algn="ctr"/>
                      <a:r>
                        <a:rPr lang="fr-FR" sz="1400" b="0" i="1" dirty="0">
                          <a:solidFill>
                            <a:schemeClr val="bg1"/>
                          </a:solidFill>
                          <a:latin typeface="+mn-lt"/>
                        </a:rPr>
                        <a:t>1</a:t>
                      </a:r>
                    </a:p>
                  </a:txBody>
                  <a:tcPr>
                    <a:lnL w="12700" cap="flat" cmpd="sng" algn="ctr">
                      <a:solidFill>
                        <a:srgbClr val="002060"/>
                      </a:solidFill>
                      <a:prstDash val="solid"/>
                      <a:round/>
                      <a:headEnd type="none" w="med" len="med"/>
                      <a:tailEnd type="none" w="med" len="med"/>
                    </a:lnL>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prstClr val="white"/>
                          </a:solidFill>
                          <a:effectLst/>
                          <a:uLnTx/>
                          <a:uFillTx/>
                          <a:latin typeface="+mn-lt"/>
                          <a:ea typeface="+mn-ea"/>
                          <a:cs typeface="+mn-cs"/>
                        </a:rPr>
                        <a:t>2</a:t>
                      </a:r>
                      <a:endParaRPr kumimoji="0" lang="fr-FR" sz="1400" b="0" i="0" u="none" strike="noStrike" kern="1200" cap="none" spc="0" normalizeH="0" baseline="0" noProof="0" dirty="0">
                        <a:ln>
                          <a:noFill/>
                        </a:ln>
                        <a:solidFill>
                          <a:prstClr val="black"/>
                        </a:solidFill>
                        <a:effectLst/>
                        <a:uLnTx/>
                        <a:uFillTx/>
                        <a:latin typeface="+mn-lt"/>
                        <a:ea typeface="+mn-ea"/>
                        <a:cs typeface="+mn-cs"/>
                      </a:endParaRP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fr-FR" sz="1400" b="0" i="1" dirty="0">
                          <a:solidFill>
                            <a:schemeClr val="bg1"/>
                          </a:solidFill>
                        </a:rPr>
                        <a:t>3</a:t>
                      </a:r>
                      <a:endParaRPr lang="fr-FR" sz="1400" i="1" dirty="0">
                        <a:solidFill>
                          <a:schemeClr val="bg1"/>
                        </a:solidFill>
                      </a:endParaRP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fr-FR" sz="1400" i="1" dirty="0">
                          <a:solidFill>
                            <a:schemeClr val="bg1"/>
                          </a:solidFill>
                        </a:rPr>
                        <a:t>4</a:t>
                      </a: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fr-FR" sz="1400" i="1" dirty="0">
                          <a:solidFill>
                            <a:schemeClr val="bg1"/>
                          </a:solidFill>
                        </a:rPr>
                        <a:t>5</a:t>
                      </a:r>
                    </a:p>
                  </a:txBody>
                  <a:tcP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a:p>
                  </a:txBody>
                  <a:tcPr/>
                </a:tc>
                <a:tc gridSpan="2">
                  <a:txBody>
                    <a:bodyPr/>
                    <a:lstStyle/>
                    <a:p>
                      <a:pPr algn="ctr"/>
                      <a:r>
                        <a:rPr lang="fr-FR" sz="1400" b="0" i="1" dirty="0">
                          <a:solidFill>
                            <a:schemeClr val="bg1"/>
                          </a:solidFill>
                        </a:rPr>
                        <a:t>6</a:t>
                      </a:r>
                      <a:endParaRPr lang="fr-FR" sz="1400" i="1" dirty="0">
                        <a:solidFill>
                          <a:schemeClr val="bg1"/>
                        </a:solidFill>
                      </a:endParaRPr>
                    </a:p>
                  </a:txBody>
                  <a:tcP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7</a:t>
                      </a:r>
                    </a:p>
                  </a:txBody>
                  <a:tcPr>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extLst>
                  <a:ext uri="{0D108BD9-81ED-4DB2-BD59-A6C34878D82A}">
                    <a16:rowId xmlns:a16="http://schemas.microsoft.com/office/drawing/2014/main" val="402798990"/>
                  </a:ext>
                </a:extLst>
              </a:tr>
              <a:tr h="1143604">
                <a:tc rowSpan="2">
                  <a:txBody>
                    <a:bodyPr/>
                    <a:lstStyle/>
                    <a:p>
                      <a:endParaRPr lang="fr-FR" sz="1200" b="1" noProof="0" dirty="0">
                        <a:solidFill>
                          <a:srgbClr val="002060"/>
                        </a:solidFill>
                      </a:endParaRPr>
                    </a:p>
                    <a:p>
                      <a:endParaRPr lang="fr-FR" sz="1200" b="1" noProof="0" dirty="0">
                        <a:solidFill>
                          <a:srgbClr val="002060"/>
                        </a:solidFill>
                      </a:endParaRPr>
                    </a:p>
                    <a:p>
                      <a:endParaRPr lang="fr-FR" sz="1200" b="1" noProof="0" dirty="0">
                        <a:solidFill>
                          <a:srgbClr val="002060"/>
                        </a:solidFill>
                      </a:endParaRPr>
                    </a:p>
                    <a:p>
                      <a:endParaRPr lang="fr-FR" sz="1200" b="1" noProof="0" dirty="0">
                        <a:solidFill>
                          <a:srgbClr val="002060"/>
                        </a:solidFill>
                      </a:endParaRPr>
                    </a:p>
                    <a:p>
                      <a:r>
                        <a:rPr lang="fr-FR" sz="1200" b="1" noProof="0" dirty="0">
                          <a:solidFill>
                            <a:srgbClr val="002060"/>
                          </a:solidFill>
                        </a:rPr>
                        <a:t>Hier</a:t>
                      </a:r>
                    </a:p>
                    <a:p>
                      <a:r>
                        <a:rPr lang="fr-FR" sz="1200" b="0" i="1" noProof="0" dirty="0" err="1">
                          <a:solidFill>
                            <a:srgbClr val="00B0F0"/>
                          </a:solidFill>
                        </a:rPr>
                        <a:t>Yesterday</a:t>
                      </a:r>
                      <a:endParaRPr lang="fr-FR" sz="1200" b="0" i="1" noProof="0" dirty="0">
                        <a:solidFill>
                          <a:srgbClr val="00B0F0"/>
                        </a:solidFill>
                      </a:endParaRPr>
                    </a:p>
                    <a:p>
                      <a:endParaRPr lang="fr-FR" sz="1200" b="1" noProof="0" dirty="0">
                        <a:solidFill>
                          <a:srgbClr val="002060"/>
                        </a:solidFill>
                      </a:endParaRPr>
                    </a:p>
                    <a:p>
                      <a:r>
                        <a:rPr lang="fr-FR" sz="1200" b="1" noProof="0" dirty="0">
                          <a:solidFill>
                            <a:srgbClr val="002060"/>
                          </a:solidFill>
                        </a:rPr>
                        <a:t>La semaine dernière</a:t>
                      </a:r>
                    </a:p>
                    <a:p>
                      <a:r>
                        <a:rPr lang="fr-FR" sz="1200" b="0" i="1" noProof="0" dirty="0">
                          <a:solidFill>
                            <a:srgbClr val="00B0F0"/>
                          </a:solidFill>
                        </a:rPr>
                        <a:t>Last </a:t>
                      </a:r>
                      <a:r>
                        <a:rPr lang="fr-FR" sz="1200" b="0" i="1" noProof="0" dirty="0" err="1">
                          <a:solidFill>
                            <a:srgbClr val="00B0F0"/>
                          </a:solidFill>
                        </a:rPr>
                        <a:t>week</a:t>
                      </a:r>
                      <a:endParaRPr lang="fr-FR" sz="1200" b="0" i="1" noProof="0" dirty="0">
                        <a:solidFill>
                          <a:srgbClr val="00B0F0"/>
                        </a:solidFill>
                      </a:endParaRPr>
                    </a:p>
                    <a:p>
                      <a:endParaRPr lang="fr-FR" sz="1200" b="0" i="1" noProof="0" dirty="0">
                        <a:solidFill>
                          <a:srgbClr val="00B0F0"/>
                        </a:solidFill>
                      </a:endParaRPr>
                    </a:p>
                    <a:p>
                      <a:r>
                        <a:rPr lang="fr-FR" sz="1200" b="1" noProof="0" dirty="0">
                          <a:solidFill>
                            <a:srgbClr val="002060"/>
                          </a:solidFill>
                        </a:rPr>
                        <a:t>L’année dernière</a:t>
                      </a:r>
                    </a:p>
                    <a:p>
                      <a:r>
                        <a:rPr lang="fr-FR" sz="1200" b="0" i="1" noProof="0" dirty="0">
                          <a:solidFill>
                            <a:srgbClr val="00B0F0"/>
                          </a:solidFill>
                        </a:rPr>
                        <a:t>Last </a:t>
                      </a:r>
                      <a:r>
                        <a:rPr lang="fr-FR" sz="1200" b="0" i="1" noProof="0" dirty="0" err="1">
                          <a:solidFill>
                            <a:srgbClr val="00B0F0"/>
                          </a:solidFill>
                        </a:rPr>
                        <a:t>year</a:t>
                      </a:r>
                      <a:endParaRPr lang="fr-FR" sz="1200" b="0" i="1" noProof="0" dirty="0">
                        <a:solidFill>
                          <a:srgbClr val="00B0F0"/>
                        </a:solidFill>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200" b="1" dirty="0">
                          <a:solidFill>
                            <a:srgbClr val="002060"/>
                          </a:solidFill>
                        </a:rPr>
                        <a:t>je </a:t>
                      </a:r>
                      <a:r>
                        <a:rPr lang="en-GB" sz="1200" b="1" dirty="0" err="1">
                          <a:solidFill>
                            <a:srgbClr val="002060"/>
                          </a:solidFill>
                        </a:rPr>
                        <a:t>suis</a:t>
                      </a:r>
                      <a:r>
                        <a:rPr lang="en-GB" sz="1200" b="1" dirty="0">
                          <a:solidFill>
                            <a:srgbClr val="002060"/>
                          </a:solidFill>
                        </a:rPr>
                        <a:t> </a:t>
                      </a:r>
                      <a:r>
                        <a:rPr lang="en-GB" sz="1200" b="1" dirty="0" err="1">
                          <a:solidFill>
                            <a:srgbClr val="002060"/>
                          </a:solidFill>
                        </a:rPr>
                        <a:t>allé</a:t>
                      </a:r>
                      <a:r>
                        <a:rPr lang="en-GB" sz="1200" b="1" baseline="0" dirty="0">
                          <a:solidFill>
                            <a:srgbClr val="002060"/>
                          </a:solidFill>
                        </a:rPr>
                        <a:t> </a:t>
                      </a:r>
                      <a:r>
                        <a:rPr lang="en-GB" sz="1200" b="1" dirty="0">
                          <a:solidFill>
                            <a:srgbClr val="002060"/>
                          </a:solidFill>
                        </a:rPr>
                        <a:t>	</a:t>
                      </a:r>
                    </a:p>
                    <a:p>
                      <a:r>
                        <a:rPr lang="en-GB" sz="1200" b="0" i="1" dirty="0">
                          <a:solidFill>
                            <a:srgbClr val="00B0F0"/>
                          </a:solidFill>
                        </a:rPr>
                        <a:t>I went </a:t>
                      </a:r>
                    </a:p>
                    <a:p>
                      <a:r>
                        <a:rPr lang="en-GB" sz="1200" b="1" dirty="0">
                          <a:solidFill>
                            <a:srgbClr val="002060"/>
                          </a:solidFill>
                        </a:rPr>
                        <a:t>je </a:t>
                      </a:r>
                      <a:r>
                        <a:rPr lang="en-GB" sz="1200" b="1" dirty="0" err="1">
                          <a:solidFill>
                            <a:srgbClr val="002060"/>
                          </a:solidFill>
                        </a:rPr>
                        <a:t>suis</a:t>
                      </a:r>
                      <a:r>
                        <a:rPr lang="en-GB" sz="1200" b="1" dirty="0">
                          <a:solidFill>
                            <a:srgbClr val="002060"/>
                          </a:solidFill>
                        </a:rPr>
                        <a:t> </a:t>
                      </a:r>
                      <a:r>
                        <a:rPr lang="en-GB" sz="1200" b="1" dirty="0" err="1">
                          <a:solidFill>
                            <a:srgbClr val="002060"/>
                          </a:solidFill>
                        </a:rPr>
                        <a:t>allé</a:t>
                      </a:r>
                      <a:r>
                        <a:rPr lang="en-GB" sz="1200" b="1" dirty="0" err="1">
                          <a:solidFill>
                            <a:srgbClr val="FF0000"/>
                          </a:solidFill>
                        </a:rPr>
                        <a:t>e</a:t>
                      </a:r>
                      <a:r>
                        <a:rPr lang="en-GB" sz="1200" b="1" baseline="0" dirty="0">
                          <a:solidFill>
                            <a:srgbClr val="002060"/>
                          </a:solidFill>
                        </a:rPr>
                        <a:t> </a:t>
                      </a:r>
                      <a:r>
                        <a:rPr lang="en-GB" sz="1200" b="1" dirty="0">
                          <a:solidFill>
                            <a:srgbClr val="002060"/>
                          </a:solidFill>
                        </a:rPr>
                        <a:t>	</a:t>
                      </a:r>
                    </a:p>
                    <a:p>
                      <a:r>
                        <a:rPr lang="en-GB" sz="1200" b="0" i="1" dirty="0">
                          <a:solidFill>
                            <a:srgbClr val="00B0F0"/>
                          </a:solidFill>
                        </a:rPr>
                        <a:t>I went</a:t>
                      </a:r>
                    </a:p>
                    <a:p>
                      <a:r>
                        <a:rPr lang="en-GB" sz="1200" b="1" dirty="0">
                          <a:solidFill>
                            <a:srgbClr val="002060"/>
                          </a:solidFill>
                        </a:rPr>
                        <a:t>on </a:t>
                      </a:r>
                      <a:r>
                        <a:rPr lang="en-GB" sz="1200" b="1" dirty="0" err="1">
                          <a:solidFill>
                            <a:srgbClr val="002060"/>
                          </a:solidFill>
                        </a:rPr>
                        <a:t>est</a:t>
                      </a:r>
                      <a:r>
                        <a:rPr lang="en-GB" sz="1200" b="1" dirty="0">
                          <a:solidFill>
                            <a:srgbClr val="002060"/>
                          </a:solidFill>
                        </a:rPr>
                        <a:t> </a:t>
                      </a:r>
                      <a:r>
                        <a:rPr lang="en-GB" sz="1200" b="1" dirty="0" err="1">
                          <a:solidFill>
                            <a:srgbClr val="002060"/>
                          </a:solidFill>
                        </a:rPr>
                        <a:t>allés</a:t>
                      </a:r>
                      <a:r>
                        <a:rPr lang="en-GB" sz="1200" b="1" baseline="0" dirty="0">
                          <a:solidFill>
                            <a:srgbClr val="002060"/>
                          </a:solidFill>
                        </a:rPr>
                        <a:t> </a:t>
                      </a:r>
                    </a:p>
                    <a:p>
                      <a:r>
                        <a:rPr lang="en-GB" sz="1200" b="0" i="1" dirty="0">
                          <a:solidFill>
                            <a:srgbClr val="00B0F0"/>
                          </a:solidFill>
                        </a:rPr>
                        <a:t>we went</a:t>
                      </a:r>
                    </a:p>
                    <a:p>
                      <a:r>
                        <a:rPr lang="en-GB" sz="1200" b="1" dirty="0">
                          <a:solidFill>
                            <a:srgbClr val="002060"/>
                          </a:solidFill>
                        </a:rPr>
                        <a:t>on</a:t>
                      </a:r>
                      <a:r>
                        <a:rPr lang="en-GB" sz="1200" b="1" baseline="0" dirty="0">
                          <a:solidFill>
                            <a:srgbClr val="002060"/>
                          </a:solidFill>
                        </a:rPr>
                        <a:t> </a:t>
                      </a:r>
                      <a:r>
                        <a:rPr lang="en-GB" sz="1200" b="1" dirty="0" err="1">
                          <a:solidFill>
                            <a:srgbClr val="002060"/>
                          </a:solidFill>
                        </a:rPr>
                        <a:t>allé</a:t>
                      </a:r>
                      <a:r>
                        <a:rPr lang="en-GB" sz="1200" b="1" dirty="0" err="1">
                          <a:solidFill>
                            <a:srgbClr val="FF0000"/>
                          </a:solidFill>
                        </a:rPr>
                        <a:t>e</a:t>
                      </a:r>
                      <a:r>
                        <a:rPr lang="en-GB" sz="1200" b="1" dirty="0" err="1">
                          <a:solidFill>
                            <a:srgbClr val="002060"/>
                          </a:solidFill>
                        </a:rPr>
                        <a:t>s</a:t>
                      </a:r>
                      <a:endParaRPr lang="en-GB" sz="1200" b="1" dirty="0">
                        <a:solidFill>
                          <a:srgbClr val="002060"/>
                        </a:solidFill>
                      </a:endParaRPr>
                    </a:p>
                    <a:p>
                      <a:r>
                        <a:rPr lang="en-GB" sz="1200" b="0" i="1" dirty="0">
                          <a:solidFill>
                            <a:srgbClr val="00B0F0"/>
                          </a:solidFill>
                        </a:rPr>
                        <a:t>we went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gridSpan="2">
                  <a:txBody>
                    <a:bodyPr/>
                    <a:lstStyle/>
                    <a:p>
                      <a:r>
                        <a:rPr lang="en-GB" sz="1200" b="1" dirty="0">
                          <a:solidFill>
                            <a:srgbClr val="002060"/>
                          </a:solidFill>
                        </a:rPr>
                        <a:t>à</a:t>
                      </a:r>
                      <a:r>
                        <a:rPr lang="en-GB" sz="1200" b="1" baseline="0" dirty="0">
                          <a:solidFill>
                            <a:srgbClr val="002060"/>
                          </a:solidFill>
                        </a:rPr>
                        <a:t> un concert avec…</a:t>
                      </a:r>
                    </a:p>
                    <a:p>
                      <a:r>
                        <a:rPr lang="en-GB" sz="1200" b="0" i="1" dirty="0">
                          <a:solidFill>
                            <a:srgbClr val="00B0F0"/>
                          </a:solidFill>
                        </a:rPr>
                        <a:t>to a concert with…</a:t>
                      </a:r>
                    </a:p>
                    <a:p>
                      <a:r>
                        <a:rPr lang="en-GB" sz="1200" b="1" dirty="0">
                          <a:solidFill>
                            <a:srgbClr val="002060"/>
                          </a:solidFill>
                        </a:rPr>
                        <a:t>à</a:t>
                      </a:r>
                      <a:r>
                        <a:rPr lang="en-GB" sz="1200" b="1" baseline="0" dirty="0">
                          <a:solidFill>
                            <a:srgbClr val="002060"/>
                          </a:solidFill>
                        </a:rPr>
                        <a:t> un festival de </a:t>
                      </a:r>
                      <a:r>
                        <a:rPr lang="en-GB" sz="1200" b="1" baseline="0" dirty="0" err="1">
                          <a:solidFill>
                            <a:srgbClr val="002060"/>
                          </a:solidFill>
                        </a:rPr>
                        <a:t>musique</a:t>
                      </a:r>
                      <a:r>
                        <a:rPr lang="en-GB" sz="1200" b="1" baseline="0" dirty="0">
                          <a:solidFill>
                            <a:srgbClr val="002060"/>
                          </a:solidFill>
                        </a:rPr>
                        <a:t> avec…</a:t>
                      </a:r>
                      <a:r>
                        <a:rPr lang="en-GB" sz="1200" b="1" dirty="0">
                          <a:solidFill>
                            <a:srgbClr val="002060"/>
                          </a:solidFill>
                        </a:rPr>
                        <a:t>	</a:t>
                      </a:r>
                    </a:p>
                    <a:p>
                      <a:r>
                        <a:rPr lang="en-GB" sz="1200" b="0" i="1" dirty="0">
                          <a:solidFill>
                            <a:srgbClr val="00B0F0"/>
                          </a:solidFill>
                        </a:rPr>
                        <a:t>to a music</a:t>
                      </a:r>
                      <a:r>
                        <a:rPr lang="en-GB" sz="1200" b="0" i="1" baseline="0" dirty="0">
                          <a:solidFill>
                            <a:srgbClr val="00B0F0"/>
                          </a:solidFill>
                        </a:rPr>
                        <a:t> festival</a:t>
                      </a:r>
                      <a:r>
                        <a:rPr lang="en-GB" sz="1200" b="0" i="1" dirty="0">
                          <a:solidFill>
                            <a:srgbClr val="00B0F0"/>
                          </a:solidFill>
                        </a:rPr>
                        <a:t> with…</a:t>
                      </a:r>
                    </a:p>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c’était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t </a:t>
                      </a:r>
                      <a:r>
                        <a:rPr kumimoji="0" lang="fr-FR" sz="12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was</a:t>
                      </a:r>
                      <a:endPar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rial" panose="020B0604020202020204" pitchFamily="34" charset="0"/>
                        </a:rPr>
                        <a:t>l’ambiance était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the </a:t>
                      </a:r>
                      <a:r>
                        <a:rPr kumimoji="0" lang="fr-FR" sz="12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atmosphere</a:t>
                      </a:r>
                      <a:r>
                        <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fr-FR" sz="1200" b="0" i="1" u="none" strike="noStrike" kern="1200" cap="none" spc="0" normalizeH="0" baseline="0" noProof="0" dirty="0" err="1">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rPr>
                        <a:t>was</a:t>
                      </a:r>
                      <a:endParaRPr kumimoji="0" lang="fr-FR" sz="1200" b="0" i="1"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Arial" panose="020B0604020202020204" pitchFamily="34" charset="0"/>
                      </a:endParaRPr>
                    </a:p>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2" hMerge="1">
                  <a:txBody>
                    <a:bodyPr/>
                    <a:lstStyle/>
                    <a:p>
                      <a:endParaRPr lang="en-GB"/>
                    </a:p>
                  </a:txBody>
                  <a:tcPr/>
                </a:tc>
                <a:tc rowSpan="2"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cool.</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cool.</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super.</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err="1">
                          <a:ln>
                            <a:noFill/>
                          </a:ln>
                          <a:solidFill>
                            <a:srgbClr val="00B0F0"/>
                          </a:solidFill>
                          <a:effectLst/>
                          <a:uLnTx/>
                          <a:uFillTx/>
                          <a:latin typeface="+mn-lt"/>
                          <a:ea typeface="+mn-ea"/>
                          <a:cs typeface="+mn-cs"/>
                        </a:rPr>
                        <a:t>superl</a:t>
                      </a:r>
                      <a:r>
                        <a:rPr kumimoji="0" lang="en-GB" sz="1200" b="0" i="1" u="none" strike="noStrike" kern="1200" cap="none" spc="0" normalizeH="0" baseline="0" noProof="0" dirty="0">
                          <a:ln>
                            <a:noFill/>
                          </a:ln>
                          <a:solidFill>
                            <a:srgbClr val="00B0F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fantastique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great.</a:t>
                      </a:r>
                    </a:p>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rowSpan="2" hMerge="1">
                  <a:txBody>
                    <a:bodyPr/>
                    <a:lstStyle/>
                    <a:p>
                      <a:endParaRPr lang="en-GB"/>
                    </a:p>
                  </a:txBody>
                  <a:tcPr/>
                </a:tc>
                <a:tc rowSpan="2"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En</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général</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Usually</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Normalement</a:t>
                      </a:r>
                      <a:endParaRPr kumimoji="0" lang="en-GB" sz="12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Normally</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Quelquefois</a:t>
                      </a:r>
                      <a:endParaRPr kumimoji="0" lang="en-GB" sz="12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Sometimes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Chaque</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semaine</a:t>
                      </a:r>
                      <a:endParaRPr kumimoji="0" lang="en-GB" sz="12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Every week</a:t>
                      </a: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rowSpan="2" hMerge="1">
                  <a:txBody>
                    <a:bodyPr/>
                    <a:lstStyle/>
                    <a:p>
                      <a:endParaRPr lang="en-GB"/>
                    </a:p>
                  </a:txBody>
                  <a:tcPr/>
                </a:tc>
                <a:tc row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j’écoute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I listen to…</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je </a:t>
                      </a:r>
                      <a:r>
                        <a:rPr kumimoji="0" lang="en-GB" sz="1200" b="1" i="0" u="none" strike="noStrike" kern="1200" cap="none" spc="0" normalizeH="0" baseline="0" noProof="0" dirty="0" err="1">
                          <a:ln>
                            <a:noFill/>
                          </a:ln>
                          <a:solidFill>
                            <a:srgbClr val="002060"/>
                          </a:solidFill>
                          <a:effectLst/>
                          <a:uLnTx/>
                          <a:uFillTx/>
                          <a:latin typeface="+mn-lt"/>
                          <a:ea typeface="+mn-ea"/>
                          <a:cs typeface="+mn-cs"/>
                        </a:rPr>
                        <a:t>télécharge</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I download…</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ma passion </a:t>
                      </a:r>
                      <a:r>
                        <a:rPr kumimoji="0" lang="en-GB" sz="1200" b="1" i="0" u="none" strike="noStrike" kern="1200" cap="none" spc="0" normalizeH="0" baseline="0" noProof="0" dirty="0" err="1">
                          <a:ln>
                            <a:noFill/>
                          </a:ln>
                          <a:solidFill>
                            <a:srgbClr val="002060"/>
                          </a:solidFill>
                          <a:effectLst/>
                          <a:uLnTx/>
                          <a:uFillTx/>
                          <a:latin typeface="+mn-lt"/>
                          <a:ea typeface="+mn-ea"/>
                          <a:cs typeface="+mn-cs"/>
                        </a:rPr>
                        <a:t>c’est</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my passion 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je </a:t>
                      </a:r>
                      <a:r>
                        <a:rPr kumimoji="0" lang="en-GB" sz="1200" b="1" i="0" u="none" strike="noStrike" kern="1200" cap="none" spc="0" normalizeH="0" baseline="0" noProof="0" dirty="0" err="1">
                          <a:ln>
                            <a:noFill/>
                          </a:ln>
                          <a:solidFill>
                            <a:srgbClr val="002060"/>
                          </a:solidFill>
                          <a:effectLst/>
                          <a:uLnTx/>
                          <a:uFillTx/>
                          <a:latin typeface="+mn-lt"/>
                          <a:ea typeface="+mn-ea"/>
                          <a:cs typeface="+mn-cs"/>
                        </a:rPr>
                        <a:t>suis</a:t>
                      </a:r>
                      <a:r>
                        <a:rPr kumimoji="0" lang="en-GB" sz="1200" b="1" i="0" u="none" strike="noStrike" kern="1200" cap="none" spc="0" normalizeH="0" baseline="0" noProof="0" dirty="0">
                          <a:ln>
                            <a:noFill/>
                          </a:ln>
                          <a:solidFill>
                            <a:srgbClr val="002060"/>
                          </a:solidFill>
                          <a:effectLst/>
                          <a:uLnTx/>
                          <a:uFillTx/>
                          <a:latin typeface="+mn-lt"/>
                          <a:ea typeface="+mn-ea"/>
                          <a:cs typeface="+mn-cs"/>
                        </a:rPr>
                        <a:t> mega-fan de…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I am a big fan of…</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un de </a:t>
                      </a:r>
                      <a:r>
                        <a:rPr kumimoji="0" lang="en-GB" sz="1200" b="1" i="0" u="none" strike="noStrike" kern="1200" cap="none" spc="0" normalizeH="0" baseline="0" noProof="0" dirty="0" err="1">
                          <a:ln>
                            <a:noFill/>
                          </a:ln>
                          <a:solidFill>
                            <a:srgbClr val="002060"/>
                          </a:solidFill>
                          <a:effectLst/>
                          <a:uLnTx/>
                          <a:uFillTx/>
                          <a:latin typeface="+mn-lt"/>
                          <a:ea typeface="+mn-ea"/>
                          <a:cs typeface="+mn-cs"/>
                        </a:rPr>
                        <a:t>mes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groupes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préférés</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one of my favourite bands 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mn-lt"/>
                          <a:ea typeface="+mn-ea"/>
                          <a:cs typeface="+mn-cs"/>
                        </a:rPr>
                        <a:t>un de </a:t>
                      </a:r>
                      <a:r>
                        <a:rPr kumimoji="0" lang="en-GB" sz="1200" b="1" i="0" u="none" strike="noStrike" kern="1200" cap="none" spc="0" normalizeH="0" baseline="0" noProof="0" dirty="0" err="1">
                          <a:ln>
                            <a:noFill/>
                          </a:ln>
                          <a:solidFill>
                            <a:srgbClr val="002060"/>
                          </a:solidFill>
                          <a:effectLst/>
                          <a:uLnTx/>
                          <a:uFillTx/>
                          <a:latin typeface="+mn-lt"/>
                          <a:ea typeface="+mn-ea"/>
                          <a:cs typeface="+mn-cs"/>
                        </a:rPr>
                        <a:t>mes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chanteurs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préférés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c’est</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one of my favourite singers is…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srgbClr val="002060"/>
                          </a:solidFill>
                          <a:effectLst/>
                          <a:uLnTx/>
                          <a:uFillTx/>
                          <a:latin typeface="+mn-lt"/>
                          <a:ea typeface="+mn-ea"/>
                          <a:cs typeface="+mn-cs"/>
                        </a:rPr>
                        <a:t>une</a:t>
                      </a:r>
                      <a:r>
                        <a:rPr kumimoji="0" lang="en-GB" sz="1200" b="1" i="0" u="none" strike="noStrike" kern="1200" cap="none" spc="0" normalizeH="0" baseline="0" noProof="0" dirty="0">
                          <a:ln>
                            <a:noFill/>
                          </a:ln>
                          <a:solidFill>
                            <a:srgbClr val="002060"/>
                          </a:solidFill>
                          <a:effectLst/>
                          <a:uLnTx/>
                          <a:uFillTx/>
                          <a:latin typeface="+mn-lt"/>
                          <a:ea typeface="+mn-ea"/>
                          <a:cs typeface="+mn-cs"/>
                        </a:rPr>
                        <a:t> de </a:t>
                      </a:r>
                      <a:r>
                        <a:rPr kumimoji="0" lang="en-GB" sz="1200" b="1" i="0" u="none" strike="noStrike" kern="1200" cap="none" spc="0" normalizeH="0" baseline="0" noProof="0" dirty="0" err="1">
                          <a:ln>
                            <a:noFill/>
                          </a:ln>
                          <a:solidFill>
                            <a:srgbClr val="002060"/>
                          </a:solidFill>
                          <a:effectLst/>
                          <a:uLnTx/>
                          <a:uFillTx/>
                          <a:latin typeface="+mn-lt"/>
                          <a:ea typeface="+mn-ea"/>
                          <a:cs typeface="+mn-cs"/>
                        </a:rPr>
                        <a:t>mes</a:t>
                      </a:r>
                      <a:r>
                        <a:rPr kumimoji="0" lang="en-GB" sz="1200" b="1" i="0" u="none" strike="noStrike" kern="1200" cap="none" spc="0" normalizeH="0" baseline="0" noProof="0" dirty="0">
                          <a:ln>
                            <a:noFill/>
                          </a:ln>
                          <a:solidFill>
                            <a:srgbClr val="002060"/>
                          </a:solidFill>
                          <a:effectLst/>
                          <a:uLnTx/>
                          <a:uFillTx/>
                          <a:latin typeface="+mn-lt"/>
                          <a:ea typeface="+mn-ea"/>
                          <a:cs typeface="+mn-cs"/>
                        </a:rPr>
                        <a:t> chanteuses </a:t>
                      </a:r>
                      <a:r>
                        <a:rPr kumimoji="0" lang="en-GB" sz="1200" b="1" i="0" u="none" strike="noStrike" kern="1200" cap="none" spc="0" normalizeH="0" baseline="0" noProof="0" dirty="0" err="1">
                          <a:ln>
                            <a:noFill/>
                          </a:ln>
                          <a:solidFill>
                            <a:srgbClr val="002060"/>
                          </a:solidFill>
                          <a:effectLst/>
                          <a:uLnTx/>
                          <a:uFillTx/>
                          <a:latin typeface="+mn-lt"/>
                          <a:ea typeface="+mn-ea"/>
                          <a:cs typeface="+mn-cs"/>
                        </a:rPr>
                        <a:t>préférées</a:t>
                      </a:r>
                      <a:r>
                        <a:rPr kumimoji="0" lang="en-GB" sz="1200" b="1" i="0" u="none" strike="noStrike" kern="1200" cap="none" spc="0" normalizeH="0" baseline="0" noProof="0" dirty="0">
                          <a:ln>
                            <a:noFill/>
                          </a:ln>
                          <a:solidFill>
                            <a:srgbClr val="002060"/>
                          </a:solidFill>
                          <a:effectLst/>
                          <a:uLnTx/>
                          <a:uFillTx/>
                          <a:latin typeface="+mn-lt"/>
                          <a:ea typeface="+mn-ea"/>
                          <a:cs typeface="+mn-cs"/>
                        </a:rPr>
                        <a:t> </a:t>
                      </a:r>
                      <a:r>
                        <a:rPr kumimoji="0" lang="en-GB" sz="1200" b="1" i="0" u="none" strike="noStrike" kern="1200" cap="none" spc="0" normalizeH="0" baseline="0" noProof="0" dirty="0" err="1">
                          <a:ln>
                            <a:noFill/>
                          </a:ln>
                          <a:solidFill>
                            <a:srgbClr val="002060"/>
                          </a:solidFill>
                          <a:effectLst/>
                          <a:uLnTx/>
                          <a:uFillTx/>
                          <a:latin typeface="+mn-lt"/>
                          <a:ea typeface="+mn-ea"/>
                          <a:cs typeface="+mn-cs"/>
                        </a:rPr>
                        <a:t>c’est</a:t>
                      </a:r>
                      <a:r>
                        <a:rPr kumimoji="0" lang="en-GB" sz="12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00B0F0"/>
                          </a:solidFill>
                          <a:effectLst/>
                          <a:uLnTx/>
                          <a:uFillTx/>
                          <a:latin typeface="+mn-lt"/>
                          <a:ea typeface="+mn-ea"/>
                          <a:cs typeface="+mn-cs"/>
                        </a:rPr>
                        <a:t>one of my favourite singers is…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2065556"/>
                  </a:ext>
                </a:extLst>
              </a:tr>
              <a:tr h="2085396">
                <a:tc v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fr-FR" sz="11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gridSpan="2">
                  <a:txBody>
                    <a:bodyPr/>
                    <a:lstStyle/>
                    <a:p>
                      <a:r>
                        <a:rPr lang="en-GB" sz="1200" b="1" dirty="0" err="1">
                          <a:solidFill>
                            <a:srgbClr val="002060"/>
                          </a:solidFill>
                        </a:rPr>
                        <a:t>j’ai</a:t>
                      </a:r>
                      <a:r>
                        <a:rPr lang="en-GB" sz="1200" b="0" i="1" dirty="0">
                          <a:solidFill>
                            <a:srgbClr val="00B0F0"/>
                          </a:solidFill>
                        </a:rPr>
                        <a:t>.</a:t>
                      </a:r>
                    </a:p>
                    <a:p>
                      <a:r>
                        <a:rPr lang="en-GB" sz="1200" b="0" i="1" dirty="0">
                          <a:solidFill>
                            <a:srgbClr val="00B0F0"/>
                          </a:solidFill>
                        </a:rPr>
                        <a:t>I</a:t>
                      </a:r>
                    </a:p>
                    <a:p>
                      <a:endParaRPr lang="en-GB" sz="1200" b="0" i="1" dirty="0">
                        <a:solidFill>
                          <a:srgbClr val="00B0F0"/>
                        </a:solidFill>
                      </a:endParaRPr>
                    </a:p>
                    <a:p>
                      <a:r>
                        <a:rPr lang="en-GB" sz="1200" b="1" i="0" dirty="0">
                          <a:solidFill>
                            <a:srgbClr val="002060"/>
                          </a:solidFill>
                        </a:rPr>
                        <a:t>On a</a:t>
                      </a:r>
                    </a:p>
                    <a:p>
                      <a:r>
                        <a:rPr lang="en-GB" sz="1200" b="0" i="1" dirty="0">
                          <a:solidFill>
                            <a:srgbClr val="00B0F0"/>
                          </a:solidFill>
                        </a:rPr>
                        <a:t>we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gridSpan="2">
                  <a:txBody>
                    <a:bodyPr/>
                    <a:lstStyle/>
                    <a:p>
                      <a:r>
                        <a:rPr lang="en-GB" sz="1200" b="1" dirty="0" err="1">
                          <a:solidFill>
                            <a:srgbClr val="002060"/>
                          </a:solidFill>
                        </a:rPr>
                        <a:t>regardé</a:t>
                      </a:r>
                      <a:r>
                        <a:rPr lang="en-GB" sz="1200" b="1" dirty="0">
                          <a:solidFill>
                            <a:srgbClr val="002060"/>
                          </a:solidFill>
                        </a:rPr>
                        <a:t> le concert sur des </a:t>
                      </a:r>
                      <a:r>
                        <a:rPr lang="en-GB" sz="1200" b="1" dirty="0" err="1">
                          <a:solidFill>
                            <a:srgbClr val="002060"/>
                          </a:solidFill>
                        </a:rPr>
                        <a:t>écrans</a:t>
                      </a:r>
                      <a:r>
                        <a:rPr lang="en-GB" sz="1200" b="1" dirty="0">
                          <a:solidFill>
                            <a:srgbClr val="002060"/>
                          </a:solidFill>
                        </a:rPr>
                        <a:t> </a:t>
                      </a:r>
                      <a:r>
                        <a:rPr lang="en-GB" sz="1200" b="1" dirty="0" err="1">
                          <a:solidFill>
                            <a:srgbClr val="002060"/>
                          </a:solidFill>
                        </a:rPr>
                        <a:t>géants</a:t>
                      </a:r>
                      <a:endParaRPr lang="en-GB" sz="1200" b="1" dirty="0">
                        <a:solidFill>
                          <a:srgbClr val="002060"/>
                        </a:solidFill>
                      </a:endParaRPr>
                    </a:p>
                    <a:p>
                      <a:r>
                        <a:rPr lang="en-GB" sz="1200" b="0" i="1" dirty="0">
                          <a:solidFill>
                            <a:srgbClr val="00B0F0"/>
                          </a:solidFill>
                        </a:rPr>
                        <a:t>watched the concert on</a:t>
                      </a:r>
                      <a:r>
                        <a:rPr lang="en-GB" sz="1200" b="0" i="1" baseline="0" dirty="0">
                          <a:solidFill>
                            <a:srgbClr val="00B0F0"/>
                          </a:solidFill>
                        </a:rPr>
                        <a:t> </a:t>
                      </a:r>
                      <a:r>
                        <a:rPr lang="en-GB" sz="1200" b="0" i="1" dirty="0">
                          <a:solidFill>
                            <a:srgbClr val="00B0F0"/>
                          </a:solidFill>
                        </a:rPr>
                        <a:t>giant screens</a:t>
                      </a:r>
                    </a:p>
                    <a:p>
                      <a:r>
                        <a:rPr lang="en-GB" sz="1200" b="1" dirty="0" err="1">
                          <a:solidFill>
                            <a:srgbClr val="002060"/>
                          </a:solidFill>
                        </a:rPr>
                        <a:t>écouté</a:t>
                      </a:r>
                      <a:r>
                        <a:rPr lang="en-GB" sz="1200" b="1" dirty="0">
                          <a:solidFill>
                            <a:srgbClr val="002060"/>
                          </a:solidFill>
                        </a:rPr>
                        <a:t> </a:t>
                      </a:r>
                      <a:r>
                        <a:rPr lang="en-GB" sz="1200" b="1" dirty="0" err="1">
                          <a:solidFill>
                            <a:srgbClr val="002060"/>
                          </a:solidFill>
                        </a:rPr>
                        <a:t>toutes</a:t>
                      </a:r>
                      <a:r>
                        <a:rPr lang="en-GB" sz="1200" b="1" dirty="0">
                          <a:solidFill>
                            <a:srgbClr val="002060"/>
                          </a:solidFill>
                        </a:rPr>
                        <a:t> </a:t>
                      </a:r>
                      <a:r>
                        <a:rPr lang="en-GB" sz="1200" b="1" dirty="0" err="1">
                          <a:solidFill>
                            <a:srgbClr val="002060"/>
                          </a:solidFill>
                        </a:rPr>
                        <a:t>sortes</a:t>
                      </a:r>
                      <a:r>
                        <a:rPr lang="en-GB" sz="1200" b="1" dirty="0">
                          <a:solidFill>
                            <a:srgbClr val="002060"/>
                          </a:solidFill>
                        </a:rPr>
                        <a:t> de </a:t>
                      </a:r>
                      <a:r>
                        <a:rPr lang="en-GB" sz="1200" b="1" dirty="0" err="1">
                          <a:solidFill>
                            <a:srgbClr val="002060"/>
                          </a:solidFill>
                        </a:rPr>
                        <a:t>musiques</a:t>
                      </a:r>
                      <a:endParaRPr lang="en-GB" sz="1200" b="1" dirty="0">
                        <a:solidFill>
                          <a:srgbClr val="002060"/>
                        </a:solidFill>
                      </a:endParaRPr>
                    </a:p>
                    <a:p>
                      <a:r>
                        <a:rPr lang="en-GB" sz="1200" b="0" i="1" dirty="0">
                          <a:solidFill>
                            <a:srgbClr val="00B0F0"/>
                          </a:solidFill>
                        </a:rPr>
                        <a:t>listened to all sorts of music</a:t>
                      </a:r>
                    </a:p>
                    <a:p>
                      <a:r>
                        <a:rPr lang="en-GB" sz="1200" b="1" dirty="0" err="1">
                          <a:solidFill>
                            <a:srgbClr val="002060"/>
                          </a:solidFill>
                        </a:rPr>
                        <a:t>chanté</a:t>
                      </a:r>
                      <a:endParaRPr lang="en-GB" sz="1200" b="1" dirty="0">
                        <a:solidFill>
                          <a:srgbClr val="002060"/>
                        </a:solidFill>
                      </a:endParaRPr>
                    </a:p>
                    <a:p>
                      <a:r>
                        <a:rPr lang="en-GB" sz="1200" b="0" i="1" dirty="0">
                          <a:solidFill>
                            <a:srgbClr val="00B0F0"/>
                          </a:solidFill>
                        </a:rPr>
                        <a:t>sang</a:t>
                      </a:r>
                    </a:p>
                    <a:p>
                      <a:r>
                        <a:rPr lang="en-GB" sz="1200" b="1" dirty="0" err="1">
                          <a:solidFill>
                            <a:srgbClr val="002060"/>
                          </a:solidFill>
                        </a:rPr>
                        <a:t>dansé</a:t>
                      </a:r>
                      <a:r>
                        <a:rPr lang="en-GB" sz="1200" b="1" dirty="0">
                          <a:solidFill>
                            <a:srgbClr val="002060"/>
                          </a:solidFill>
                        </a:rPr>
                        <a:t> </a:t>
                      </a:r>
                      <a:r>
                        <a:rPr lang="en-GB" sz="1200" b="1" dirty="0" err="1">
                          <a:solidFill>
                            <a:srgbClr val="002060"/>
                          </a:solidFill>
                        </a:rPr>
                        <a:t>toute</a:t>
                      </a:r>
                      <a:r>
                        <a:rPr lang="en-GB" sz="1200" b="1" dirty="0">
                          <a:solidFill>
                            <a:srgbClr val="002060"/>
                          </a:solidFill>
                        </a:rPr>
                        <a:t> la soirée</a:t>
                      </a:r>
                    </a:p>
                    <a:p>
                      <a:r>
                        <a:rPr lang="en-GB" sz="1200" b="0" i="1" dirty="0">
                          <a:solidFill>
                            <a:srgbClr val="00B0F0"/>
                          </a:solidFill>
                        </a:rPr>
                        <a:t>danced all night</a:t>
                      </a:r>
                    </a:p>
                    <a:p>
                      <a:r>
                        <a:rPr lang="en-GB" sz="1200" b="1" dirty="0" err="1">
                          <a:solidFill>
                            <a:srgbClr val="002060"/>
                          </a:solidFill>
                        </a:rPr>
                        <a:t>mangé</a:t>
                      </a:r>
                      <a:r>
                        <a:rPr lang="en-GB" sz="1200" b="1" dirty="0">
                          <a:solidFill>
                            <a:srgbClr val="002060"/>
                          </a:solidFill>
                        </a:rPr>
                        <a:t> de la pizza</a:t>
                      </a:r>
                    </a:p>
                    <a:p>
                      <a:r>
                        <a:rPr lang="en-GB" sz="1200" b="0" i="1" dirty="0">
                          <a:solidFill>
                            <a:srgbClr val="00B0F0"/>
                          </a:solidFill>
                        </a:rPr>
                        <a:t>ate pizza</a:t>
                      </a:r>
                    </a:p>
                    <a:p>
                      <a:r>
                        <a:rPr lang="en-GB" sz="1200" b="1" dirty="0" err="1">
                          <a:solidFill>
                            <a:srgbClr val="002060"/>
                          </a:solidFill>
                        </a:rPr>
                        <a:t>téléchargé</a:t>
                      </a:r>
                      <a:r>
                        <a:rPr lang="en-GB" sz="1200" b="1" dirty="0">
                          <a:solidFill>
                            <a:srgbClr val="002060"/>
                          </a:solidFill>
                        </a:rPr>
                        <a:t> </a:t>
                      </a:r>
                    </a:p>
                    <a:p>
                      <a:r>
                        <a:rPr lang="en-GB" sz="1200" b="0" i="1" dirty="0">
                          <a:solidFill>
                            <a:srgbClr val="00B0F0"/>
                          </a:solidFill>
                        </a:rPr>
                        <a:t>downloaded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a:txBody>
                    <a:bodyPr/>
                    <a:lstStyle/>
                    <a:p>
                      <a:endParaRPr lang="en-GB"/>
                    </a:p>
                  </a:txBody>
                  <a:tcPr/>
                </a:tc>
                <a:tc gridSpan="2" vMerge="1">
                  <a:txBody>
                    <a:bodyPr/>
                    <a:lstStyle/>
                    <a:p>
                      <a:endParaRPr lang="en-GB" sz="11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vMerge="1">
                  <a:txBody>
                    <a:bodyPr/>
                    <a:lstStyle/>
                    <a:p>
                      <a:endParaRPr lang="en-GB"/>
                    </a:p>
                  </a:txBody>
                  <a:tcPr/>
                </a:tc>
                <a:tc gridSpan="2" vMerge="1">
                  <a:txBody>
                    <a:bodyPr/>
                    <a:lstStyle/>
                    <a:p>
                      <a:endParaRPr lang="en-GB" sz="11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hMerge="1" vMerge="1">
                  <a:txBody>
                    <a:bodyPr/>
                    <a:lstStyle/>
                    <a:p>
                      <a:endParaRPr lang="en-GB"/>
                    </a:p>
                  </a:txBody>
                  <a:tcPr/>
                </a:tc>
                <a:tc gridSpan="2" v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72553939"/>
                  </a:ext>
                </a:extLst>
              </a:tr>
              <a:tr h="427220">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400" b="0" i="1" u="none" strike="noStrike" kern="1200" cap="none" spc="0" normalizeH="0" baseline="0" noProof="0" dirty="0">
                          <a:ln>
                            <a:noFill/>
                          </a:ln>
                          <a:solidFill>
                            <a:schemeClr val="bg1"/>
                          </a:solidFill>
                          <a:effectLst/>
                          <a:uLnTx/>
                          <a:uFillTx/>
                          <a:latin typeface="+mn-lt"/>
                          <a:ea typeface="+mn-ea"/>
                          <a:cs typeface="+mn-cs"/>
                        </a:rPr>
                        <a:t>1</a:t>
                      </a:r>
                    </a:p>
                  </a:txBody>
                  <a:tcPr anchor="ctr">
                    <a:lnL w="12700"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400" i="1" dirty="0">
                          <a:solidFill>
                            <a:schemeClr val="bg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400" i="1" dirty="0">
                          <a:solidFill>
                            <a:schemeClr val="bg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400" i="1" dirty="0">
                          <a:solidFill>
                            <a:schemeClr val="bg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gridSpan="2">
                  <a:txBody>
                    <a:bodyPr/>
                    <a:lstStyle/>
                    <a:p>
                      <a:r>
                        <a:rPr lang="en-GB" sz="1400" i="1" dirty="0">
                          <a:solidFill>
                            <a:schemeClr val="bg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r>
                        <a:rPr lang="en-GB" sz="1400" i="1" dirty="0">
                          <a:solidFill>
                            <a:schemeClr val="bg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70C0"/>
                    </a:solidFill>
                  </a:tcPr>
                </a:tc>
                <a:tc gridSpan="2">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266712533"/>
                  </a:ext>
                </a:extLst>
              </a:tr>
              <a:tr h="1424065">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Demain matin</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Tomorrow</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morning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Demain soir</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Tomorrow</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evening</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en-GB"/>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Samedi après-midi</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a:ln>
                            <a:noFill/>
                          </a:ln>
                          <a:solidFill>
                            <a:srgbClr val="00B0F0"/>
                          </a:solidFill>
                          <a:effectLst/>
                          <a:uLnTx/>
                          <a:uFillTx/>
                          <a:latin typeface="+mn-lt"/>
                          <a:ea typeface="+mn-ea"/>
                          <a:cs typeface="+mn-cs"/>
                        </a:rPr>
                        <a:t>Saturday </a:t>
                      </a:r>
                      <a:r>
                        <a:rPr kumimoji="0" lang="fr-FR" sz="1200" b="0" i="1" u="none" strike="noStrike" kern="1200" cap="none" spc="0" normalizeH="0" baseline="0" noProof="0" dirty="0" err="1">
                          <a:ln>
                            <a:noFill/>
                          </a:ln>
                          <a:solidFill>
                            <a:srgbClr val="00B0F0"/>
                          </a:solidFill>
                          <a:effectLst/>
                          <a:uLnTx/>
                          <a:uFillTx/>
                          <a:latin typeface="+mn-lt"/>
                          <a:ea typeface="+mn-ea"/>
                          <a:cs typeface="+mn-cs"/>
                        </a:rPr>
                        <a:t>afternoon</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srgbClr val="002060"/>
                          </a:solidFill>
                          <a:effectLst/>
                          <a:uLnTx/>
                          <a:uFillTx/>
                          <a:latin typeface="+mn-lt"/>
                          <a:ea typeface="+mn-ea"/>
                          <a:cs typeface="+mn-cs"/>
                        </a:rPr>
                        <a:t>La semaine prochaine</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err="1">
                          <a:ln>
                            <a:noFill/>
                          </a:ln>
                          <a:solidFill>
                            <a:srgbClr val="00B0F0"/>
                          </a:solidFill>
                          <a:effectLst/>
                          <a:uLnTx/>
                          <a:uFillTx/>
                          <a:latin typeface="+mn-lt"/>
                          <a:ea typeface="+mn-ea"/>
                          <a:cs typeface="+mn-cs"/>
                        </a:rPr>
                        <a:t>Next</a:t>
                      </a:r>
                      <a:r>
                        <a:rPr kumimoji="0" lang="fr-FR" sz="1200" b="0" i="1" u="none" strike="noStrike" kern="1200" cap="none" spc="0" normalizeH="0" baseline="0" noProof="0" dirty="0">
                          <a:ln>
                            <a:noFill/>
                          </a:ln>
                          <a:solidFill>
                            <a:srgbClr val="00B0F0"/>
                          </a:solidFill>
                          <a:effectLst/>
                          <a:uLnTx/>
                          <a:uFillTx/>
                          <a:latin typeface="+mn-lt"/>
                          <a:ea typeface="+mn-ea"/>
                          <a:cs typeface="+mn-cs"/>
                        </a:rPr>
                        <a:t> </a:t>
                      </a:r>
                      <a:r>
                        <a:rPr kumimoji="0" lang="fr-FR" sz="1200" b="0" i="1" u="none" strike="noStrike" kern="1200" cap="none" spc="0" normalizeH="0" baseline="0" noProof="0" dirty="0" err="1">
                          <a:ln>
                            <a:noFill/>
                          </a:ln>
                          <a:solidFill>
                            <a:srgbClr val="00B0F0"/>
                          </a:solidFill>
                          <a:effectLst/>
                          <a:uLnTx/>
                          <a:uFillTx/>
                          <a:latin typeface="+mn-lt"/>
                          <a:ea typeface="+mn-ea"/>
                          <a:cs typeface="+mn-cs"/>
                        </a:rPr>
                        <a:t>week</a:t>
                      </a:r>
                      <a:endParaRPr kumimoji="0" lang="fr-FR" sz="1200" b="0" i="1" u="none" strike="noStrike" kern="1200" cap="none" spc="0" normalizeH="0" baseline="0" noProof="0" dirty="0">
                        <a:ln>
                          <a:noFill/>
                        </a:ln>
                        <a:solidFill>
                          <a:srgbClr val="00B0F0"/>
                        </a:solidFill>
                        <a:effectLst/>
                        <a:uLnTx/>
                        <a:uFillTx/>
                        <a:latin typeface="+mn-lt"/>
                        <a:ea typeface="+mn-ea"/>
                        <a:cs typeface="+mn-cs"/>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en-GB"/>
                    </a:p>
                  </a:txBody>
                  <a:tcPr/>
                </a:tc>
                <a:tc gridSpan="2">
                  <a:txBody>
                    <a:bodyPr/>
                    <a:lstStyle/>
                    <a:p>
                      <a:r>
                        <a:rPr lang="en-GB" sz="1200" b="1" dirty="0">
                          <a:solidFill>
                            <a:srgbClr val="002060"/>
                          </a:solidFill>
                        </a:rPr>
                        <a:t>Je </a:t>
                      </a:r>
                      <a:r>
                        <a:rPr lang="en-GB" sz="1200" b="1" dirty="0" err="1">
                          <a:solidFill>
                            <a:srgbClr val="002060"/>
                          </a:solidFill>
                        </a:rPr>
                        <a:t>vais</a:t>
                      </a:r>
                      <a:r>
                        <a:rPr lang="en-GB" sz="1200" b="1" dirty="0">
                          <a:solidFill>
                            <a:srgbClr val="002060"/>
                          </a:solidFill>
                        </a:rPr>
                        <a:t> </a:t>
                      </a:r>
                      <a:r>
                        <a:rPr lang="en-GB" sz="1200" b="1" dirty="0" err="1">
                          <a:solidFill>
                            <a:srgbClr val="002060"/>
                          </a:solidFill>
                        </a:rPr>
                        <a:t>acheter</a:t>
                      </a:r>
                      <a:endParaRPr lang="en-GB" sz="1200" b="1" dirty="0">
                        <a:solidFill>
                          <a:srgbClr val="002060"/>
                        </a:solidFill>
                      </a:endParaRPr>
                    </a:p>
                    <a:p>
                      <a:r>
                        <a:rPr lang="en-GB" sz="1200" b="0" i="1" dirty="0">
                          <a:solidFill>
                            <a:srgbClr val="00B0F0"/>
                          </a:solidFill>
                        </a:rPr>
                        <a:t>I’m going to buy</a:t>
                      </a:r>
                    </a:p>
                    <a:p>
                      <a:r>
                        <a:rPr lang="en-GB" sz="1200" b="1" dirty="0">
                          <a:solidFill>
                            <a:srgbClr val="002060"/>
                          </a:solidFill>
                        </a:rPr>
                        <a:t>Je</a:t>
                      </a:r>
                      <a:r>
                        <a:rPr lang="en-GB" sz="1200" b="1" baseline="0" dirty="0">
                          <a:solidFill>
                            <a:srgbClr val="002060"/>
                          </a:solidFill>
                        </a:rPr>
                        <a:t> </a:t>
                      </a:r>
                      <a:r>
                        <a:rPr lang="en-GB" sz="1200" b="1" baseline="0" dirty="0" err="1">
                          <a:solidFill>
                            <a:srgbClr val="002060"/>
                          </a:solidFill>
                        </a:rPr>
                        <a:t>vais</a:t>
                      </a:r>
                      <a:r>
                        <a:rPr lang="en-GB" sz="1200" b="1" baseline="0" dirty="0">
                          <a:solidFill>
                            <a:srgbClr val="002060"/>
                          </a:solidFill>
                        </a:rPr>
                        <a:t> </a:t>
                      </a:r>
                      <a:r>
                        <a:rPr lang="en-GB" sz="1200" b="1" baseline="0" dirty="0" err="1">
                          <a:solidFill>
                            <a:srgbClr val="002060"/>
                          </a:solidFill>
                        </a:rPr>
                        <a:t>écouter</a:t>
                      </a:r>
                      <a:endParaRPr lang="en-GB" sz="1200" b="1" baseline="0" dirty="0">
                        <a:solidFill>
                          <a:srgbClr val="002060"/>
                        </a:solidFill>
                      </a:endParaRPr>
                    </a:p>
                    <a:p>
                      <a:r>
                        <a:rPr lang="en-GB" sz="1200" b="0" i="1" baseline="0" dirty="0">
                          <a:solidFill>
                            <a:srgbClr val="00B0F0"/>
                          </a:solidFill>
                        </a:rPr>
                        <a:t>I’m going to listen to</a:t>
                      </a:r>
                    </a:p>
                    <a:p>
                      <a:r>
                        <a:rPr lang="en-GB" sz="1200" b="1" baseline="0" dirty="0">
                          <a:solidFill>
                            <a:srgbClr val="002060"/>
                          </a:solidFill>
                        </a:rPr>
                        <a:t>Je </a:t>
                      </a:r>
                      <a:r>
                        <a:rPr lang="en-GB" sz="1200" b="1" baseline="0" dirty="0" err="1">
                          <a:solidFill>
                            <a:srgbClr val="002060"/>
                          </a:solidFill>
                        </a:rPr>
                        <a:t>vais</a:t>
                      </a:r>
                      <a:r>
                        <a:rPr lang="en-GB" sz="1200" b="1" baseline="0" dirty="0">
                          <a:solidFill>
                            <a:srgbClr val="002060"/>
                          </a:solidFill>
                        </a:rPr>
                        <a:t> </a:t>
                      </a:r>
                      <a:r>
                        <a:rPr lang="en-GB" sz="1200" b="1" baseline="0" dirty="0" err="1">
                          <a:solidFill>
                            <a:srgbClr val="002060"/>
                          </a:solidFill>
                        </a:rPr>
                        <a:t>télécharger</a:t>
                      </a:r>
                      <a:endParaRPr lang="en-GB" sz="1200" b="1" baseline="0" dirty="0">
                        <a:solidFill>
                          <a:srgbClr val="002060"/>
                        </a:solidFill>
                      </a:endParaRPr>
                    </a:p>
                    <a:p>
                      <a:r>
                        <a:rPr lang="en-GB" sz="1200" b="0" i="1" baseline="0" dirty="0">
                          <a:solidFill>
                            <a:srgbClr val="00B0F0"/>
                          </a:solidFill>
                        </a:rPr>
                        <a:t>I’m going to download</a:t>
                      </a:r>
                      <a:endParaRPr lang="en-GB" sz="1200" b="0" i="1"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en-GB"/>
                    </a:p>
                  </a:txBody>
                  <a:tcPr/>
                </a:tc>
                <a:tc gridSpan="2">
                  <a:txBody>
                    <a:bodyPr/>
                    <a:lstStyle/>
                    <a:p>
                      <a:r>
                        <a:rPr lang="en-GB" sz="1200" b="1" dirty="0">
                          <a:solidFill>
                            <a:srgbClr val="002060"/>
                          </a:solidFill>
                        </a:rPr>
                        <a:t>la chanson de…</a:t>
                      </a:r>
                    </a:p>
                    <a:p>
                      <a:r>
                        <a:rPr lang="en-GB" sz="1200" b="0" i="1" dirty="0">
                          <a:solidFill>
                            <a:srgbClr val="00B0F0"/>
                          </a:solidFill>
                        </a:rPr>
                        <a:t>…’s song</a:t>
                      </a:r>
                    </a:p>
                    <a:p>
                      <a:r>
                        <a:rPr lang="en-GB" sz="1200" b="1" dirty="0" err="1">
                          <a:solidFill>
                            <a:srgbClr val="002060"/>
                          </a:solidFill>
                        </a:rPr>
                        <a:t>l’album</a:t>
                      </a:r>
                      <a:r>
                        <a:rPr lang="en-GB" sz="1200" b="1" dirty="0">
                          <a:solidFill>
                            <a:srgbClr val="002060"/>
                          </a:solidFill>
                        </a:rPr>
                        <a:t> de…</a:t>
                      </a:r>
                    </a:p>
                    <a:p>
                      <a:r>
                        <a:rPr lang="en-GB" sz="1200" b="0" i="1" dirty="0">
                          <a:solidFill>
                            <a:srgbClr val="00B0F0"/>
                          </a:solidFill>
                        </a:rPr>
                        <a:t>…’s album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hMerge="1">
                  <a:txBody>
                    <a:bodyPr/>
                    <a:lstStyle/>
                    <a:p>
                      <a:endParaRPr lang="en-GB"/>
                    </a:p>
                  </a:txBody>
                  <a:tcPr/>
                </a:tc>
                <a:tc gridSpan="2">
                  <a:txBody>
                    <a:bodyPr/>
                    <a:lstStyle/>
                    <a:p>
                      <a:r>
                        <a:rPr lang="en-GB" sz="1200" b="1" dirty="0" err="1">
                          <a:solidFill>
                            <a:srgbClr val="002060"/>
                          </a:solidFill>
                        </a:rPr>
                        <a:t>parce</a:t>
                      </a:r>
                      <a:r>
                        <a:rPr lang="en-GB" sz="1200" b="1" dirty="0">
                          <a:solidFill>
                            <a:srgbClr val="002060"/>
                          </a:solidFill>
                        </a:rPr>
                        <a:t> que </a:t>
                      </a:r>
                    </a:p>
                    <a:p>
                      <a:r>
                        <a:rPr lang="en-GB" sz="1200" b="0" i="1" dirty="0">
                          <a:solidFill>
                            <a:srgbClr val="00B0F0"/>
                          </a:solidFill>
                        </a:rPr>
                        <a:t>because</a:t>
                      </a:r>
                    </a:p>
                    <a:p>
                      <a:r>
                        <a:rPr lang="en-GB" sz="1200" b="1" dirty="0" err="1">
                          <a:solidFill>
                            <a:srgbClr val="002060"/>
                          </a:solidFill>
                        </a:rPr>
                        <a:t>puisque</a:t>
                      </a:r>
                      <a:r>
                        <a:rPr lang="en-GB" sz="1200" b="1" dirty="0">
                          <a:solidFill>
                            <a:srgbClr val="002060"/>
                          </a:solidFill>
                        </a:rPr>
                        <a:t> </a:t>
                      </a:r>
                    </a:p>
                    <a:p>
                      <a:r>
                        <a:rPr lang="en-GB" sz="1200" b="0" i="1" u="none" dirty="0">
                          <a:solidFill>
                            <a:srgbClr val="00B0F0"/>
                          </a:solidFill>
                        </a:rPr>
                        <a:t>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200" b="1" dirty="0">
                          <a:solidFill>
                            <a:srgbClr val="002060"/>
                          </a:solidFill>
                        </a:rPr>
                        <a:t>je le </a:t>
                      </a:r>
                      <a:r>
                        <a:rPr lang="en-GB" sz="1200" b="1" dirty="0" err="1">
                          <a:solidFill>
                            <a:srgbClr val="002060"/>
                          </a:solidFill>
                        </a:rPr>
                        <a:t>trouve</a:t>
                      </a:r>
                      <a:r>
                        <a:rPr lang="en-GB" sz="1200" b="1" dirty="0">
                          <a:solidFill>
                            <a:srgbClr val="002060"/>
                          </a:solidFill>
                        </a:rPr>
                        <a:t>…</a:t>
                      </a:r>
                    </a:p>
                    <a:p>
                      <a:r>
                        <a:rPr lang="en-GB" sz="1200" b="0" i="1" dirty="0">
                          <a:solidFill>
                            <a:srgbClr val="00B0F0"/>
                          </a:solidFill>
                        </a:rPr>
                        <a:t>I find him…</a:t>
                      </a:r>
                    </a:p>
                    <a:p>
                      <a:r>
                        <a:rPr lang="en-GB" sz="1200" b="1" dirty="0">
                          <a:solidFill>
                            <a:srgbClr val="002060"/>
                          </a:solidFill>
                        </a:rPr>
                        <a:t>je la </a:t>
                      </a:r>
                      <a:r>
                        <a:rPr lang="en-GB" sz="1200" b="1" dirty="0" err="1">
                          <a:solidFill>
                            <a:srgbClr val="002060"/>
                          </a:solidFill>
                        </a:rPr>
                        <a:t>trouve</a:t>
                      </a:r>
                      <a:r>
                        <a:rPr lang="en-GB" sz="1200" b="1" dirty="0">
                          <a:solidFill>
                            <a:srgbClr val="002060"/>
                          </a:solidFill>
                        </a:rPr>
                        <a:t>… </a:t>
                      </a:r>
                    </a:p>
                    <a:p>
                      <a:r>
                        <a:rPr lang="en-GB" sz="1200" b="0" i="1" dirty="0">
                          <a:solidFill>
                            <a:srgbClr val="00B0F0"/>
                          </a:solidFill>
                        </a:rPr>
                        <a:t>I find her…</a:t>
                      </a:r>
                    </a:p>
                    <a:p>
                      <a:r>
                        <a:rPr lang="en-GB" sz="1200" b="1" dirty="0">
                          <a:solidFill>
                            <a:srgbClr val="002060"/>
                          </a:solidFill>
                        </a:rPr>
                        <a:t>je les </a:t>
                      </a:r>
                      <a:r>
                        <a:rPr lang="en-GB" sz="1200" b="1" dirty="0" err="1">
                          <a:solidFill>
                            <a:srgbClr val="002060"/>
                          </a:solidFill>
                        </a:rPr>
                        <a:t>trouve</a:t>
                      </a:r>
                      <a:r>
                        <a:rPr lang="en-GB" sz="1200" b="1" dirty="0">
                          <a:solidFill>
                            <a:srgbClr val="002060"/>
                          </a:solidFill>
                        </a:rPr>
                        <a:t>… </a:t>
                      </a:r>
                    </a:p>
                    <a:p>
                      <a:r>
                        <a:rPr lang="en-GB" sz="1200" b="0" i="1" dirty="0">
                          <a:solidFill>
                            <a:srgbClr val="00B0F0"/>
                          </a:solidFill>
                        </a:rPr>
                        <a:t>I find them…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gridSpan="2">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extLst>
                  <a:ext uri="{0D108BD9-81ED-4DB2-BD59-A6C34878D82A}">
                    <a16:rowId xmlns:a16="http://schemas.microsoft.com/office/drawing/2014/main" val="2694846776"/>
                  </a:ext>
                </a:extLst>
              </a:tr>
            </a:tbl>
          </a:graphicData>
        </a:graphic>
      </p:graphicFrame>
      <p:pic>
        <p:nvPicPr>
          <p:cNvPr id="2" name="Picture 1"/>
          <p:cNvPicPr>
            <a:picLocks noChangeAspect="1"/>
          </p:cNvPicPr>
          <p:nvPr/>
        </p:nvPicPr>
        <p:blipFill>
          <a:blip r:embed="rId3"/>
          <a:stretch>
            <a:fillRect/>
          </a:stretch>
        </p:blipFill>
        <p:spPr>
          <a:xfrm>
            <a:off x="8514413" y="3948804"/>
            <a:ext cx="3631890" cy="2976652"/>
          </a:xfrm>
          <a:prstGeom prst="rect">
            <a:avLst/>
          </a:prstGeom>
        </p:spPr>
      </p:pic>
    </p:spTree>
    <p:extLst>
      <p:ext uri="{BB962C8B-B14F-4D97-AF65-F5344CB8AC3E}">
        <p14:creationId xmlns:p14="http://schemas.microsoft.com/office/powerpoint/2010/main" val="147317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42E6508-D92E-4B34-8CE2-8304900C63AF}"/>
              </a:ext>
            </a:extLst>
          </p:cNvPr>
          <p:cNvPicPr>
            <a:picLocks noChangeAspect="1"/>
          </p:cNvPicPr>
          <p:nvPr/>
        </p:nvPicPr>
        <p:blipFill>
          <a:blip r:embed="rId2"/>
          <a:stretch>
            <a:fillRect/>
          </a:stretch>
        </p:blipFill>
        <p:spPr>
          <a:xfrm>
            <a:off x="2763774" y="149352"/>
            <a:ext cx="6664452" cy="6559296"/>
          </a:xfrm>
          <a:prstGeom prst="rect">
            <a:avLst/>
          </a:prstGeom>
        </p:spPr>
      </p:pic>
    </p:spTree>
    <p:extLst>
      <p:ext uri="{BB962C8B-B14F-4D97-AF65-F5344CB8AC3E}">
        <p14:creationId xmlns:p14="http://schemas.microsoft.com/office/powerpoint/2010/main" val="1078667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3C5BF-1AB9-4AEB-B4B1-3D6CFFFBEA30}"/>
              </a:ext>
            </a:extLst>
          </p:cNvPr>
          <p:cNvSpPr>
            <a:spLocks noGrp="1"/>
          </p:cNvSpPr>
          <p:nvPr>
            <p:ph type="title"/>
          </p:nvPr>
        </p:nvSpPr>
        <p:spPr>
          <a:xfrm>
            <a:off x="163287" y="2640239"/>
            <a:ext cx="10515600" cy="1325563"/>
          </a:xfrm>
        </p:spPr>
        <p:txBody>
          <a:bodyPr>
            <a:normAutofit fontScale="90000"/>
          </a:bodyPr>
          <a:lstStyle/>
          <a:p>
            <a:pPr>
              <a:lnSpc>
                <a:spcPct val="107000"/>
              </a:lnSpc>
              <a:spcAft>
                <a:spcPts val="800"/>
              </a:spcAft>
              <a:tabLst>
                <a:tab pos="1202055" algn="l"/>
              </a:tabLs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VOCABULARY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b="1" dirty="0">
                <a:effectLst/>
                <a:latin typeface="Calibri" panose="020F0502020204030204" pitchFamily="34" charset="0"/>
                <a:ea typeface="Calibri" panose="020F0502020204030204" pitchFamily="34" charset="0"/>
                <a:cs typeface="Arial" panose="020B0604020202020204" pitchFamily="34" charset="0"/>
              </a:rPr>
              <a:t>Sur Facebook			</a:t>
            </a:r>
            <a:r>
              <a:rPr lang="fr-FR" sz="1800" b="1" i="1" dirty="0">
                <a:effectLst/>
                <a:latin typeface="Calibri" panose="020F0502020204030204" pitchFamily="34" charset="0"/>
                <a:ea typeface="Calibri" panose="020F0502020204030204" pitchFamily="34" charset="0"/>
                <a:cs typeface="Arial" panose="020B0604020202020204" pitchFamily="34" charset="0"/>
              </a:rPr>
              <a:t>On Facebook</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vais sur ma page perso.	</a:t>
            </a:r>
            <a:r>
              <a:rPr lang="en-US" sz="1800" i="1" dirty="0">
                <a:effectLst/>
                <a:latin typeface="Calibri" panose="020F0502020204030204" pitchFamily="34" charset="0"/>
                <a:ea typeface="Calibri" panose="020F0502020204030204" pitchFamily="34" charset="0"/>
                <a:cs typeface="Arial" panose="020B0604020202020204" pitchFamily="34" charset="0"/>
              </a:rPr>
              <a:t>I go on to my home page.</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lis mes messages.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read</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my</a:t>
            </a:r>
            <a:r>
              <a:rPr lang="fr-FR" sz="1800" i="1" dirty="0">
                <a:effectLst/>
                <a:latin typeface="Calibri" panose="020F0502020204030204" pitchFamily="34" charset="0"/>
                <a:ea typeface="Calibri" panose="020F0502020204030204" pitchFamily="34" charset="0"/>
                <a:cs typeface="Arial" panose="020B0604020202020204" pitchFamily="34" charset="0"/>
              </a:rPr>
              <a:t> messages.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poste des messages.	</a:t>
            </a:r>
            <a:r>
              <a:rPr lang="fr-FR" sz="1800" i="1" dirty="0">
                <a:effectLst/>
                <a:latin typeface="Calibri" panose="020F0502020204030204" pitchFamily="34" charset="0"/>
                <a:ea typeface="Calibri" panose="020F0502020204030204" pitchFamily="34" charset="0"/>
                <a:cs typeface="Arial" panose="020B0604020202020204" pitchFamily="34" charset="0"/>
              </a:rPr>
              <a:t>I post messages.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modifie mes préférences.	</a:t>
            </a:r>
            <a:r>
              <a:rPr lang="fr-FR" sz="1800" i="1" dirty="0">
                <a:effectLst/>
                <a:latin typeface="Calibri" panose="020F0502020204030204" pitchFamily="34" charset="0"/>
                <a:ea typeface="Calibri" panose="020F0502020204030204" pitchFamily="34" charset="0"/>
                <a:cs typeface="Arial" panose="020B0604020202020204" pitchFamily="34" charset="0"/>
              </a:rPr>
              <a:t>I update </a:t>
            </a:r>
            <a:r>
              <a:rPr lang="fr-FR" sz="1800" i="1" dirty="0" err="1">
                <a:effectLst/>
                <a:latin typeface="Calibri" panose="020F0502020204030204" pitchFamily="34" charset="0"/>
                <a:ea typeface="Calibri" panose="020F0502020204030204" pitchFamily="34" charset="0"/>
                <a:cs typeface="Arial" panose="020B0604020202020204" pitchFamily="34" charset="0"/>
              </a:rPr>
              <a:t>my</a:t>
            </a:r>
            <a:r>
              <a:rPr lang="fr-FR" sz="1800" i="1" dirty="0">
                <a:effectLst/>
                <a:latin typeface="Calibri" panose="020F0502020204030204" pitchFamily="34" charset="0"/>
                <a:ea typeface="Calibri" panose="020F0502020204030204" pitchFamily="34" charset="0"/>
                <a:cs typeface="Arial" panose="020B0604020202020204" pitchFamily="34" charset="0"/>
              </a:rPr>
              <a:t> likes.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J’invite mes copains. 		</a:t>
            </a:r>
            <a:r>
              <a:rPr lang="fr-FR" sz="1800" i="1" dirty="0">
                <a:effectLst/>
                <a:latin typeface="Calibri" panose="020F0502020204030204" pitchFamily="34" charset="0"/>
                <a:ea typeface="Calibri" panose="020F0502020204030204" pitchFamily="34" charset="0"/>
                <a:cs typeface="Arial" panose="020B0604020202020204" pitchFamily="34" charset="0"/>
              </a:rPr>
              <a:t>I invite </a:t>
            </a:r>
            <a:r>
              <a:rPr lang="fr-FR" sz="1800" i="1" dirty="0" err="1">
                <a:effectLst/>
                <a:latin typeface="Calibri" panose="020F0502020204030204" pitchFamily="34" charset="0"/>
                <a:ea typeface="Calibri" panose="020F0502020204030204" pitchFamily="34" charset="0"/>
                <a:cs typeface="Arial" panose="020B0604020202020204" pitchFamily="34" charset="0"/>
              </a:rPr>
              <a:t>my</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friends</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fais des quiz.		</a:t>
            </a:r>
            <a:r>
              <a:rPr lang="fr-FR" sz="1800" i="1" dirty="0">
                <a:effectLst/>
                <a:latin typeface="Calibri" panose="020F0502020204030204" pitchFamily="34" charset="0"/>
                <a:ea typeface="Calibri" panose="020F0502020204030204" pitchFamily="34" charset="0"/>
                <a:cs typeface="Arial" panose="020B0604020202020204" pitchFamily="34" charset="0"/>
              </a:rPr>
              <a:t>I do </a:t>
            </a:r>
            <a:r>
              <a:rPr lang="fr-FR" sz="1800" i="1" dirty="0" err="1">
                <a:effectLst/>
                <a:latin typeface="Calibri" panose="020F0502020204030204" pitchFamily="34" charset="0"/>
                <a:ea typeface="Calibri" panose="020F0502020204030204" pitchFamily="34" charset="0"/>
                <a:cs typeface="Arial" panose="020B0604020202020204" pitchFamily="34" charset="0"/>
              </a:rPr>
              <a:t>quizzes</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joue à des jeux.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play</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games</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regarde des photos.	</a:t>
            </a:r>
            <a:r>
              <a:rPr lang="fr-FR" sz="1800" i="1" dirty="0">
                <a:effectLst/>
                <a:latin typeface="Calibri" panose="020F0502020204030204" pitchFamily="34" charset="0"/>
                <a:ea typeface="Calibri" panose="020F0502020204030204" pitchFamily="34" charset="0"/>
                <a:cs typeface="Arial" panose="020B0604020202020204" pitchFamily="34" charset="0"/>
              </a:rPr>
              <a:t>I look at photos.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commente des photos.	</a:t>
            </a:r>
            <a:r>
              <a:rPr lang="fr-FR" sz="1800" i="1" dirty="0">
                <a:effectLst/>
                <a:latin typeface="Calibri" panose="020F0502020204030204" pitchFamily="34" charset="0"/>
                <a:ea typeface="Calibri" panose="020F0502020204030204" pitchFamily="34" charset="0"/>
                <a:cs typeface="Arial" panose="020B0604020202020204" pitchFamily="34" charset="0"/>
              </a:rPr>
              <a:t>I comment on photos./I </a:t>
            </a:r>
            <a:r>
              <a:rPr lang="fr-FR" sz="1800" i="1" dirty="0" err="1">
                <a:effectLst/>
                <a:latin typeface="Calibri" panose="020F0502020204030204" pitchFamily="34" charset="0"/>
                <a:ea typeface="Calibri" panose="020F0502020204030204" pitchFamily="34" charset="0"/>
                <a:cs typeface="Arial" panose="020B0604020202020204" pitchFamily="34" charset="0"/>
              </a:rPr>
              <a:t>leav</a:t>
            </a:r>
            <a:r>
              <a:rPr lang="fr-FR" sz="1800" dirty="0" err="1">
                <a:effectLst/>
                <a:latin typeface="Calibri" panose="020F0502020204030204" pitchFamily="34" charset="0"/>
                <a:ea typeface="Calibri" panose="020F0502020204030204" pitchFamily="34" charset="0"/>
                <a:cs typeface="Arial" panose="020B0604020202020204" pitchFamily="34" charset="0"/>
              </a:rPr>
              <a:t>e</a:t>
            </a:r>
            <a:r>
              <a:rPr lang="fr-FR" sz="1800" dirty="0">
                <a:effectLst/>
                <a:latin typeface="Calibri" panose="020F0502020204030204" pitchFamily="34" charset="0"/>
                <a:ea typeface="Calibri" panose="020F0502020204030204" pitchFamily="34" charset="0"/>
                <a:cs typeface="Arial" panose="020B0604020202020204" pitchFamily="34" charset="0"/>
              </a:rPr>
              <a:t> </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	</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comments</a:t>
            </a:r>
            <a:r>
              <a:rPr lang="fr-FR" sz="1800" i="1" dirty="0">
                <a:effectLst/>
                <a:latin typeface="Calibri" panose="020F0502020204030204" pitchFamily="34" charset="0"/>
                <a:ea typeface="Calibri" panose="020F0502020204030204" pitchFamily="34" charset="0"/>
                <a:cs typeface="Arial" panose="020B0604020202020204" pitchFamily="34" charset="0"/>
              </a:rPr>
              <a:t> on photos.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passe des heures …		</a:t>
            </a:r>
            <a:r>
              <a:rPr lang="en-GB" sz="1800" i="1" dirty="0">
                <a:effectLst/>
                <a:latin typeface="Calibri" panose="020F0502020204030204" pitchFamily="34" charset="0"/>
                <a:ea typeface="Calibri" panose="020F0502020204030204" pitchFamily="34" charset="0"/>
                <a:cs typeface="Arial" panose="020B0604020202020204" pitchFamily="34" charset="0"/>
              </a:rPr>
              <a:t>I spend hours …</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On organise des sorties.	</a:t>
            </a:r>
            <a:r>
              <a:rPr lang="en-GB" sz="1800" i="1" dirty="0">
                <a:effectLst/>
                <a:latin typeface="Calibri" panose="020F0502020204030204" pitchFamily="34" charset="0"/>
                <a:ea typeface="Calibri" panose="020F0502020204030204" pitchFamily="34" charset="0"/>
                <a:cs typeface="Arial" panose="020B0604020202020204" pitchFamily="34" charset="0"/>
              </a:rPr>
              <a:t>We arrange to g</a:t>
            </a:r>
            <a:r>
              <a:rPr lang="en-US" sz="1800" i="1" dirty="0">
                <a:effectLst/>
                <a:latin typeface="Calibri" panose="020F0502020204030204" pitchFamily="34" charset="0"/>
                <a:ea typeface="Calibri" panose="020F0502020204030204" pitchFamily="34" charset="0"/>
                <a:cs typeface="Arial" panose="020B0604020202020204" pitchFamily="34" charset="0"/>
              </a:rPr>
              <a:t>o out.</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On partage des photos.	</a:t>
            </a:r>
            <a:r>
              <a:rPr lang="en-US" sz="1800" i="1" dirty="0">
                <a:effectLst/>
                <a:latin typeface="Calibri" panose="020F0502020204030204" pitchFamily="34" charset="0"/>
                <a:ea typeface="Calibri" panose="020F0502020204030204" pitchFamily="34" charset="0"/>
                <a:cs typeface="Arial" panose="020B0604020202020204" pitchFamily="34" charset="0"/>
              </a:rPr>
              <a:t>We share photos.</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On </a:t>
            </a:r>
            <a:r>
              <a:rPr lang="en-US" sz="1800" dirty="0" err="1">
                <a:effectLst/>
                <a:latin typeface="Calibri" panose="020F0502020204030204" pitchFamily="34" charset="0"/>
                <a:ea typeface="Calibri" panose="020F0502020204030204" pitchFamily="34" charset="0"/>
                <a:cs typeface="Arial" panose="020B0604020202020204" pitchFamily="34" charset="0"/>
              </a:rPr>
              <a:t>s’envoie</a:t>
            </a:r>
            <a:r>
              <a:rPr lang="en-US" sz="1800" dirty="0">
                <a:effectLst/>
                <a:latin typeface="Calibri" panose="020F0502020204030204" pitchFamily="34" charset="0"/>
                <a:ea typeface="Calibri" panose="020F0502020204030204" pitchFamily="34" charset="0"/>
                <a:cs typeface="Arial" panose="020B0604020202020204" pitchFamily="34" charset="0"/>
              </a:rPr>
              <a:t> …			</a:t>
            </a:r>
            <a:r>
              <a:rPr lang="en-GB" sz="1800" i="1" dirty="0">
                <a:effectLst/>
                <a:latin typeface="Calibri" panose="020F0502020204030204" pitchFamily="34" charset="0"/>
                <a:ea typeface="Calibri" panose="020F0502020204030204" pitchFamily="34" charset="0"/>
                <a:cs typeface="Arial" panose="020B0604020202020204" pitchFamily="34" charset="0"/>
              </a:rPr>
              <a:t>We send each other …</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des liens </a:t>
            </a:r>
            <a:r>
              <a:rPr lang="en-GB" sz="1800" dirty="0" err="1">
                <a:effectLst/>
                <a:latin typeface="Calibri" panose="020F0502020204030204" pitchFamily="34" charset="0"/>
                <a:ea typeface="Calibri" panose="020F0502020204030204" pitchFamily="34" charset="0"/>
                <a:cs typeface="Arial" panose="020B0604020202020204" pitchFamily="34" charset="0"/>
              </a:rPr>
              <a:t>vers</a:t>
            </a:r>
            <a:r>
              <a:rPr lang="en-GB" sz="1800" dirty="0">
                <a:effectLst/>
                <a:latin typeface="Calibri" panose="020F0502020204030204" pitchFamily="34" charset="0"/>
                <a:ea typeface="Calibri" panose="020F0502020204030204" pitchFamily="34" charset="0"/>
                <a:cs typeface="Arial" panose="020B0604020202020204" pitchFamily="34" charset="0"/>
              </a:rPr>
              <a:t> des </a:t>
            </a:r>
            <a:r>
              <a:rPr lang="en-GB" sz="1800" dirty="0" err="1">
                <a:effectLst/>
                <a:latin typeface="Calibri" panose="020F0502020204030204" pitchFamily="34" charset="0"/>
                <a:ea typeface="Calibri" panose="020F0502020204030204" pitchFamily="34" charset="0"/>
                <a:cs typeface="Arial" panose="020B0604020202020204" pitchFamily="34" charset="0"/>
              </a:rPr>
              <a:t>vidéos</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video links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5" name="TextBox 4">
            <a:extLst>
              <a:ext uri="{FF2B5EF4-FFF2-40B4-BE49-F238E27FC236}">
                <a16:creationId xmlns:a16="http://schemas.microsoft.com/office/drawing/2014/main" id="{DDE10A1A-9547-4402-995B-83183063A6DF}"/>
              </a:ext>
            </a:extLst>
          </p:cNvPr>
          <p:cNvSpPr txBox="1"/>
          <p:nvPr/>
        </p:nvSpPr>
        <p:spPr>
          <a:xfrm>
            <a:off x="6183085" y="655080"/>
            <a:ext cx="6096000" cy="3970318"/>
          </a:xfrm>
          <a:prstGeom prst="rect">
            <a:avLst/>
          </a:prstGeom>
          <a:noFill/>
        </p:spPr>
        <p:txBody>
          <a:bodyPr wrap="square">
            <a:spAutoFit/>
          </a:bodyPr>
          <a:lstStyle/>
          <a:p>
            <a:r>
              <a:rPr lang="fr-FR" sz="1800" b="1" dirty="0">
                <a:effectLst/>
                <a:latin typeface="Calibri" panose="020F0502020204030204" pitchFamily="34" charset="0"/>
                <a:ea typeface="Calibri" panose="020F0502020204030204" pitchFamily="34" charset="0"/>
                <a:cs typeface="Arial" panose="020B0604020202020204" pitchFamily="34" charset="0"/>
              </a:rPr>
              <a:t>Les adjectifs		</a:t>
            </a:r>
            <a:r>
              <a:rPr lang="fr-FR" sz="1800" b="1" i="1" dirty="0">
                <a:effectLst/>
                <a:latin typeface="Calibri" panose="020F0502020204030204" pitchFamily="34" charset="0"/>
                <a:ea typeface="Calibri" panose="020F0502020204030204" pitchFamily="34" charset="0"/>
                <a:cs typeface="Arial" panose="020B0604020202020204" pitchFamily="34" charset="0"/>
              </a:rPr>
              <a:t>Adjectives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arrogant(e) 		</a:t>
            </a:r>
            <a:r>
              <a:rPr lang="fr-FR" sz="1800" i="1" dirty="0">
                <a:effectLst/>
                <a:latin typeface="Calibri" panose="020F0502020204030204" pitchFamily="34" charset="0"/>
                <a:ea typeface="Calibri" panose="020F0502020204030204" pitchFamily="34" charset="0"/>
                <a:cs typeface="Arial" panose="020B0604020202020204" pitchFamily="34" charset="0"/>
              </a:rPr>
              <a:t>arrogant	</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beau/belle		</a:t>
            </a:r>
            <a:r>
              <a:rPr lang="fr-FR" sz="1800" i="1" dirty="0">
                <a:effectLst/>
                <a:latin typeface="Calibri" panose="020F0502020204030204" pitchFamily="34" charset="0"/>
                <a:ea typeface="Calibri" panose="020F0502020204030204" pitchFamily="34" charset="0"/>
                <a:cs typeface="Arial" panose="020B0604020202020204" pitchFamily="34" charset="0"/>
              </a:rPr>
              <a:t>good-</a:t>
            </a:r>
            <a:r>
              <a:rPr lang="fr-FR" sz="1800" i="1" dirty="0" err="1">
                <a:effectLst/>
                <a:latin typeface="Calibri" panose="020F0502020204030204" pitchFamily="34" charset="0"/>
                <a:ea typeface="Calibri" panose="020F0502020204030204" pitchFamily="34" charset="0"/>
                <a:cs typeface="Arial" panose="020B0604020202020204" pitchFamily="34" charset="0"/>
              </a:rPr>
              <a:t>looking</a:t>
            </a:r>
            <a:r>
              <a:rPr lang="fr-FR" sz="1800" i="1" dirty="0">
                <a:effectLst/>
                <a:latin typeface="Calibri" panose="020F0502020204030204" pitchFamily="34" charset="0"/>
                <a:ea typeface="Calibri" panose="020F0502020204030204" pitchFamily="34" charset="0"/>
                <a:cs typeface="Arial" panose="020B0604020202020204" pitchFamily="34" charset="0"/>
              </a:rPr>
              <a:t>/</a:t>
            </a:r>
            <a:r>
              <a:rPr lang="fr-FR" sz="1800" i="1" dirty="0" err="1">
                <a:effectLst/>
                <a:latin typeface="Calibri" panose="020F0502020204030204" pitchFamily="34" charset="0"/>
                <a:ea typeface="Calibri" panose="020F0502020204030204" pitchFamily="34" charset="0"/>
                <a:cs typeface="Arial" panose="020B0604020202020204" pitchFamily="34" charset="0"/>
              </a:rPr>
              <a:t>beautiful</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charmant(e)		</a:t>
            </a:r>
            <a:r>
              <a:rPr lang="fr-FR" sz="1800" i="1" dirty="0" err="1">
                <a:effectLst/>
                <a:latin typeface="Calibri" panose="020F0502020204030204" pitchFamily="34" charset="0"/>
                <a:ea typeface="Calibri" panose="020F0502020204030204" pitchFamily="34" charset="0"/>
                <a:cs typeface="Arial" panose="020B0604020202020204" pitchFamily="34" charset="0"/>
              </a:rPr>
              <a:t>charming</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drôle			</a:t>
            </a:r>
            <a:r>
              <a:rPr lang="fr-FR" sz="1800" i="1" dirty="0" err="1">
                <a:effectLst/>
                <a:latin typeface="Calibri" panose="020F0502020204030204" pitchFamily="34" charset="0"/>
                <a:ea typeface="Calibri" panose="020F0502020204030204" pitchFamily="34" charset="0"/>
                <a:cs typeface="Arial" panose="020B0604020202020204" pitchFamily="34" charset="0"/>
              </a:rPr>
              <a:t>funny</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égoïste			</a:t>
            </a:r>
            <a:r>
              <a:rPr lang="fr-FR" sz="1800" i="1" dirty="0" err="1">
                <a:effectLst/>
                <a:latin typeface="Calibri" panose="020F0502020204030204" pitchFamily="34" charset="0"/>
                <a:ea typeface="Calibri" panose="020F0502020204030204" pitchFamily="34" charset="0"/>
                <a:cs typeface="Arial" panose="020B0604020202020204" pitchFamily="34" charset="0"/>
              </a:rPr>
              <a:t>selfish</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généreux/</a:t>
            </a:r>
            <a:r>
              <a:rPr lang="fr-FR" sz="1800" dirty="0" err="1">
                <a:effectLst/>
                <a:latin typeface="Calibri" panose="020F0502020204030204" pitchFamily="34" charset="0"/>
                <a:ea typeface="Calibri" panose="020F0502020204030204" pitchFamily="34" charset="0"/>
                <a:cs typeface="Arial" panose="020B0604020202020204" pitchFamily="34" charset="0"/>
              </a:rPr>
              <a:t>genereuse</a:t>
            </a:r>
            <a:r>
              <a:rPr lang="fr-FR" dirty="0">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generous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gentil(le)			</a:t>
            </a:r>
            <a:r>
              <a:rPr lang="fr-FR" sz="1800" i="1" dirty="0" err="1">
                <a:effectLst/>
                <a:latin typeface="Calibri" panose="020F0502020204030204" pitchFamily="34" charset="0"/>
                <a:ea typeface="Calibri" panose="020F0502020204030204" pitchFamily="34" charset="0"/>
                <a:cs typeface="Arial" panose="020B0604020202020204" pitchFamily="34" charset="0"/>
              </a:rPr>
              <a:t>kind</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jaloux/jalouse		</a:t>
            </a:r>
            <a:r>
              <a:rPr lang="fr-FR" sz="1800" i="1" dirty="0" err="1">
                <a:effectLst/>
                <a:latin typeface="Calibri" panose="020F0502020204030204" pitchFamily="34" charset="0"/>
                <a:ea typeface="Calibri" panose="020F0502020204030204" pitchFamily="34" charset="0"/>
                <a:cs typeface="Arial" panose="020B0604020202020204" pitchFamily="34" charset="0"/>
              </a:rPr>
              <a:t>jealous</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joli(e)			</a:t>
            </a:r>
            <a:r>
              <a:rPr lang="fr-FR" sz="1800" i="1" dirty="0" err="1">
                <a:effectLst/>
                <a:latin typeface="Calibri" panose="020F0502020204030204" pitchFamily="34" charset="0"/>
                <a:ea typeface="Calibri" panose="020F0502020204030204" pitchFamily="34" charset="0"/>
                <a:cs typeface="Arial" panose="020B0604020202020204" pitchFamily="34" charset="0"/>
              </a:rPr>
              <a:t>pretty</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lunatique			</a:t>
            </a:r>
            <a:r>
              <a:rPr lang="fr-FR" sz="1800" i="1" dirty="0" err="1">
                <a:effectLst/>
                <a:latin typeface="Calibri" panose="020F0502020204030204" pitchFamily="34" charset="0"/>
                <a:ea typeface="Calibri" panose="020F0502020204030204" pitchFamily="34" charset="0"/>
                <a:cs typeface="Arial" panose="020B0604020202020204" pitchFamily="34" charset="0"/>
              </a:rPr>
              <a:t>moody</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pénible			</a:t>
            </a:r>
            <a:r>
              <a:rPr lang="fr-FR" sz="1800" i="1" dirty="0">
                <a:effectLst/>
                <a:latin typeface="Calibri" panose="020F0502020204030204" pitchFamily="34" charset="0"/>
                <a:ea typeface="Calibri" panose="020F0502020204030204" pitchFamily="34" charset="0"/>
                <a:cs typeface="Arial" panose="020B0604020202020204" pitchFamily="34" charset="0"/>
              </a:rPr>
              <a:t>a pain</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timide			</a:t>
            </a:r>
            <a:r>
              <a:rPr lang="fr-FR" sz="1800" i="1" dirty="0" err="1">
                <a:effectLst/>
                <a:latin typeface="Calibri" panose="020F0502020204030204" pitchFamily="34" charset="0"/>
                <a:ea typeface="Calibri" panose="020F0502020204030204" pitchFamily="34" charset="0"/>
                <a:cs typeface="Arial" panose="020B0604020202020204" pitchFamily="34" charset="0"/>
              </a:rPr>
              <a:t>shy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268986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83F72-9C11-4961-91B4-C60FDC09B1F6}"/>
              </a:ext>
            </a:extLst>
          </p:cNvPr>
          <p:cNvSpPr>
            <a:spLocks noGrp="1"/>
          </p:cNvSpPr>
          <p:nvPr>
            <p:ph type="title"/>
          </p:nvPr>
        </p:nvSpPr>
        <p:spPr>
          <a:xfrm>
            <a:off x="326572" y="3032125"/>
            <a:ext cx="10515600" cy="1325563"/>
          </a:xfrm>
        </p:spPr>
        <p:txBody>
          <a:bodyPr>
            <a:normAutofit fontScale="90000"/>
          </a:bodyPr>
          <a:lstStyle/>
          <a:p>
            <a:pPr>
              <a:lnSpc>
                <a:spcPct val="107000"/>
              </a:lnSpc>
              <a:spcAft>
                <a:spcPts val="800"/>
              </a:spcAft>
              <a:tabLst>
                <a:tab pos="3086100" algn="l"/>
              </a:tabLst>
            </a:pPr>
            <a:r>
              <a:rPr lang="fr-FR" sz="1800" b="1" dirty="0">
                <a:effectLst/>
                <a:latin typeface="Calibri" panose="020F0502020204030204" pitchFamily="34" charset="0"/>
                <a:ea typeface="Calibri" panose="020F0502020204030204" pitchFamily="34" charset="0"/>
                <a:cs typeface="Arial" panose="020B0604020202020204" pitchFamily="34" charset="0"/>
              </a:rPr>
              <a:t>Les invitations	</a:t>
            </a:r>
            <a:r>
              <a:rPr lang="fr-FR" sz="1800" b="1" i="1" dirty="0">
                <a:effectLst/>
                <a:latin typeface="Calibri" panose="020F0502020204030204" pitchFamily="34" charset="0"/>
                <a:ea typeface="Calibri" panose="020F0502020204030204" pitchFamily="34" charset="0"/>
                <a:cs typeface="Arial" panose="020B0604020202020204" pitchFamily="34" charset="0"/>
              </a:rPr>
              <a:t>Invitations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vais/On va …	</a:t>
            </a:r>
            <a:r>
              <a:rPr lang="fr-FR" sz="1800" i="1" dirty="0" err="1">
                <a:effectLst/>
                <a:latin typeface="Calibri" panose="020F0502020204030204" pitchFamily="34" charset="0"/>
                <a:ea typeface="Calibri" panose="020F0502020204030204" pitchFamily="34" charset="0"/>
                <a:cs typeface="Arial" panose="020B0604020202020204" pitchFamily="34" charset="0"/>
              </a:rPr>
              <a:t>I’m</a:t>
            </a:r>
            <a:r>
              <a:rPr lang="fr-FR" sz="1800" i="1" dirty="0">
                <a:effectLst/>
                <a:latin typeface="Calibri" panose="020F0502020204030204" pitchFamily="34" charset="0"/>
                <a:ea typeface="Calibri" panose="020F0502020204030204" pitchFamily="34" charset="0"/>
                <a:cs typeface="Arial" panose="020B0604020202020204" pitchFamily="34" charset="0"/>
              </a:rPr>
              <a:t>/</a:t>
            </a:r>
            <a:r>
              <a:rPr lang="fr-FR" sz="1800" i="1" dirty="0" err="1">
                <a:effectLst/>
                <a:latin typeface="Calibri" panose="020F0502020204030204" pitchFamily="34" charset="0"/>
                <a:ea typeface="Calibri" panose="020F0502020204030204" pitchFamily="34" charset="0"/>
                <a:cs typeface="Arial" panose="020B0604020202020204" pitchFamily="34" charset="0"/>
              </a:rPr>
              <a:t>We’re</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going</a:t>
            </a:r>
            <a:r>
              <a:rPr lang="fr-FR" sz="1800" i="1" dirty="0">
                <a:effectLst/>
                <a:latin typeface="Calibri" panose="020F0502020204030204" pitchFamily="34" charset="0"/>
                <a:ea typeface="Calibri" panose="020F0502020204030204" pitchFamily="34" charset="0"/>
                <a:cs typeface="Arial" panose="020B0604020202020204" pitchFamily="34" charset="0"/>
              </a:rPr>
              <a:t> to …</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aller au cinéma/en ville	</a:t>
            </a:r>
            <a:r>
              <a:rPr lang="fr-FR" sz="1800" i="1" dirty="0">
                <a:effectLst/>
                <a:latin typeface="Calibri" panose="020F0502020204030204" pitchFamily="34" charset="0"/>
                <a:ea typeface="Calibri" panose="020F0502020204030204" pitchFamily="34" charset="0"/>
                <a:cs typeface="Arial" panose="020B0604020202020204" pitchFamily="34" charset="0"/>
              </a:rPr>
              <a:t>go to the </a:t>
            </a:r>
            <a:r>
              <a:rPr lang="fr-FR" sz="1800" i="1" dirty="0" err="1">
                <a:effectLst/>
                <a:latin typeface="Calibri" panose="020F0502020204030204" pitchFamily="34" charset="0"/>
                <a:ea typeface="Calibri" panose="020F0502020204030204" pitchFamily="34" charset="0"/>
                <a:cs typeface="Arial" panose="020B0604020202020204" pitchFamily="34" charset="0"/>
              </a:rPr>
              <a:t>cinema</a:t>
            </a:r>
            <a:r>
              <a:rPr lang="fr-FR" sz="1800" i="1" dirty="0">
                <a:effectLst/>
                <a:latin typeface="Calibri" panose="020F0502020204030204" pitchFamily="34" charset="0"/>
                <a:ea typeface="Calibri" panose="020F0502020204030204" pitchFamily="34" charset="0"/>
                <a:cs typeface="Arial" panose="020B0604020202020204" pitchFamily="34" charset="0"/>
              </a:rPr>
              <a:t>/</a:t>
            </a:r>
            <a:r>
              <a:rPr lang="fr-FR" sz="1800" i="1" dirty="0" err="1">
                <a:effectLst/>
                <a:latin typeface="Calibri" panose="020F0502020204030204" pitchFamily="34" charset="0"/>
                <a:ea typeface="Calibri" panose="020F0502020204030204" pitchFamily="34" charset="0"/>
                <a:cs typeface="Arial" panose="020B0604020202020204" pitchFamily="34" charset="0"/>
              </a:rPr>
              <a:t>into</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town</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aller à la patinoire/à une fête	</a:t>
            </a:r>
            <a:r>
              <a:rPr lang="fr-FR" sz="1800" i="1" dirty="0">
                <a:effectLst/>
                <a:latin typeface="Calibri" panose="020F0502020204030204" pitchFamily="34" charset="0"/>
                <a:ea typeface="Calibri" panose="020F0502020204030204" pitchFamily="34" charset="0"/>
                <a:cs typeface="Arial" panose="020B0604020202020204" pitchFamily="34" charset="0"/>
              </a:rPr>
              <a:t>go to the skating rink/to a party</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faire les magasins	</a:t>
            </a:r>
            <a:r>
              <a:rPr lang="fr-FR" sz="1800" i="1" dirty="0">
                <a:effectLst/>
                <a:latin typeface="Calibri" panose="020F0502020204030204" pitchFamily="34" charset="0"/>
                <a:ea typeface="Calibri" panose="020F0502020204030204" pitchFamily="34" charset="0"/>
                <a:cs typeface="Arial" panose="020B0604020202020204" pitchFamily="34" charset="0"/>
              </a:rPr>
              <a:t>go shopping</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faire un piquenique	</a:t>
            </a:r>
            <a:r>
              <a:rPr lang="fr-FR" sz="1800" i="1" dirty="0">
                <a:effectLst/>
                <a:latin typeface="Calibri" panose="020F0502020204030204" pitchFamily="34" charset="0"/>
                <a:ea typeface="Calibri" panose="020F0502020204030204" pitchFamily="34" charset="0"/>
                <a:cs typeface="Arial" panose="020B0604020202020204" pitchFamily="34" charset="0"/>
              </a:rPr>
              <a:t>have a </a:t>
            </a:r>
            <a:r>
              <a:rPr lang="fr-FR" sz="1800" i="1" dirty="0" err="1">
                <a:effectLst/>
                <a:latin typeface="Calibri" panose="020F0502020204030204" pitchFamily="34" charset="0"/>
                <a:ea typeface="Calibri" panose="020F0502020204030204" pitchFamily="34" charset="0"/>
                <a:cs typeface="Arial" panose="020B0604020202020204" pitchFamily="34" charset="0"/>
              </a:rPr>
              <a:t>picnic</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viens avec moi/nous?	</a:t>
            </a:r>
            <a:r>
              <a:rPr lang="en-US" sz="1800" i="1" dirty="0">
                <a:effectLst/>
                <a:latin typeface="Calibri" panose="020F0502020204030204" pitchFamily="34" charset="0"/>
                <a:ea typeface="Calibri" panose="020F0502020204030204" pitchFamily="34" charset="0"/>
                <a:cs typeface="Arial" panose="020B0604020202020204" pitchFamily="34" charset="0"/>
              </a:rPr>
              <a:t>Are you coming with me/us?</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Tu </a:t>
            </a:r>
            <a:r>
              <a:rPr lang="en-GB" sz="1800" dirty="0" err="1">
                <a:effectLst/>
                <a:latin typeface="Calibri" panose="020F0502020204030204" pitchFamily="34" charset="0"/>
                <a:ea typeface="Calibri" panose="020F0502020204030204" pitchFamily="34" charset="0"/>
                <a:cs typeface="Arial" panose="020B0604020202020204" pitchFamily="34" charset="0"/>
              </a:rPr>
              <a:t>veux</a:t>
            </a:r>
            <a:r>
              <a:rPr lang="en-GB" sz="1800" dirty="0">
                <a:effectLst/>
                <a:latin typeface="Calibri" panose="020F0502020204030204" pitchFamily="34" charset="0"/>
                <a:ea typeface="Calibri" panose="020F0502020204030204" pitchFamily="34" charset="0"/>
                <a:cs typeface="Arial" panose="020B0604020202020204" pitchFamily="34" charset="0"/>
              </a:rPr>
              <a:t> m’/nous </a:t>
            </a:r>
            <a:r>
              <a:rPr lang="en-GB" sz="1800" dirty="0" err="1">
                <a:effectLst/>
                <a:latin typeface="Calibri" panose="020F0502020204030204" pitchFamily="34" charset="0"/>
                <a:ea typeface="Calibri" panose="020F0502020204030204" pitchFamily="34" charset="0"/>
                <a:cs typeface="Arial" panose="020B0604020202020204" pitchFamily="34" charset="0"/>
              </a:rPr>
              <a:t>accompagner</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Do you want to come with me/us?</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Ça t’intéresse?	</a:t>
            </a:r>
            <a:r>
              <a:rPr lang="fr-FR" sz="1800" i="1" dirty="0">
                <a:effectLst/>
                <a:latin typeface="Calibri" panose="020F0502020204030204" pitchFamily="34" charset="0"/>
                <a:ea typeface="Calibri" panose="020F0502020204030204" pitchFamily="34" charset="0"/>
                <a:cs typeface="Arial" panose="020B0604020202020204" pitchFamily="34" charset="0"/>
              </a:rPr>
              <a:t>Are </a:t>
            </a:r>
            <a:r>
              <a:rPr lang="fr-FR" sz="1800" i="1" dirty="0" err="1">
                <a:effectLst/>
                <a:latin typeface="Calibri" panose="020F0502020204030204" pitchFamily="34" charset="0"/>
                <a:ea typeface="Calibri" panose="020F0502020204030204" pitchFamily="34" charset="0"/>
                <a:cs typeface="Arial" panose="020B0604020202020204" pitchFamily="34" charset="0"/>
              </a:rPr>
              <a:t>you</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interested</a:t>
            </a:r>
            <a:r>
              <a:rPr lang="fr-FR" sz="1800" i="1" dirty="0">
                <a:effectLst/>
                <a:latin typeface="Calibri" panose="020F0502020204030204" pitchFamily="34" charset="0"/>
                <a:ea typeface="Calibri" panose="020F0502020204030204" pitchFamily="34" charset="0"/>
                <a:cs typeface="Arial" panose="020B0604020202020204" pitchFamily="34" charset="0"/>
              </a:rPr>
              <a:t>?</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On se retrouve où/ à quelle heure?	</a:t>
            </a:r>
            <a:r>
              <a:rPr lang="en-US" sz="1800" i="1" dirty="0">
                <a:effectLst/>
                <a:latin typeface="Calibri" panose="020F0502020204030204" pitchFamily="34" charset="0"/>
                <a:ea typeface="Calibri" panose="020F0502020204030204" pitchFamily="34" charset="0"/>
                <a:cs typeface="Arial" panose="020B0604020202020204" pitchFamily="34" charset="0"/>
              </a:rPr>
              <a:t>Where/When shall we meet?</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chez </a:t>
            </a:r>
            <a:r>
              <a:rPr lang="en-GB" sz="1800" dirty="0" err="1">
                <a:effectLst/>
                <a:latin typeface="Calibri" panose="020F0502020204030204" pitchFamily="34" charset="0"/>
                <a:ea typeface="Calibri" panose="020F0502020204030204" pitchFamily="34" charset="0"/>
                <a:cs typeface="Arial" panose="020B0604020202020204" pitchFamily="34" charset="0"/>
              </a:rPr>
              <a:t>moi</a:t>
            </a:r>
            <a:r>
              <a:rPr lang="en-GB" sz="1800" dirty="0">
                <a:effectLst/>
                <a:latin typeface="Calibri" panose="020F0502020204030204" pitchFamily="34" charset="0"/>
                <a:ea typeface="Calibri" panose="020F0502020204030204" pitchFamily="34" charset="0"/>
                <a:cs typeface="Arial" panose="020B0604020202020204" pitchFamily="34" charset="0"/>
              </a:rPr>
              <a:t>/</a:t>
            </a:r>
            <a:r>
              <a:rPr lang="en-GB" sz="1800" dirty="0" err="1">
                <a:effectLst/>
                <a:latin typeface="Calibri" panose="020F0502020204030204" pitchFamily="34" charset="0"/>
                <a:ea typeface="Calibri" panose="020F0502020204030204" pitchFamily="34" charset="0"/>
                <a:cs typeface="Arial" panose="020B0604020202020204" pitchFamily="34" charset="0"/>
              </a:rPr>
              <a:t>toi</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i="1" dirty="0">
                <a:effectLst/>
                <a:latin typeface="Calibri" panose="020F0502020204030204" pitchFamily="34" charset="0"/>
                <a:ea typeface="Calibri" panose="020F0502020204030204" pitchFamily="34" charset="0"/>
                <a:cs typeface="Arial" panose="020B0604020202020204" pitchFamily="34" charset="0"/>
              </a:rPr>
              <a:t>at my/your place</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GB" sz="1800" dirty="0">
                <a:effectLst/>
                <a:latin typeface="Calibri" panose="020F0502020204030204" pitchFamily="34" charset="0"/>
                <a:ea typeface="Calibri" panose="020F0502020204030204" pitchFamily="34" charset="0"/>
                <a:cs typeface="Arial" panose="020B0604020202020204" pitchFamily="34" charset="0"/>
              </a:rPr>
              <a:t>Il y a </a:t>
            </a:r>
            <a:r>
              <a:rPr lang="en-GB" sz="1800" dirty="0" err="1">
                <a:effectLst/>
                <a:latin typeface="Calibri" panose="020F0502020204030204" pitchFamily="34" charset="0"/>
                <a:ea typeface="Calibri" panose="020F0502020204030204" pitchFamily="34" charset="0"/>
                <a:cs typeface="Arial" panose="020B0604020202020204" pitchFamily="34" charset="0"/>
              </a:rPr>
              <a:t>une</a:t>
            </a:r>
            <a:r>
              <a:rPr lang="en-GB" sz="1800" dirty="0">
                <a:effectLst/>
                <a:latin typeface="Calibri" panose="020F0502020204030204" pitchFamily="34" charset="0"/>
                <a:ea typeface="Calibri" panose="020F0502020204030204" pitchFamily="34" charset="0"/>
                <a:cs typeface="Arial" panose="020B0604020202020204" pitchFamily="34" charset="0"/>
              </a:rPr>
              <a:t> séance à …	</a:t>
            </a:r>
            <a:r>
              <a:rPr lang="en-US" sz="1800" i="1" dirty="0">
                <a:effectLst/>
                <a:latin typeface="Calibri" panose="020F0502020204030204" pitchFamily="34" charset="0"/>
                <a:ea typeface="Calibri" panose="020F0502020204030204" pitchFamily="34" charset="0"/>
                <a:cs typeface="Arial" panose="020B0604020202020204" pitchFamily="34" charset="0"/>
              </a:rPr>
              <a:t>There’s a showing at …</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À plus 	</a:t>
            </a:r>
            <a:r>
              <a:rPr lang="en-US" sz="1800" i="1" dirty="0">
                <a:effectLst/>
                <a:latin typeface="Calibri" panose="020F0502020204030204" pitchFamily="34" charset="0"/>
                <a:ea typeface="Calibri" panose="020F0502020204030204" pitchFamily="34" charset="0"/>
                <a:cs typeface="Arial" panose="020B0604020202020204" pitchFamily="34" charset="0"/>
              </a:rPr>
              <a:t>See you later</a:t>
            </a:r>
            <a:br>
              <a:rPr lang="en-GB" sz="1800" dirty="0">
                <a:effectLst/>
                <a:latin typeface="Calibri" panose="020F0502020204030204" pitchFamily="34" charset="0"/>
                <a:ea typeface="Calibri" panose="020F0502020204030204" pitchFamily="34" charset="0"/>
                <a:cs typeface="Arial" panose="020B0604020202020204" pitchFamily="34" charset="0"/>
              </a:rPr>
            </a:br>
            <a:r>
              <a:rPr lang="en-US" sz="1800" dirty="0">
                <a:effectLst/>
                <a:latin typeface="Calibri" panose="020F0502020204030204" pitchFamily="34" charset="0"/>
                <a:ea typeface="Calibri" panose="020F0502020204030204" pitchFamily="34" charset="0"/>
                <a:cs typeface="Arial" panose="020B0604020202020204" pitchFamily="34" charset="0"/>
              </a:rPr>
              <a:t>À </a:t>
            </a:r>
            <a:r>
              <a:rPr lang="en-US" sz="1800" dirty="0" err="1">
                <a:effectLst/>
                <a:latin typeface="Calibri" panose="020F0502020204030204" pitchFamily="34" charset="0"/>
                <a:ea typeface="Calibri" panose="020F0502020204030204" pitchFamily="34" charset="0"/>
                <a:cs typeface="Arial" panose="020B0604020202020204" pitchFamily="34" charset="0"/>
              </a:rPr>
              <a:t>demain</a:t>
            </a:r>
            <a:r>
              <a:rPr lang="en-US" sz="1800" dirty="0">
                <a:effectLst/>
                <a:latin typeface="Calibri" panose="020F0502020204030204" pitchFamily="34" charset="0"/>
                <a:ea typeface="Calibri" panose="020F0502020204030204" pitchFamily="34" charset="0"/>
                <a:cs typeface="Arial" panose="020B0604020202020204" pitchFamily="34" charset="0"/>
              </a:rPr>
              <a:t>/</a:t>
            </a:r>
            <a:r>
              <a:rPr lang="en-US" sz="1800" dirty="0" err="1">
                <a:effectLst/>
                <a:latin typeface="Calibri" panose="020F0502020204030204" pitchFamily="34" charset="0"/>
                <a:ea typeface="Calibri" panose="020F0502020204030204" pitchFamily="34" charset="0"/>
                <a:cs typeface="Arial" panose="020B0604020202020204" pitchFamily="34" charset="0"/>
              </a:rPr>
              <a:t>samedi</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See you tomorrow/on Saturday</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Arial" panose="020B060402020202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b="1" dirty="0">
                <a:effectLst/>
                <a:latin typeface="Calibri" panose="020F0502020204030204" pitchFamily="34" charset="0"/>
                <a:ea typeface="Calibri" panose="020F0502020204030204" pitchFamily="34" charset="0"/>
                <a:cs typeface="Arial" panose="020B0604020202020204" pitchFamily="34" charset="0"/>
              </a:rPr>
              <a:t>Les réactions	</a:t>
            </a:r>
            <a:r>
              <a:rPr lang="fr-FR" sz="1800" b="1" i="1" dirty="0" err="1">
                <a:effectLst/>
                <a:latin typeface="Calibri" panose="020F0502020204030204" pitchFamily="34" charset="0"/>
                <a:ea typeface="Calibri" panose="020F0502020204030204" pitchFamily="34" charset="0"/>
                <a:cs typeface="Arial" panose="020B0604020202020204" pitchFamily="34" charset="0"/>
              </a:rPr>
              <a:t>Reactions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Arial" panose="020B0604020202020204" pitchFamily="34" charset="0"/>
              </a:rPr>
              <a:t>Oui, merci. Je veux bien.	</a:t>
            </a:r>
            <a:r>
              <a:rPr lang="fr-FR" sz="1800" i="1" dirty="0">
                <a:effectLst/>
                <a:latin typeface="Calibri" panose="020F0502020204030204" pitchFamily="34" charset="0"/>
                <a:ea typeface="Calibri" panose="020F0502020204030204" pitchFamily="34" charset="0"/>
                <a:cs typeface="Arial" panose="020B0604020202020204" pitchFamily="34" charset="0"/>
              </a:rPr>
              <a:t>Yes, </a:t>
            </a:r>
            <a:r>
              <a:rPr lang="fr-FR" sz="1800" i="1" dirty="0" err="1">
                <a:effectLst/>
                <a:latin typeface="Calibri" panose="020F0502020204030204" pitchFamily="34" charset="0"/>
                <a:ea typeface="Calibri" panose="020F0502020204030204" pitchFamily="34" charset="0"/>
                <a:cs typeface="Arial" panose="020B0604020202020204" pitchFamily="34" charset="0"/>
              </a:rPr>
              <a:t>please</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I’d</a:t>
            </a:r>
            <a:r>
              <a:rPr lang="fr-FR" sz="1800" i="1" dirty="0">
                <a:effectLst/>
                <a:latin typeface="Calibri" panose="020F0502020204030204" pitchFamily="34" charset="0"/>
                <a:ea typeface="Calibri" panose="020F0502020204030204" pitchFamily="34" charset="0"/>
                <a:cs typeface="Arial" panose="020B0604020202020204" pitchFamily="34" charset="0"/>
              </a:rPr>
              <a:t> like to.</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D’accord, si tu veux.	</a:t>
            </a:r>
            <a:r>
              <a:rPr lang="en-US" sz="1800" i="1" dirty="0">
                <a:effectLst/>
                <a:latin typeface="Calibri" panose="020F0502020204030204" pitchFamily="34" charset="0"/>
                <a:ea typeface="Calibri" panose="020F0502020204030204" pitchFamily="34" charset="0"/>
                <a:cs typeface="Arial" panose="020B0604020202020204" pitchFamily="34" charset="0"/>
              </a:rPr>
              <a:t>OK, if you like.</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err="1">
                <a:effectLst/>
                <a:latin typeface="Calibri" panose="020F0502020204030204" pitchFamily="34" charset="0"/>
                <a:ea typeface="Calibri" panose="020F0502020204030204" pitchFamily="34" charset="0"/>
                <a:cs typeface="Arial" panose="020B0604020202020204" pitchFamily="34" charset="0"/>
              </a:rPr>
              <a:t>Génial</a:t>
            </a:r>
            <a:r>
              <a:rPr lang="en-US" sz="1800" dirty="0">
                <a:effectLst/>
                <a:latin typeface="Calibri" panose="020F0502020204030204" pitchFamily="34" charset="0"/>
                <a:ea typeface="Calibri" panose="020F0502020204030204" pitchFamily="34" charset="0"/>
                <a:cs typeface="Arial" panose="020B0604020202020204" pitchFamily="34" charset="0"/>
              </a:rPr>
              <a:t>! Bonne idée.	</a:t>
            </a:r>
            <a:r>
              <a:rPr lang="en-US" sz="1800" i="1" dirty="0">
                <a:effectLst/>
                <a:latin typeface="Calibri" panose="020F0502020204030204" pitchFamily="34" charset="0"/>
                <a:ea typeface="Calibri" panose="020F0502020204030204" pitchFamily="34" charset="0"/>
                <a:cs typeface="Arial" panose="020B0604020202020204" pitchFamily="34" charset="0"/>
              </a:rPr>
              <a:t>Great! Good idea!</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Pourquoi pas?	</a:t>
            </a:r>
            <a:r>
              <a:rPr lang="fr-FR" sz="1800" i="1" dirty="0" err="1">
                <a:effectLst/>
                <a:latin typeface="Calibri" panose="020F0502020204030204" pitchFamily="34" charset="0"/>
                <a:ea typeface="Calibri" panose="020F0502020204030204" pitchFamily="34" charset="0"/>
                <a:cs typeface="Arial" panose="020B0604020202020204" pitchFamily="34" charset="0"/>
              </a:rPr>
              <a:t>Why</a:t>
            </a:r>
            <a:r>
              <a:rPr lang="fr-FR" sz="1800" i="1" dirty="0">
                <a:effectLst/>
                <a:latin typeface="Calibri" panose="020F0502020204030204" pitchFamily="34" charset="0"/>
                <a:ea typeface="Calibri" panose="020F0502020204030204" pitchFamily="34" charset="0"/>
                <a:cs typeface="Arial" panose="020B0604020202020204" pitchFamily="34" charset="0"/>
              </a:rPr>
              <a:t> not?</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Je n’ai pas trop envie.	</a:t>
            </a:r>
            <a:r>
              <a:rPr lang="fr-FR" sz="1800" i="1" dirty="0">
                <a:effectLst/>
                <a:latin typeface="Calibri" panose="020F0502020204030204" pitchFamily="34" charset="0"/>
                <a:ea typeface="Calibri" panose="020F0502020204030204" pitchFamily="34" charset="0"/>
                <a:cs typeface="Arial" panose="020B0604020202020204" pitchFamily="34" charset="0"/>
              </a:rPr>
              <a:t>I </a:t>
            </a:r>
            <a:r>
              <a:rPr lang="fr-FR" sz="1800" i="1" dirty="0" err="1">
                <a:effectLst/>
                <a:latin typeface="Calibri" panose="020F0502020204030204" pitchFamily="34" charset="0"/>
                <a:ea typeface="Calibri" panose="020F0502020204030204" pitchFamily="34" charset="0"/>
                <a:cs typeface="Arial" panose="020B0604020202020204" pitchFamily="34" charset="0"/>
              </a:rPr>
              <a:t>don’t</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really</a:t>
            </a:r>
            <a:r>
              <a:rPr lang="fr-FR" sz="1800" i="1" dirty="0">
                <a:effectLst/>
                <a:latin typeface="Calibri" panose="020F0502020204030204" pitchFamily="34" charset="0"/>
                <a:ea typeface="Calibri" panose="020F0502020204030204" pitchFamily="34" charset="0"/>
                <a:cs typeface="Arial" panose="020B0604020202020204" pitchFamily="34" charset="0"/>
              </a:rPr>
              <a:t> </a:t>
            </a:r>
            <a:r>
              <a:rPr lang="fr-FR" sz="1800" i="1" dirty="0" err="1">
                <a:effectLst/>
                <a:latin typeface="Calibri" panose="020F0502020204030204" pitchFamily="34" charset="0"/>
                <a:ea typeface="Calibri" panose="020F0502020204030204" pitchFamily="34" charset="0"/>
                <a:cs typeface="Arial" panose="020B0604020202020204" pitchFamily="34" charset="0"/>
              </a:rPr>
              <a:t>want</a:t>
            </a:r>
            <a:r>
              <a:rPr lang="fr-FR" sz="1800" i="1" dirty="0">
                <a:effectLst/>
                <a:latin typeface="Calibri" panose="020F0502020204030204" pitchFamily="34" charset="0"/>
                <a:ea typeface="Calibri" panose="020F0502020204030204" pitchFamily="34" charset="0"/>
                <a:cs typeface="Arial" panose="020B0604020202020204" pitchFamily="34" charset="0"/>
              </a:rPr>
              <a:t> to.</a:t>
            </a:r>
            <a:br>
              <a:rPr lang="fr-FR" sz="1800" dirty="0">
                <a:effectLst/>
                <a:latin typeface="Calibri" panose="020F0502020204030204" pitchFamily="34"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Tu rigoles!	</a:t>
            </a:r>
            <a:r>
              <a:rPr lang="en-GB" sz="1800" i="1" dirty="0">
                <a:effectLst/>
                <a:latin typeface="Calibri" panose="020F0502020204030204" pitchFamily="34" charset="0"/>
                <a:ea typeface="Calibri" panose="020F0502020204030204" pitchFamily="34" charset="0"/>
                <a:cs typeface="Arial" panose="020B0604020202020204" pitchFamily="34" charset="0"/>
              </a:rPr>
              <a:t>You’re joking!</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GB" sz="1800" dirty="0" err="1">
                <a:effectLst/>
                <a:latin typeface="Calibri" panose="020F0502020204030204" pitchFamily="34" charset="0"/>
                <a:ea typeface="Calibri" panose="020F0502020204030204" pitchFamily="34" charset="0"/>
                <a:cs typeface="Arial" panose="020B0604020202020204" pitchFamily="34" charset="0"/>
              </a:rPr>
              <a:t>C’est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vraiment</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nul</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That’s really rubbish!</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en-US" sz="1800" dirty="0" err="1">
                <a:effectLst/>
                <a:latin typeface="Calibri" panose="020F0502020204030204" pitchFamily="34" charset="0"/>
                <a:ea typeface="Calibri" panose="020F0502020204030204" pitchFamily="34" charset="0"/>
                <a:cs typeface="Arial" panose="020B0604020202020204" pitchFamily="34" charset="0"/>
              </a:rPr>
              <a:t>J’ai</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err="1">
                <a:effectLst/>
                <a:latin typeface="Calibri" panose="020F0502020204030204" pitchFamily="34" charset="0"/>
                <a:ea typeface="Calibri" panose="020F0502020204030204" pitchFamily="34" charset="0"/>
                <a:cs typeface="Arial" panose="020B0604020202020204" pitchFamily="34" charset="0"/>
              </a:rPr>
              <a:t>horreur</a:t>
            </a:r>
            <a:r>
              <a:rPr lang="en-US" sz="1800" dirty="0">
                <a:effectLst/>
                <a:latin typeface="Calibri" panose="020F0502020204030204" pitchFamily="34" charset="0"/>
                <a:ea typeface="Calibri" panose="020F0502020204030204" pitchFamily="34" charset="0"/>
                <a:cs typeface="Arial" panose="020B0604020202020204" pitchFamily="34" charset="0"/>
              </a:rPr>
              <a:t> de </a:t>
            </a:r>
            <a:r>
              <a:rPr lang="en-US" sz="1800" dirty="0" err="1">
                <a:effectLst/>
                <a:latin typeface="Calibri" panose="020F0502020204030204" pitchFamily="34" charset="0"/>
                <a:ea typeface="Calibri" panose="020F0502020204030204" pitchFamily="34" charset="0"/>
                <a:cs typeface="Arial" panose="020B0604020202020204" pitchFamily="34" charset="0"/>
              </a:rPr>
              <a:t>ça</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I hate that!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5" name="TextBox 4">
            <a:extLst>
              <a:ext uri="{FF2B5EF4-FFF2-40B4-BE49-F238E27FC236}">
                <a16:creationId xmlns:a16="http://schemas.microsoft.com/office/drawing/2014/main" id="{1B449312-D1F3-4C20-A729-D889EF7C5AE8}"/>
              </a:ext>
            </a:extLst>
          </p:cNvPr>
          <p:cNvSpPr txBox="1"/>
          <p:nvPr/>
        </p:nvSpPr>
        <p:spPr>
          <a:xfrm>
            <a:off x="6836228" y="137727"/>
            <a:ext cx="6096000" cy="3550011"/>
          </a:xfrm>
          <a:prstGeom prst="rect">
            <a:avLst/>
          </a:prstGeom>
          <a:noFill/>
        </p:spPr>
        <p:txBody>
          <a:bodyPr wrap="square">
            <a:spAutoFit/>
          </a:bodyPr>
          <a:lstStyle/>
          <a:p>
            <a:pPr>
              <a:lnSpc>
                <a:spcPct val="107000"/>
              </a:lnSpc>
              <a:spcAft>
                <a:spcPts val="800"/>
              </a:spcAft>
              <a:tabLst>
                <a:tab pos="3086100" algn="l"/>
              </a:tabLst>
            </a:pPr>
            <a:r>
              <a:rPr lang="en-US" sz="1600" b="1" dirty="0" err="1">
                <a:effectLst/>
                <a:latin typeface="Calibri" panose="020F0502020204030204" pitchFamily="34" charset="0"/>
                <a:ea typeface="Calibri" panose="020F0502020204030204" pitchFamily="34" charset="0"/>
                <a:cs typeface="Arial" panose="020B0604020202020204" pitchFamily="34" charset="0"/>
              </a:rPr>
              <a:t>Quand</a:t>
            </a:r>
            <a:r>
              <a:rPr lang="en-US" sz="1600" b="1" dirty="0">
                <a:effectLst/>
                <a:latin typeface="Calibri" panose="020F0502020204030204" pitchFamily="34" charset="0"/>
                <a:ea typeface="Calibri" panose="020F0502020204030204" pitchFamily="34" charset="0"/>
                <a:cs typeface="Arial" panose="020B0604020202020204" pitchFamily="34" charset="0"/>
              </a:rPr>
              <a:t>?	</a:t>
            </a:r>
            <a:r>
              <a:rPr lang="en-US" sz="1600" b="1" i="1" dirty="0">
                <a:effectLst/>
                <a:latin typeface="Calibri" panose="020F0502020204030204" pitchFamily="34" charset="0"/>
                <a:ea typeface="Calibri" panose="020F0502020204030204" pitchFamily="34" charset="0"/>
                <a:cs typeface="Arial" panose="020B0604020202020204" pitchFamily="34" charset="0"/>
              </a:rPr>
              <a:t>When?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US" sz="1600" dirty="0" err="1">
                <a:effectLst/>
                <a:latin typeface="Calibri" panose="020F0502020204030204" pitchFamily="34" charset="0"/>
                <a:ea typeface="Calibri" panose="020F0502020204030204" pitchFamily="34" charset="0"/>
                <a:cs typeface="Arial" panose="020B0604020202020204" pitchFamily="34" charset="0"/>
              </a:rPr>
              <a:t>ce</a:t>
            </a:r>
            <a:r>
              <a:rPr lang="en-US" sz="1600" dirty="0">
                <a:effectLst/>
                <a:latin typeface="Calibri" panose="020F0502020204030204" pitchFamily="34" charset="0"/>
                <a:ea typeface="Calibri" panose="020F0502020204030204" pitchFamily="34" charset="0"/>
                <a:cs typeface="Arial" panose="020B0604020202020204" pitchFamily="34" charset="0"/>
              </a:rPr>
              <a:t> matin/</a:t>
            </a:r>
            <a:r>
              <a:rPr lang="en-US" sz="1600" dirty="0" err="1">
                <a:effectLst/>
                <a:latin typeface="Calibri" panose="020F0502020204030204" pitchFamily="34" charset="0"/>
                <a:ea typeface="Calibri" panose="020F0502020204030204" pitchFamily="34" charset="0"/>
                <a:cs typeface="Arial" panose="020B0604020202020204" pitchFamily="34" charset="0"/>
              </a:rPr>
              <a:t>soir</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this morning/evening</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cet</a:t>
            </a:r>
            <a:r>
              <a:rPr lang="en-US" sz="1600" dirty="0">
                <a:effectLst/>
                <a:latin typeface="Calibri" panose="020F0502020204030204" pitchFamily="34" charset="0"/>
                <a:ea typeface="Calibri" panose="020F0502020204030204" pitchFamily="34" charset="0"/>
                <a:cs typeface="Arial" panose="020B0604020202020204" pitchFamily="34" charset="0"/>
              </a:rPr>
              <a:t> après-midi	</a:t>
            </a:r>
            <a:r>
              <a:rPr lang="en-US" sz="1600" i="1" dirty="0">
                <a:effectLst/>
                <a:latin typeface="Calibri" panose="020F0502020204030204" pitchFamily="34" charset="0"/>
                <a:ea typeface="Calibri" panose="020F0502020204030204" pitchFamily="34" charset="0"/>
                <a:cs typeface="Arial" panose="020B0604020202020204" pitchFamily="34" charset="0"/>
              </a:rPr>
              <a:t>this afternoon</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demain</a:t>
            </a:r>
            <a:r>
              <a:rPr lang="en-US" sz="1600" dirty="0">
                <a:effectLst/>
                <a:latin typeface="Calibri" panose="020F0502020204030204" pitchFamily="34" charset="0"/>
                <a:ea typeface="Calibri" panose="020F0502020204030204" pitchFamily="34" charset="0"/>
                <a:cs typeface="Arial" panose="020B0604020202020204" pitchFamily="34" charset="0"/>
              </a:rPr>
              <a:t> matin	</a:t>
            </a:r>
            <a:r>
              <a:rPr lang="en-US" sz="1600" i="1" dirty="0">
                <a:effectLst/>
                <a:latin typeface="Calibri" panose="020F0502020204030204" pitchFamily="34" charset="0"/>
                <a:ea typeface="Calibri" panose="020F0502020204030204" pitchFamily="34" charset="0"/>
                <a:cs typeface="Arial" panose="020B0604020202020204" pitchFamily="34" charset="0"/>
              </a:rPr>
              <a:t>tomorrow morning</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samedi</a:t>
            </a:r>
            <a:r>
              <a:rPr lang="en-US" sz="1600" dirty="0">
                <a:effectLst/>
                <a:latin typeface="Calibri" panose="020F0502020204030204" pitchFamily="34" charset="0"/>
                <a:ea typeface="Calibri" panose="020F0502020204030204" pitchFamily="34" charset="0"/>
                <a:cs typeface="Arial" panose="020B0604020202020204" pitchFamily="34" charset="0"/>
              </a:rPr>
              <a:t> après-midi	</a:t>
            </a:r>
            <a:r>
              <a:rPr lang="en-US" sz="1600" i="1" dirty="0">
                <a:effectLst/>
                <a:latin typeface="Calibri" panose="020F0502020204030204" pitchFamily="34" charset="0"/>
                <a:ea typeface="Calibri" panose="020F0502020204030204" pitchFamily="34" charset="0"/>
                <a:cs typeface="Arial" panose="020B0604020202020204" pitchFamily="34" charset="0"/>
              </a:rPr>
              <a:t>Saturday afternoon</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dimanche</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soir</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Sunday evening</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hier</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yesterday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samedi</a:t>
            </a:r>
            <a:r>
              <a:rPr lang="en-US" sz="1600" dirty="0">
                <a:effectLst/>
                <a:latin typeface="Calibri" panose="020F0502020204030204" pitchFamily="34" charset="0"/>
                <a:ea typeface="Calibri" panose="020F0502020204030204" pitchFamily="34" charset="0"/>
                <a:cs typeface="Arial" panose="020B0604020202020204" pitchFamily="34" charset="0"/>
              </a:rPr>
              <a:t> dernier	</a:t>
            </a:r>
            <a:r>
              <a:rPr lang="en-US" sz="1600" i="1" dirty="0">
                <a:effectLst/>
                <a:latin typeface="Calibri" panose="020F0502020204030204" pitchFamily="34" charset="0"/>
                <a:ea typeface="Calibri" panose="020F0502020204030204" pitchFamily="34" charset="0"/>
                <a:cs typeface="Arial" panose="020B0604020202020204" pitchFamily="34" charset="0"/>
              </a:rPr>
              <a:t>last Saturday</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a:effectLst/>
                <a:latin typeface="Calibri" panose="020F0502020204030204" pitchFamily="34" charset="0"/>
                <a:ea typeface="Calibri" panose="020F0502020204030204" pitchFamily="34" charset="0"/>
                <a:cs typeface="Arial" panose="020B0604020202020204" pitchFamily="34" charset="0"/>
              </a:rPr>
              <a:t>le weekend dernier	</a:t>
            </a:r>
            <a:r>
              <a:rPr lang="en-US" sz="1600" i="1" dirty="0">
                <a:effectLst/>
                <a:latin typeface="Calibri" panose="020F0502020204030204" pitchFamily="34" charset="0"/>
                <a:ea typeface="Calibri" panose="020F0502020204030204" pitchFamily="34" charset="0"/>
                <a:cs typeface="Arial" panose="020B0604020202020204" pitchFamily="34" charset="0"/>
              </a:rPr>
              <a:t>last weekend</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en-US" sz="1600" dirty="0" err="1">
                <a:effectLst/>
                <a:latin typeface="Calibri" panose="020F0502020204030204" pitchFamily="34" charset="0"/>
                <a:ea typeface="Calibri" panose="020F0502020204030204" pitchFamily="34" charset="0"/>
                <a:cs typeface="Arial" panose="020B0604020202020204" pitchFamily="34" charset="0"/>
              </a:rPr>
              <a:t>l’année</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dirty="0" err="1">
                <a:effectLst/>
                <a:latin typeface="Calibri" panose="020F0502020204030204" pitchFamily="34" charset="0"/>
                <a:ea typeface="Calibri" panose="020F0502020204030204" pitchFamily="34" charset="0"/>
                <a:cs typeface="Arial" panose="020B0604020202020204" pitchFamily="34" charset="0"/>
              </a:rPr>
              <a:t>dernière</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1600" i="1" dirty="0">
                <a:effectLst/>
                <a:latin typeface="Calibri" panose="020F0502020204030204" pitchFamily="34" charset="0"/>
                <a:ea typeface="Calibri" panose="020F0502020204030204" pitchFamily="34" charset="0"/>
                <a:cs typeface="Arial" panose="020B0604020202020204" pitchFamily="34" charset="0"/>
              </a:rPr>
              <a:t>last year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30861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7852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E0D2AB42E77A4D84BE2DD6D05212EE" ma:contentTypeVersion="12" ma:contentTypeDescription="Create a new document." ma:contentTypeScope="" ma:versionID="6ce3580611a98063e1b982c10a8d4899">
  <xsd:schema xmlns:xsd="http://www.w3.org/2001/XMLSchema" xmlns:xs="http://www.w3.org/2001/XMLSchema" xmlns:p="http://schemas.microsoft.com/office/2006/metadata/properties" xmlns:ns3="39f316ac-aaf5-4e2e-a738-5959585ebd54" xmlns:ns4="ab5792e2-7a20-434d-b2c8-f6c424745da8" targetNamespace="http://schemas.microsoft.com/office/2006/metadata/properties" ma:root="true" ma:fieldsID="0fb2ca46268dcf17957317634adb8574" ns3:_="" ns4:_="">
    <xsd:import namespace="39f316ac-aaf5-4e2e-a738-5959585ebd54"/>
    <xsd:import namespace="ab5792e2-7a20-434d-b2c8-f6c424745da8"/>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f316ac-aaf5-4e2e-a738-5959585ebd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5792e2-7a20-434d-b2c8-f6c424745da8"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FE4BD8-BD29-408F-9C40-A94B4A4CBD12}">
  <ds:schemaRefs>
    <ds:schemaRef ds:uri="http://schemas.microsoft.com/office/2006/documentManagement/types"/>
    <ds:schemaRef ds:uri="http://schemas.openxmlformats.org/package/2006/metadata/core-properties"/>
    <ds:schemaRef ds:uri="39f316ac-aaf5-4e2e-a738-5959585ebd54"/>
    <ds:schemaRef ds:uri="http://purl.org/dc/elements/1.1/"/>
    <ds:schemaRef ds:uri="ab5792e2-7a20-434d-b2c8-f6c424745da8"/>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3D65B18-9B4F-44F8-B9DD-8F119AB720B4}">
  <ds:schemaRefs>
    <ds:schemaRef ds:uri="http://schemas.microsoft.com/sharepoint/v3/contenttype/forms"/>
  </ds:schemaRefs>
</ds:datastoreItem>
</file>

<file path=customXml/itemProps3.xml><?xml version="1.0" encoding="utf-8"?>
<ds:datastoreItem xmlns:ds="http://schemas.openxmlformats.org/officeDocument/2006/customXml" ds:itemID="{AEF83E8E-D027-4036-AB87-3F54124BD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f316ac-aaf5-4e2e-a738-5959585ebd54"/>
    <ds:schemaRef ds:uri="ab5792e2-7a20-434d-b2c8-f6c424745d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6010</TotalTime>
  <Words>2774</Words>
  <Application>Microsoft Office PowerPoint</Application>
  <PresentationFormat>Widescreen</PresentationFormat>
  <Paragraphs>788</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VOCABULARY Sur Facebook   On Facebook Je vais sur ma page perso. I go on to my home page. Je lis mes messages.  I read my messages. Je poste des messages. I post messages. Je modifie mes préférences. I update my likes. J’invite mes copains.   I invite my friends. Je fais des quiz.  I do quizzes. Je joue à des jeux.  I play games. Je regarde des photos. I look at photos. Je commente des photos. I comment on photos./I leave     comments on photos. Je passe des heures …  I spend hours … On organise des sorties. We arrange to go out. On partage des photos. We share photos. On s’envoie …   We send each other … des liens vers des vidéos video links     </vt:lpstr>
      <vt:lpstr>Les invitations Invitations Je vais/On va … I’m/We’re going to … aller au cinéma/en ville go to the cinema/into town aller à la patinoire/à une fête go to the skating rink/to a party faire les magasins go shopping faire un piquenique have a picnic Tu viens avec moi/nous? Are you coming with me/us? Tu veux m’/nous accompagner? Do you want to come with me/us? Ça t’intéresse? Are you interested? On se retrouve où/ à quelle heure? Where/When shall we meet? chez moi/toi at my/your place Il y a une séance à … There’s a showing at … À plus  See you later À demain/samedi See you tomorrow/on Saturday   Les réactions Reactions Oui, merci. Je veux bien. Yes, please. I’d like to. D’accord, si tu veux. OK, if you like. Génial! Bonne idée. Great! Good idea! Pourquoi pas? Why not? Je n’ai pas trop envie. I don’t really want to. Tu rigoles! You’re joking! C’est vraiment nul! That’s really rubbish! J’ai horreur de ça! I hate that!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Jones</dc:creator>
  <cp:lastModifiedBy>Caroline Heaney</cp:lastModifiedBy>
  <cp:revision>206</cp:revision>
  <dcterms:created xsi:type="dcterms:W3CDTF">2021-01-08T13:31:16Z</dcterms:created>
  <dcterms:modified xsi:type="dcterms:W3CDTF">2023-06-26T20:00:10Z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0x010100E1E0D2AB42E77A4D84BE2DD6D05212EE</vt:lpwstr>
  </property>
</Properties>
</file>