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1303" r:id="rId5"/>
    <p:sldId id="1290" r:id="rId6"/>
    <p:sldId id="1284" r:id="rId7"/>
    <p:sldId id="1286" r:id="rId8"/>
    <p:sldId id="1288" r:id="rId9"/>
    <p:sldId id="1296" r:id="rId10"/>
    <p:sldId id="1304" r:id="rId11"/>
    <p:sldId id="1305" r:id="rId12"/>
    <p:sldId id="130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7C80"/>
    <a:srgbClr val="FFFF00"/>
    <a:srgbClr val="FF6600"/>
    <a:srgbClr val="3F4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09" autoAdjust="0"/>
    <p:restoredTop sz="80657" autoAdjust="0"/>
  </p:normalViewPr>
  <p:slideViewPr>
    <p:cSldViewPr snapToGrid="0">
      <p:cViewPr varScale="1">
        <p:scale>
          <a:sx n="41" d="100"/>
          <a:sy n="41" d="100"/>
        </p:scale>
        <p:origin x="640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Jones" userId="cc34aa30-be8e-493b-abaa-39f3d88714a0" providerId="ADAL" clId="{9916DA37-BE36-471C-8D85-7B75524687A9}"/>
    <pc:docChg chg="delSld">
      <pc:chgData name="Rebecca Jones" userId="cc34aa30-be8e-493b-abaa-39f3d88714a0" providerId="ADAL" clId="{9916DA37-BE36-471C-8D85-7B75524687A9}" dt="2021-01-09T01:16:38.990" v="1" actId="2696"/>
      <pc:docMkLst>
        <pc:docMk/>
      </pc:docMkLst>
      <pc:sldChg chg="del">
        <pc:chgData name="Rebecca Jones" userId="cc34aa30-be8e-493b-abaa-39f3d88714a0" providerId="ADAL" clId="{9916DA37-BE36-471C-8D85-7B75524687A9}" dt="2021-01-09T01:16:36.728" v="0" actId="2696"/>
        <pc:sldMkLst>
          <pc:docMk/>
          <pc:sldMk cId="2180509535" sldId="264"/>
        </pc:sldMkLst>
      </pc:sldChg>
      <pc:sldChg chg="del">
        <pc:chgData name="Rebecca Jones" userId="cc34aa30-be8e-493b-abaa-39f3d88714a0" providerId="ADAL" clId="{9916DA37-BE36-471C-8D85-7B75524687A9}" dt="2021-01-09T01:16:38.990" v="1" actId="2696"/>
        <pc:sldMkLst>
          <pc:docMk/>
          <pc:sldMk cId="938867914" sldId="1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7B55D-2D0E-4CAC-97A9-D9A3405A5772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0AE5E-5171-4E3E-8976-34735CFA97D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27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778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147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38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F19DB-5179-4F2E-8551-9ADF094CE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D4D5FB-9107-493E-8225-346CAB0F5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3C656-000E-47DE-88A2-D4D16DCAF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12AC1-204C-4375-946E-F78E06EF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7806A-658E-452D-9D05-049D2670E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85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DF6C6-FC3B-4B0D-8C4B-003E9548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3D924-DD4D-4653-923E-C69052675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77D03-A18D-441C-90AA-C4D50E857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16215-B49C-4A99-BCB0-46E1D5119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D201C-F3F7-4A76-9008-F9A9F1187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96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47A4FD-7956-4FF7-AAD8-510FC66E5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B3B57-2179-4D22-9D1E-AA91C5D69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07519-5240-47DC-A078-FD4D7447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13554-AAB5-485B-88C4-101D5762A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3150D-9E3A-4AE7-835F-1B3C7654D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20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F052C-A3F1-4BF1-A324-787719C36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0FB8A-DEFC-4456-970C-34020C9EF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38A16-D327-46FA-B123-7EC86A33A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D3F2C-DAC1-492F-8D0B-530F47597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60176-710C-44F6-9AE1-5510F5EF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36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131DB-804A-4893-BA1B-9FA21D3B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1EF32-41C6-4FD4-9BFA-1AEDD92F8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BF92C-7AC8-4986-87D8-7EE36E33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62A1A-21F1-441A-B8B0-B3B13286F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C39AE-C6B8-4647-BA3A-B372A728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86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5D780-EDF1-4D68-A3AE-EBC04068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E917C-242A-4BEB-A530-752AAD819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8964D-75D9-45FC-8EB9-EF3B44B52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7B7A8-3A3C-45ED-B20E-02080B70A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DDBF5-26C3-4B51-A5D5-B6EC2598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00714-E090-421D-A7E5-C9F91428A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55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A8760-1AF3-4BF5-BE40-3E2316A4A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8DB4E-3F43-47B1-9D5C-B1F51BD1E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F5F20-37D4-4615-AAC7-73B2A9448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8F1081-1CF9-4A8E-B0B0-3B7D1E0B2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2C535-4410-4310-B523-0BB1BF278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D66A8E-399A-4E48-8205-3BACA5BF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6AA52-680C-401D-8026-FC9CCEDA5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D78578-8F75-4829-932C-9B06E52E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83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FA438-F7B1-4136-95E6-5FB5E7680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711B6-BAFB-42FD-A74F-CBC9EC0B1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9A251-9260-4060-BF0B-47A842EA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A63EA-E87D-4AAE-986B-37977B7BF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30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33A892-134B-4439-ABB3-7C816E38F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0EB0D-02F1-4AD5-A76E-E43675F8B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D0A68-4EA8-4E50-B36D-FD3B6AF3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85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7FE6A-3D90-4B5B-A13A-18EE6BFCD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7F442-767B-446C-8BF1-B26E376DE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22E5D-0869-46E2-A75F-CCC0A42A0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FD9F8-19B9-4FB7-9F7D-265CE7FFA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9217A-94F2-40BB-BBE9-55B996CE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ABCEF-91DF-4DF1-978F-2DBA3158D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36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79D34-B1C2-45AF-B4DB-A3AEF158B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5668B3-8282-4B0D-97B3-D365B64A0D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914DF-46C3-43C5-93BA-558CDCBE4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0E45A-CE99-4AAB-8A0C-833DDA986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34290-24D3-4577-A157-0D83950CF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26C75-5276-488B-98E5-852A17564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12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0A559B-5572-4D18-A309-9DCAC68D1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46382-1BCE-44EB-B2FD-18C1407DD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2389E-2F44-4259-8B7F-354066134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9E84E-716D-4398-ADA9-D7A8DB5E7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35583-454E-4BD1-9245-1896ABA06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30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50613" y="2036607"/>
            <a:ext cx="506901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Module 4</a:t>
            </a:r>
          </a:p>
        </p:txBody>
      </p:sp>
    </p:spTree>
    <p:extLst>
      <p:ext uri="{BB962C8B-B14F-4D97-AF65-F5344CB8AC3E}">
        <p14:creationId xmlns:p14="http://schemas.microsoft.com/office/powerpoint/2010/main" val="3506554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962655"/>
              </p:ext>
            </p:extLst>
          </p:nvPr>
        </p:nvGraphicFramePr>
        <p:xfrm>
          <a:off x="0" y="-139500"/>
          <a:ext cx="12232874" cy="68538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1377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318006">
                  <a:extLst>
                    <a:ext uri="{9D8B030D-6E8A-4147-A177-3AD203B41FA5}">
                      <a16:colId xmlns:a16="http://schemas.microsoft.com/office/drawing/2014/main" val="3052439261"/>
                    </a:ext>
                  </a:extLst>
                </a:gridCol>
                <a:gridCol w="725055">
                  <a:extLst>
                    <a:ext uri="{9D8B030D-6E8A-4147-A177-3AD203B41FA5}">
                      <a16:colId xmlns:a16="http://schemas.microsoft.com/office/drawing/2014/main" val="3011881057"/>
                    </a:ext>
                  </a:extLst>
                </a:gridCol>
                <a:gridCol w="343447">
                  <a:extLst>
                    <a:ext uri="{9D8B030D-6E8A-4147-A177-3AD203B41FA5}">
                      <a16:colId xmlns:a16="http://schemas.microsoft.com/office/drawing/2014/main" val="3984058760"/>
                    </a:ext>
                  </a:extLst>
                </a:gridCol>
                <a:gridCol w="571706">
                  <a:extLst>
                    <a:ext uri="{9D8B030D-6E8A-4147-A177-3AD203B41FA5}">
                      <a16:colId xmlns:a16="http://schemas.microsoft.com/office/drawing/2014/main" val="1244215942"/>
                    </a:ext>
                  </a:extLst>
                </a:gridCol>
                <a:gridCol w="479998">
                  <a:extLst>
                    <a:ext uri="{9D8B030D-6E8A-4147-A177-3AD203B41FA5}">
                      <a16:colId xmlns:a16="http://schemas.microsoft.com/office/drawing/2014/main" val="2005723427"/>
                    </a:ext>
                  </a:extLst>
                </a:gridCol>
                <a:gridCol w="933957">
                  <a:extLst>
                    <a:ext uri="{9D8B030D-6E8A-4147-A177-3AD203B41FA5}">
                      <a16:colId xmlns:a16="http://schemas.microsoft.com/office/drawing/2014/main" val="2009126352"/>
                    </a:ext>
                  </a:extLst>
                </a:gridCol>
                <a:gridCol w="138881">
                  <a:extLst>
                    <a:ext uri="{9D8B030D-6E8A-4147-A177-3AD203B41FA5}">
                      <a16:colId xmlns:a16="http://schemas.microsoft.com/office/drawing/2014/main" val="2310219273"/>
                    </a:ext>
                  </a:extLst>
                </a:gridCol>
                <a:gridCol w="1082266">
                  <a:extLst>
                    <a:ext uri="{9D8B030D-6E8A-4147-A177-3AD203B41FA5}">
                      <a16:colId xmlns:a16="http://schemas.microsoft.com/office/drawing/2014/main" val="3933323372"/>
                    </a:ext>
                  </a:extLst>
                </a:gridCol>
                <a:gridCol w="281258">
                  <a:extLst>
                    <a:ext uri="{9D8B030D-6E8A-4147-A177-3AD203B41FA5}">
                      <a16:colId xmlns:a16="http://schemas.microsoft.com/office/drawing/2014/main" val="2139483158"/>
                    </a:ext>
                  </a:extLst>
                </a:gridCol>
                <a:gridCol w="955761">
                  <a:extLst>
                    <a:ext uri="{9D8B030D-6E8A-4147-A177-3AD203B41FA5}">
                      <a16:colId xmlns:a16="http://schemas.microsoft.com/office/drawing/2014/main" val="3488856854"/>
                    </a:ext>
                  </a:extLst>
                </a:gridCol>
                <a:gridCol w="241685">
                  <a:extLst>
                    <a:ext uri="{9D8B030D-6E8A-4147-A177-3AD203B41FA5}">
                      <a16:colId xmlns:a16="http://schemas.microsoft.com/office/drawing/2014/main" val="2209237353"/>
                    </a:ext>
                  </a:extLst>
                </a:gridCol>
                <a:gridCol w="289227">
                  <a:extLst>
                    <a:ext uri="{9D8B030D-6E8A-4147-A177-3AD203B41FA5}">
                      <a16:colId xmlns:a16="http://schemas.microsoft.com/office/drawing/2014/main" val="3232591249"/>
                    </a:ext>
                  </a:extLst>
                </a:gridCol>
                <a:gridCol w="1144876">
                  <a:extLst>
                    <a:ext uri="{9D8B030D-6E8A-4147-A177-3AD203B41FA5}">
                      <a16:colId xmlns:a16="http://schemas.microsoft.com/office/drawing/2014/main" val="764297051"/>
                    </a:ext>
                  </a:extLst>
                </a:gridCol>
                <a:gridCol w="341797">
                  <a:extLst>
                    <a:ext uri="{9D8B030D-6E8A-4147-A177-3AD203B41FA5}">
                      <a16:colId xmlns:a16="http://schemas.microsoft.com/office/drawing/2014/main" val="3947967577"/>
                    </a:ext>
                  </a:extLst>
                </a:gridCol>
                <a:gridCol w="1124323">
                  <a:extLst>
                    <a:ext uri="{9D8B030D-6E8A-4147-A177-3AD203B41FA5}">
                      <a16:colId xmlns:a16="http://schemas.microsoft.com/office/drawing/2014/main" val="2332730425"/>
                    </a:ext>
                  </a:extLst>
                </a:gridCol>
                <a:gridCol w="822043">
                  <a:extLst>
                    <a:ext uri="{9D8B030D-6E8A-4147-A177-3AD203B41FA5}">
                      <a16:colId xmlns:a16="http://schemas.microsoft.com/office/drawing/2014/main" val="4047201050"/>
                    </a:ext>
                  </a:extLst>
                </a:gridCol>
                <a:gridCol w="1637211">
                  <a:extLst>
                    <a:ext uri="{9D8B030D-6E8A-4147-A177-3AD203B41FA5}">
                      <a16:colId xmlns:a16="http://schemas.microsoft.com/office/drawing/2014/main" val="4207791972"/>
                    </a:ext>
                  </a:extLst>
                </a:gridCol>
              </a:tblGrid>
              <a:tr h="688306">
                <a:tc gridSpan="18"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a-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Où 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passes-tu tes vacances?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Where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spend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your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holidays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     b-</a:t>
                      </a:r>
                      <a:r>
                        <a:rPr lang="fr-FR" sz="1800" b="1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Avec qui vas-tu en vacances? 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Who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go on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holidays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with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?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491646"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Time </a:t>
                      </a:r>
                      <a:r>
                        <a:rPr lang="fr-FR" sz="12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locator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Verb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Noun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 err="1">
                          <a:solidFill>
                            <a:schemeClr val="bg1"/>
                          </a:solidFill>
                        </a:rPr>
                        <a:t>Verb</a:t>
                      </a:r>
                      <a:endParaRPr lang="fr-FR" sz="1200" b="0" i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Connective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Noun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495146">
                <a:tc rowSpan="4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Normalement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Usually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D’habitude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Usually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Tous les ans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Every year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février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February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fr-FR" sz="11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juillet</a:t>
                      </a:r>
                      <a:endParaRPr lang="fr-FR" sz="11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July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août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august 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passe mes vacances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spend my holidays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vais</a:t>
                      </a: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vacances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go on holidays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va en vacances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go on holidays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à la plage.</a:t>
                      </a:r>
                      <a:endParaRPr lang="fr-FR" sz="11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beach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la montagne.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mountain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la campagne.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countryside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vais en vacances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go on</a:t>
                      </a: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holidays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</a:t>
                      </a: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vacances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got on holidays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avec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 famille.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 family.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mes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parents.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 parents.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mes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copains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 friends.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531027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 bord de la mer.</a:t>
                      </a:r>
                    </a:p>
                    <a:p>
                      <a:pPr algn="l"/>
                      <a:r>
                        <a:rPr lang="fr-FR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the </a:t>
                      </a:r>
                      <a:r>
                        <a:rPr lang="fr-FR" sz="11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seaside</a:t>
                      </a:r>
                      <a:r>
                        <a:rPr lang="fr-FR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dans les Alpes.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Alps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553870"/>
                  </a:ext>
                </a:extLst>
              </a:tr>
              <a:tr h="495146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en France.</a:t>
                      </a:r>
                      <a:endParaRPr lang="fr-FR" sz="11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France.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en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Espagne.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Spain.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 Italie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Italy.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101806"/>
                  </a:ext>
                </a:extLst>
              </a:tr>
              <a:tr h="680167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au </a:t>
                      </a:r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Portugal.</a:t>
                      </a:r>
                    </a:p>
                    <a:p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Portugal.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aux </a:t>
                      </a:r>
                      <a:r>
                        <a:rPr lang="en-GB" sz="11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États</a:t>
                      </a:r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-Unis.</a:t>
                      </a:r>
                    </a:p>
                    <a:p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United-States</a:t>
                      </a:r>
                      <a:endParaRPr lang="en-GB" sz="1100" b="0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867707"/>
                  </a:ext>
                </a:extLst>
              </a:tr>
              <a:tr h="670017">
                <a:tc gridSpan="1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     c-  Combien de temps restes-tu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en vacances? 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How long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stay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on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holidays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  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d-  Que fais-tu pendant les 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vacances?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Wheat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on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holidays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06083"/>
                  </a:ext>
                </a:extLst>
              </a:tr>
              <a:tr h="491646"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Verb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Time phrase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Time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locator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Verb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Noun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Opinion intro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Adjective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984865"/>
                  </a:ext>
                </a:extLst>
              </a:tr>
              <a:tr h="513740">
                <a:tc row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reste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stay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reste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stay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semaine.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week.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quinze</a:t>
                      </a: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jours</a:t>
                      </a: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fortnight.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dix</a:t>
                      </a:r>
                      <a:r>
                        <a:rPr lang="fr-FR" sz="11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jours.</a:t>
                      </a:r>
                      <a:endParaRPr lang="fr-FR" sz="11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 days.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rowSpan="5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Quelquefois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Sometimes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D’habitude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Usually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Normalement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Usually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fais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 /</a:t>
                      </a: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fait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do /go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faisons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do / 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5" hMerge="1">
                  <a:txBody>
                    <a:bodyPr/>
                    <a:lstStyle/>
                    <a:p>
                      <a:pPr algn="l"/>
                      <a:endParaRPr lang="fr-FR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 snowboard</a:t>
                      </a:r>
                    </a:p>
                    <a:p>
                      <a:pPr algn="l"/>
                      <a:r>
                        <a:rPr lang="fr-FR" sz="11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snowboarding</a:t>
                      </a:r>
                      <a:endParaRPr lang="fr-FR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du ski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skiing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mon avis, c’est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 my opinion, it’s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it’s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kumimoji="0" lang="en-GB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trouve</a:t>
                      </a: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ça</a:t>
                      </a:r>
                      <a:endParaRPr kumimoji="0" lang="en-GB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find that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génial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great.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cool.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cool.</a:t>
                      </a:r>
                      <a:b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marrant.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funny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 mal.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alright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/ not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bad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7406207"/>
                  </a:ext>
                </a:extLst>
              </a:tr>
              <a:tr h="5872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du VTT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mountain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biking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du canoë-kayak</a:t>
                      </a:r>
                      <a:endParaRPr lang="fr-FR" sz="11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canoeing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666065"/>
                  </a:ext>
                </a:extLst>
              </a:tr>
              <a:tr h="44775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la voile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sailing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la planche à voile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wind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surfing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l’équitation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horse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riding</a:t>
                      </a:r>
                      <a:endParaRPr kumimoji="0" lang="en-GB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273977"/>
                  </a:ext>
                </a:extLst>
              </a:tr>
              <a:tr h="124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J’aime ça parce 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like that because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J’adore</a:t>
                      </a: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ça</a:t>
                      </a: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parce</a:t>
                      </a: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find that because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suis très sportif.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very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sporty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9676931"/>
                  </a:ext>
                </a:extLst>
              </a:tr>
              <a:tr h="4984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toutes sortes d’activités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 sorts of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activities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403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370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411832"/>
              </p:ext>
            </p:extLst>
          </p:nvPr>
        </p:nvGraphicFramePr>
        <p:xfrm>
          <a:off x="-3" y="0"/>
          <a:ext cx="12296154" cy="6858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357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257826989"/>
                    </a:ext>
                  </a:extLst>
                </a:gridCol>
                <a:gridCol w="1201783">
                  <a:extLst>
                    <a:ext uri="{9D8B030D-6E8A-4147-A177-3AD203B41FA5}">
                      <a16:colId xmlns:a16="http://schemas.microsoft.com/office/drawing/2014/main" val="3117715079"/>
                    </a:ext>
                  </a:extLst>
                </a:gridCol>
                <a:gridCol w="2364377">
                  <a:extLst>
                    <a:ext uri="{9D8B030D-6E8A-4147-A177-3AD203B41FA5}">
                      <a16:colId xmlns:a16="http://schemas.microsoft.com/office/drawing/2014/main" val="979435295"/>
                    </a:ext>
                  </a:extLst>
                </a:gridCol>
                <a:gridCol w="3631475">
                  <a:extLst>
                    <a:ext uri="{9D8B030D-6E8A-4147-A177-3AD203B41FA5}">
                      <a16:colId xmlns:a16="http://schemas.microsoft.com/office/drawing/2014/main" val="3978234475"/>
                    </a:ext>
                  </a:extLst>
                </a:gridCol>
                <a:gridCol w="1031966">
                  <a:extLst>
                    <a:ext uri="{9D8B030D-6E8A-4147-A177-3AD203B41FA5}">
                      <a16:colId xmlns:a16="http://schemas.microsoft.com/office/drawing/2014/main" val="1489208644"/>
                    </a:ext>
                  </a:extLst>
                </a:gridCol>
                <a:gridCol w="148826">
                  <a:extLst>
                    <a:ext uri="{9D8B030D-6E8A-4147-A177-3AD203B41FA5}">
                      <a16:colId xmlns:a16="http://schemas.microsoft.com/office/drawing/2014/main" val="4052150274"/>
                    </a:ext>
                  </a:extLst>
                </a:gridCol>
                <a:gridCol w="1749290">
                  <a:extLst>
                    <a:ext uri="{9D8B030D-6E8A-4147-A177-3AD203B41FA5}">
                      <a16:colId xmlns:a16="http://schemas.microsoft.com/office/drawing/2014/main" val="975888938"/>
                    </a:ext>
                  </a:extLst>
                </a:gridCol>
              </a:tblGrid>
              <a:tr h="41080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2.   Où voudrais tu aller en vacances?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Where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would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to go on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holidays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  </a:t>
                      </a: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505154"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Sentence starter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fr-FR" sz="1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Conditional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fr-FR" sz="1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Verb</a:t>
                      </a:r>
                      <a:r>
                        <a:rPr lang="fr-FR" sz="12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in infinitive </a:t>
                      </a:r>
                      <a:r>
                        <a:rPr lang="fr-FR" sz="12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form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Connective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fr-FR" sz="1200" dirty="0"/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296368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jour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day</a:t>
                      </a: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voudrais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would like</a:t>
                      </a: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ne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voudrais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wouldn’t like 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descendre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l’Amazone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canoë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down </a:t>
                      </a:r>
                      <a:r>
                        <a:rPr lang="en-GB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theAmazon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 cano</a:t>
                      </a:r>
                      <a:r>
                        <a:rPr lang="en-GB" sz="1200" b="1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ë</a:t>
                      </a:r>
                      <a:endParaRPr lang="en-GB" sz="1200" b="1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essayer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 sports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extrêmes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try some extreme sports</a:t>
                      </a: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faire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safari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Afrique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go on safari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Africa</a:t>
                      </a: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habiter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sur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île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déserte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live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a desert island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faire de la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plongée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sous-marine</a:t>
                      </a: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go scuba diving</a:t>
                      </a:r>
                    </a:p>
                    <a:p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aller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 pole Nord</a:t>
                      </a: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go to the North Pole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faire du camping tout(e) seul(e) dans une forêt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camp on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own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 a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forest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nager avec des requins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swim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sharks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passer</a:t>
                      </a:r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 des vacances dans un château hanté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spend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holidays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 a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haunted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castle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faire de la randonnée la une jungle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go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hiking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 the jungle</a:t>
                      </a: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manger des insectes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insects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et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</a:p>
                    <a:p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puis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then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et aussi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also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finalement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finally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Repeat</a:t>
                      </a:r>
                      <a:r>
                        <a:rPr lang="fr-FR" sz="1200" b="1" i="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200" b="1" i="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410808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       Tu voudrais … 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Would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to… 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  </a:t>
                      </a: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087253"/>
                  </a:ext>
                </a:extLst>
              </a:tr>
              <a:tr h="256754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Ouais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 Cool!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Yeah! Cool!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Bonne idée!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Good idea!</a:t>
                      </a:r>
                      <a:endParaRPr lang="en-GB" sz="1200" b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Quelle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horreur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How horrible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rigoles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 must be joking!</a:t>
                      </a:r>
                      <a:b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 n’est pas mon truc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not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kind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thing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7005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469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351639E6-5D4A-4B99-A2DA-69CD23FBD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060097"/>
              </p:ext>
            </p:extLst>
          </p:nvPr>
        </p:nvGraphicFramePr>
        <p:xfrm>
          <a:off x="0" y="2"/>
          <a:ext cx="12191998" cy="68823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6366">
                  <a:extLst>
                    <a:ext uri="{9D8B030D-6E8A-4147-A177-3AD203B41FA5}">
                      <a16:colId xmlns:a16="http://schemas.microsoft.com/office/drawing/2014/main" val="13910887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935287489"/>
                    </a:ext>
                  </a:extLst>
                </a:gridCol>
                <a:gridCol w="156754">
                  <a:extLst>
                    <a:ext uri="{9D8B030D-6E8A-4147-A177-3AD203B41FA5}">
                      <a16:colId xmlns:a16="http://schemas.microsoft.com/office/drawing/2014/main" val="2143705465"/>
                    </a:ext>
                  </a:extLst>
                </a:gridCol>
                <a:gridCol w="953589">
                  <a:extLst>
                    <a:ext uri="{9D8B030D-6E8A-4147-A177-3AD203B41FA5}">
                      <a16:colId xmlns:a16="http://schemas.microsoft.com/office/drawing/2014/main" val="3088149526"/>
                    </a:ext>
                  </a:extLst>
                </a:gridCol>
                <a:gridCol w="1358537">
                  <a:extLst>
                    <a:ext uri="{9D8B030D-6E8A-4147-A177-3AD203B41FA5}">
                      <a16:colId xmlns:a16="http://schemas.microsoft.com/office/drawing/2014/main" val="2933628626"/>
                    </a:ext>
                  </a:extLst>
                </a:gridCol>
                <a:gridCol w="1162594">
                  <a:extLst>
                    <a:ext uri="{9D8B030D-6E8A-4147-A177-3AD203B41FA5}">
                      <a16:colId xmlns:a16="http://schemas.microsoft.com/office/drawing/2014/main" val="2733592525"/>
                    </a:ext>
                  </a:extLst>
                </a:gridCol>
                <a:gridCol w="992777">
                  <a:extLst>
                    <a:ext uri="{9D8B030D-6E8A-4147-A177-3AD203B41FA5}">
                      <a16:colId xmlns:a16="http://schemas.microsoft.com/office/drawing/2014/main" val="367642425"/>
                    </a:ext>
                  </a:extLst>
                </a:gridCol>
                <a:gridCol w="862149">
                  <a:extLst>
                    <a:ext uri="{9D8B030D-6E8A-4147-A177-3AD203B41FA5}">
                      <a16:colId xmlns:a16="http://schemas.microsoft.com/office/drawing/2014/main" val="1398473301"/>
                    </a:ext>
                  </a:extLst>
                </a:gridCol>
                <a:gridCol w="917718">
                  <a:extLst>
                    <a:ext uri="{9D8B030D-6E8A-4147-A177-3AD203B41FA5}">
                      <a16:colId xmlns:a16="http://schemas.microsoft.com/office/drawing/2014/main" val="854722634"/>
                    </a:ext>
                  </a:extLst>
                </a:gridCol>
                <a:gridCol w="649825">
                  <a:extLst>
                    <a:ext uri="{9D8B030D-6E8A-4147-A177-3AD203B41FA5}">
                      <a16:colId xmlns:a16="http://schemas.microsoft.com/office/drawing/2014/main" val="3096888585"/>
                    </a:ext>
                  </a:extLst>
                </a:gridCol>
                <a:gridCol w="496388">
                  <a:extLst>
                    <a:ext uri="{9D8B030D-6E8A-4147-A177-3AD203B41FA5}">
                      <a16:colId xmlns:a16="http://schemas.microsoft.com/office/drawing/2014/main" val="3665816516"/>
                    </a:ext>
                  </a:extLst>
                </a:gridCol>
                <a:gridCol w="1323701">
                  <a:extLst>
                    <a:ext uri="{9D8B030D-6E8A-4147-A177-3AD203B41FA5}">
                      <a16:colId xmlns:a16="http://schemas.microsoft.com/office/drawing/2014/main" val="3004521328"/>
                    </a:ext>
                  </a:extLst>
                </a:gridCol>
              </a:tblGrid>
              <a:tr h="465051">
                <a:tc gridSpan="12">
                  <a:txBody>
                    <a:bodyPr/>
                    <a:lstStyle/>
                    <a:p>
                      <a:pPr algn="l"/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3. Qu’est-ce que tu prends</a:t>
                      </a:r>
                      <a:r>
                        <a:rPr lang="fr-FR" b="1" baseline="0" dirty="0">
                          <a:solidFill>
                            <a:schemeClr val="bg1"/>
                          </a:solidFill>
                        </a:rPr>
                        <a:t> en vacances? </a:t>
                      </a:r>
                      <a:r>
                        <a:rPr lang="fr-FR" b="0" i="1" dirty="0" err="1">
                          <a:solidFill>
                            <a:schemeClr val="bg1"/>
                          </a:solidFill>
                        </a:rPr>
                        <a:t>What</a:t>
                      </a:r>
                      <a:r>
                        <a:rPr lang="fr-FR" b="0" i="1" dirty="0">
                          <a:solidFill>
                            <a:schemeClr val="bg1"/>
                          </a:solidFill>
                        </a:rPr>
                        <a:t> do </a:t>
                      </a:r>
                      <a:r>
                        <a:rPr lang="fr-FR" b="0" i="1" dirty="0" err="1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fr-FR" b="0" i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b="0" i="1" dirty="0" err="1">
                          <a:solidFill>
                            <a:schemeClr val="bg1"/>
                          </a:solidFill>
                        </a:rPr>
                        <a:t>take</a:t>
                      </a:r>
                      <a:r>
                        <a:rPr lang="fr-FR" b="0" i="1" baseline="0" dirty="0">
                          <a:solidFill>
                            <a:schemeClr val="bg1"/>
                          </a:solidFill>
                        </a:rPr>
                        <a:t> on </a:t>
                      </a:r>
                      <a:r>
                        <a:rPr lang="fr-FR" b="0" i="1" baseline="0" dirty="0" err="1">
                          <a:solidFill>
                            <a:schemeClr val="bg1"/>
                          </a:solidFill>
                        </a:rPr>
                        <a:t>holidays</a:t>
                      </a:r>
                      <a:r>
                        <a:rPr lang="fr-FR" b="0" i="1" dirty="0">
                          <a:solidFill>
                            <a:schemeClr val="bg1"/>
                          </a:solidFill>
                        </a:rPr>
                        <a:t>? </a:t>
                      </a:r>
                      <a:endParaRPr lang="fr-FR" b="0" i="1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976672"/>
                  </a:ext>
                </a:extLst>
              </a:tr>
              <a:tr h="484068"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Sentence starter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Temporal </a:t>
                      </a:r>
                      <a:r>
                        <a:rPr lang="fr-FR" sz="12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adverb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Verb</a:t>
                      </a:r>
                    </a:p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Noun</a:t>
                      </a:r>
                    </a:p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Connective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98758"/>
                  </a:ext>
                </a:extLst>
              </a:tr>
              <a:tr h="20557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 vacances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holidays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Quand je vais en vacances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When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 go on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holidays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normalement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normally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d’habitude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usually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souvent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often</a:t>
                      </a:r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quelquefois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sometimes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prends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take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chargeur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charger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portable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mobile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magazines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magazines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bombe anti-insectes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insect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repellent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spray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la crème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solaire</a:t>
                      </a:r>
                      <a:endParaRPr lang="fr-FR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cream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 gel coiffant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hair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 lunettes de plongée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swimming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goggles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palmes et un tuba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flippers and a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snorkel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tongs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flip-flops</a:t>
                      </a: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l"/>
                      <a:r>
                        <a:rPr lang="fr-FR" sz="12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et </a:t>
                      </a:r>
                    </a:p>
                    <a:p>
                      <a:pPr lvl="0" algn="l"/>
                      <a:r>
                        <a:rPr lang="fr-FR" sz="1200" b="0" i="1" dirty="0">
                          <a:solidFill>
                            <a:srgbClr val="00B0F0"/>
                          </a:solidFill>
                          <a:latin typeface="+mn-lt"/>
                        </a:rPr>
                        <a:t>and</a:t>
                      </a:r>
                    </a:p>
                    <a:p>
                      <a:pPr lvl="0" algn="l"/>
                      <a:endParaRPr lang="fr-FR" sz="1200" b="1" i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lvl="0" algn="l"/>
                      <a:r>
                        <a:rPr lang="fr-FR" sz="12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et aussi </a:t>
                      </a:r>
                    </a:p>
                    <a:p>
                      <a:pPr lvl="0" algn="l"/>
                      <a:r>
                        <a:rPr lang="fr-FR" sz="1200" b="0" i="1" dirty="0">
                          <a:solidFill>
                            <a:srgbClr val="00B0F0"/>
                          </a:solidFill>
                          <a:latin typeface="+mn-lt"/>
                        </a:rPr>
                        <a:t>and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latin typeface="+mn-lt"/>
                        </a:rPr>
                        <a:t>also</a:t>
                      </a:r>
                      <a:endParaRPr lang="fr-FR" sz="1200" b="0" i="1" dirty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et en plus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>
                          <a:solidFill>
                            <a:srgbClr val="00B0F0"/>
                          </a:solidFill>
                          <a:latin typeface="+mn-lt"/>
                        </a:rPr>
                        <a:t>and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latin typeface="+mn-lt"/>
                        </a:rPr>
                        <a:t>also</a:t>
                      </a:r>
                      <a:endParaRPr lang="fr-FR" sz="1200" b="0" i="1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Repeat</a:t>
                      </a:r>
                      <a:r>
                        <a:rPr lang="fr-FR" sz="1200" b="1" i="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200" b="1" i="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3049809"/>
                  </a:ext>
                </a:extLst>
              </a:tr>
              <a:tr h="421927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Qu’est-ce que tu fais?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do?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8595143"/>
                  </a:ext>
                </a:extLst>
              </a:tr>
              <a:tr h="432805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Sentence starter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Temporal </a:t>
                      </a:r>
                      <a:r>
                        <a:rPr lang="fr-FR" sz="12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adverb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fr-FR" sz="1200" i="1" dirty="0" err="1">
                          <a:solidFill>
                            <a:schemeClr val="bg1"/>
                          </a:solidFill>
                        </a:rPr>
                        <a:t>Verb</a:t>
                      </a:r>
                      <a:endParaRPr lang="fr-FR" sz="1200" i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  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72714"/>
                  </a:ext>
                </a:extLst>
              </a:tr>
              <a:tr h="299836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 vacances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holidays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Quand je vais en vacances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When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 go on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holidays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normalement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normally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d’habitude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usually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souvent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often</a:t>
                      </a:r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quelquefois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sometimes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me baigne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swim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me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coiffe</a:t>
                      </a:r>
                      <a:endParaRPr lang="fr-FR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hair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me douche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have a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shower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 fais bronzer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sunbathe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me fais piquer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stung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m’ennuie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bored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 te baignes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swim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 te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coiffes</a:t>
                      </a:r>
                      <a:endParaRPr lang="fr-FR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hair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 douches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have a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shower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 fais bronzer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sunbathe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 te fais piquer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stung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t’ennuies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bored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se baigne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swims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se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coiffe</a:t>
                      </a:r>
                      <a:endParaRPr lang="fr-FR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hair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douche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has a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shower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fait bronzer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sunbathes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se fait piquer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stung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s’ennuie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gets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bored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794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838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351639E6-5D4A-4B99-A2DA-69CD23FBD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265897"/>
              </p:ext>
            </p:extLst>
          </p:nvPr>
        </p:nvGraphicFramePr>
        <p:xfrm>
          <a:off x="0" y="-1"/>
          <a:ext cx="6113417" cy="40625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0949">
                  <a:extLst>
                    <a:ext uri="{9D8B030D-6E8A-4147-A177-3AD203B41FA5}">
                      <a16:colId xmlns:a16="http://schemas.microsoft.com/office/drawing/2014/main" val="139108877"/>
                    </a:ext>
                  </a:extLst>
                </a:gridCol>
                <a:gridCol w="1685108">
                  <a:extLst>
                    <a:ext uri="{9D8B030D-6E8A-4147-A177-3AD203B41FA5}">
                      <a16:colId xmlns:a16="http://schemas.microsoft.com/office/drawing/2014/main" val="3193097930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338643752"/>
                    </a:ext>
                  </a:extLst>
                </a:gridCol>
              </a:tblGrid>
              <a:tr h="67001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</a:rPr>
                        <a:t>4. Comment étaient tes vacances</a:t>
                      </a:r>
                      <a:r>
                        <a:rPr lang="fr-FR" sz="1800" b="1" baseline="0" dirty="0">
                          <a:solidFill>
                            <a:schemeClr val="bg1"/>
                          </a:solidFill>
                        </a:rPr>
                        <a:t>? 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</a:rPr>
                        <a:t>How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</a:rPr>
                        <a:t>were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</a:rPr>
                        <a:t>your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</a:rPr>
                        <a:t>holidays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</a:rPr>
                        <a:t>?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996923"/>
                  </a:ext>
                </a:extLst>
              </a:tr>
              <a:tr h="542391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Verb</a:t>
                      </a:r>
                    </a:p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dirty="0">
                          <a:solidFill>
                            <a:schemeClr val="bg1"/>
                          </a:solidFill>
                        </a:rPr>
                        <a:t>Opinion</a:t>
                      </a:r>
                    </a:p>
                    <a:p>
                      <a:pPr algn="ctr"/>
                      <a:r>
                        <a:rPr lang="fr-FR" sz="1400" i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dirty="0">
                          <a:solidFill>
                            <a:schemeClr val="bg1"/>
                          </a:solidFill>
                        </a:rPr>
                        <a:t>Opinion</a:t>
                      </a:r>
                    </a:p>
                    <a:p>
                      <a:pPr algn="ctr"/>
                      <a:r>
                        <a:rPr lang="fr-FR" sz="1400" i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98758"/>
                  </a:ext>
                </a:extLst>
              </a:tr>
              <a:tr h="92990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 oublié mon passeport!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forgot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passport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 perdu mon portemonnaie!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lost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wallet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algn="l"/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J’ai cassé mon appareil</a:t>
                      </a:r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 photo!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broke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camera!</a:t>
                      </a:r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 pris un coup de soleil!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got sunburnt!</a:t>
                      </a:r>
                      <a:endParaRPr lang="en-GB" sz="1200" dirty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 mangé quelque chose de mauvais!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something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a raté l’avion!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 missed the plane!</a:t>
                      </a:r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c’était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 désastre.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disaster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nul.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rubbish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3049809"/>
                  </a:ext>
                </a:extLst>
              </a:tr>
              <a:tr h="19202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Quel désastre!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disaster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 pas possible!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Mince!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Damn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Oh là </a:t>
                      </a:r>
                      <a:r>
                        <a:rPr kumimoji="0" lang="fr-FR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là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Oh,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dear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Quelle horreur!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How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awful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975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60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05856"/>
              </p:ext>
            </p:extLst>
          </p:nvPr>
        </p:nvGraphicFramePr>
        <p:xfrm>
          <a:off x="1" y="3"/>
          <a:ext cx="12191998" cy="68780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666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426350">
                  <a:extLst>
                    <a:ext uri="{9D8B030D-6E8A-4147-A177-3AD203B41FA5}">
                      <a16:colId xmlns:a16="http://schemas.microsoft.com/office/drawing/2014/main" val="2153256686"/>
                    </a:ext>
                  </a:extLst>
                </a:gridCol>
                <a:gridCol w="2080789">
                  <a:extLst>
                    <a:ext uri="{9D8B030D-6E8A-4147-A177-3AD203B41FA5}">
                      <a16:colId xmlns:a16="http://schemas.microsoft.com/office/drawing/2014/main" val="540672579"/>
                    </a:ext>
                  </a:extLst>
                </a:gridCol>
                <a:gridCol w="3769546">
                  <a:extLst>
                    <a:ext uri="{9D8B030D-6E8A-4147-A177-3AD203B41FA5}">
                      <a16:colId xmlns:a16="http://schemas.microsoft.com/office/drawing/2014/main" val="2483169007"/>
                    </a:ext>
                  </a:extLst>
                </a:gridCol>
                <a:gridCol w="922079">
                  <a:extLst>
                    <a:ext uri="{9D8B030D-6E8A-4147-A177-3AD203B41FA5}">
                      <a16:colId xmlns:a16="http://schemas.microsoft.com/office/drawing/2014/main" val="4197684131"/>
                    </a:ext>
                  </a:extLst>
                </a:gridCol>
                <a:gridCol w="1209378">
                  <a:extLst>
                    <a:ext uri="{9D8B030D-6E8A-4147-A177-3AD203B41FA5}">
                      <a16:colId xmlns:a16="http://schemas.microsoft.com/office/drawing/2014/main" val="3379832517"/>
                    </a:ext>
                  </a:extLst>
                </a:gridCol>
                <a:gridCol w="1297190">
                  <a:extLst>
                    <a:ext uri="{9D8B030D-6E8A-4147-A177-3AD203B41FA5}">
                      <a16:colId xmlns:a16="http://schemas.microsoft.com/office/drawing/2014/main" val="370463609"/>
                    </a:ext>
                  </a:extLst>
                </a:gridCol>
              </a:tblGrid>
              <a:tr h="345668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5.b   Qu’est-ce tu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as fait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?  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did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do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   </a:t>
                      </a: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500" b="0" i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531157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Time </a:t>
                      </a:r>
                      <a:r>
                        <a:rPr lang="fr-FR" sz="14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locator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Auxilary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fr-FR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Verb</a:t>
                      </a:r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 in </a:t>
                      </a:r>
                      <a:r>
                        <a:rPr lang="fr-FR" sz="14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past</a:t>
                      </a:r>
                      <a:r>
                        <a:rPr lang="fr-FR" sz="14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participle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Verb</a:t>
                      </a:r>
                      <a:r>
                        <a:rPr lang="fr-FR" sz="14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fr-FR" sz="14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Intensifier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Adjective</a:t>
                      </a:r>
                    </a:p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184683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La semaine dernière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week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L’année dernière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Next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suis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allé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suis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allé</a:t>
                      </a:r>
                      <a:r>
                        <a:rPr lang="en-GB" sz="12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went</a:t>
                      </a:r>
                    </a:p>
                    <a:p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allé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went</a:t>
                      </a:r>
                    </a:p>
                    <a:p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allé</a:t>
                      </a:r>
                      <a:r>
                        <a:rPr lang="en-GB" sz="12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went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allé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went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elle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allé</a:t>
                      </a:r>
                      <a:r>
                        <a:rPr lang="en-GB" sz="12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 went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allés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went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sommes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allés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went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à la plage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beach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la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pêche</a:t>
                      </a:r>
                      <a:endParaRPr lang="en-GB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fishing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c’était 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was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vraiment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really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assez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quite</a:t>
                      </a: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trop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too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génial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</a:t>
                      </a:r>
                    </a:p>
                    <a:p>
                      <a:r>
                        <a:rPr lang="en-GB" sz="1200" b="1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</a:t>
                      </a: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marrant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funny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baseline="0" noProof="0" dirty="0" err="1">
                          <a:solidFill>
                            <a:srgbClr val="002060"/>
                          </a:solidFill>
                        </a:rPr>
                        <a:t>hypercool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super cool</a:t>
                      </a:r>
                    </a:p>
                    <a:p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top</a:t>
                      </a:r>
                    </a:p>
                    <a:p>
                      <a:r>
                        <a:rPr kumimoji="0" lang="fr-FR" sz="12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great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ennuyeux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boring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nul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rubbish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413433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j’ai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fait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did / went</a:t>
                      </a:r>
                    </a:p>
                    <a:p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fait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did / went</a:t>
                      </a:r>
                    </a:p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a fait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did / went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elle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 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she 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 / went</a:t>
                      </a: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a 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 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 / went</a:t>
                      </a: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avons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fait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did / went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tir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à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l’arc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archery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la voile</a:t>
                      </a: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sailing</a:t>
                      </a: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de</a:t>
                      </a:r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 l’escalade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climbing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du VTT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mountain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biking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de l’équitation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horse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riding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341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301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69946D-AC36-4EF1-B50B-A2CBAE6A0B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4389" y="410272"/>
            <a:ext cx="5255211" cy="5842891"/>
          </a:xfrm>
        </p:spPr>
      </p:pic>
    </p:spTree>
    <p:extLst>
      <p:ext uri="{BB962C8B-B14F-4D97-AF65-F5344CB8AC3E}">
        <p14:creationId xmlns:p14="http://schemas.microsoft.com/office/powerpoint/2010/main" val="1814565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D2D28-3EEB-4987-9F7F-4602C1BFC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68275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marR="540385">
              <a:lnSpc>
                <a:spcPts val="16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vacances		</a:t>
            </a:r>
            <a:r>
              <a:rPr lang="fr-FR" sz="40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Holiday</a:t>
            </a:r>
            <a:endParaRPr lang="en-GB" sz="4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passe mes vacances …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spend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holidays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bord de la mer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seaside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la campagne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countryside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la montagne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mountains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colo	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a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holiday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camp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vais en vacances …		</a:t>
            </a:r>
            <a:r>
              <a:rPr lang="en-GB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go on holiday …</a:t>
            </a:r>
            <a:br>
              <a:rPr lang="en-GB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ma </a:t>
            </a:r>
            <a:r>
              <a:rPr lang="en-GB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famille</a:t>
            </a: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en-GB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 family</a:t>
            </a:r>
            <a:br>
              <a:rPr lang="en-GB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</a:t>
            </a:r>
            <a:r>
              <a:rPr lang="en-GB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</a:t>
            </a: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parents		</a:t>
            </a:r>
            <a:r>
              <a:rPr lang="en-GB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my parents</a:t>
            </a:r>
            <a:br>
              <a:rPr lang="en-GB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</a:t>
            </a:r>
            <a:r>
              <a:rPr lang="en-GB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</a:t>
            </a: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copains</a:t>
            </a: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my friends</a:t>
            </a:r>
            <a:br>
              <a:rPr lang="en-GB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	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stay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semaine	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quinze jours	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fortnight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dix jours		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days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activités de vacances		Holiday </a:t>
            </a:r>
            <a:r>
              <a:rPr lang="fr-FR" sz="4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lang="en-GB" sz="4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fais …	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do/go …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canoë-kayak	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canoeing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ski		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skiing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snowboard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snowboarding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VTT		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mountain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biking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voile		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sailing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planche à voile	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windsurfing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l’équitation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horse riding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Mes rêves			</a:t>
            </a:r>
            <a:r>
              <a:rPr lang="fr-FR" sz="40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My</a:t>
            </a:r>
            <a:r>
              <a:rPr lang="fr-FR" sz="40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40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dreams</a:t>
            </a:r>
            <a:endParaRPr lang="en-GB" sz="4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jour, je voudrais …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like to …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aller au pôle Nord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to the North Pole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descendre l’Amazone en 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down the Amazon in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canoë	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canoe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faire de la plongée sous-marine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scuba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diving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faire des sports extrêmes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extreme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sports</a:t>
            </a:r>
            <a:b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faire un safari en Afrique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on safari in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Africa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habiter sur une île déserte	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live on a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desert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island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561591-465E-4B53-BB6D-90D6148E2DA6}"/>
              </a:ext>
            </a:extLst>
          </p:cNvPr>
          <p:cNvSpPr txBox="1"/>
          <p:nvPr/>
        </p:nvSpPr>
        <p:spPr>
          <a:xfrm>
            <a:off x="5410200" y="374675"/>
            <a:ext cx="6096000" cy="5265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réactions			</a:t>
            </a:r>
            <a:r>
              <a:rPr lang="fr-FR" sz="10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Reactions</a:t>
            </a:r>
            <a:endParaRPr lang="en-GB" sz="1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Ouais! Cool!		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Yeah! Cool!</a:t>
            </a:r>
            <a:b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Bonne idée!		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 idea!</a:t>
            </a:r>
            <a:b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Pourquoi pas?		</a:t>
            </a:r>
            <a:r>
              <a:rPr lang="fr-FR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not?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Quelle horreur!		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horrible! </a:t>
            </a:r>
            <a:b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rigoles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must </a:t>
            </a:r>
            <a: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joking!</a:t>
            </a:r>
            <a:b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n’est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truc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</a:t>
            </a:r>
            <a: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It’s not my kind of thing.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743200" algn="l"/>
              </a:tabLst>
            </a:pPr>
            <a:r>
              <a:rPr lang="en-GB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affaires de vacances		</a:t>
            </a:r>
            <a:r>
              <a:rPr lang="fr-FR" sz="10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Holiday items</a:t>
            </a:r>
            <a:endParaRPr lang="en-GB" sz="1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chargeur (pour mon 	</a:t>
            </a:r>
            <a:r>
              <a:rPr lang="fr-FR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charger (for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mp3/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portable 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mp3/ma PlayStation portable)	 		 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PlayStation)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portable	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mobile phone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tuba	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snorkel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bombe anti-insectes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insect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-repellent spray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gel coiffant		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hair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gel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crème solaire	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cream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lunettes de plongée	</a:t>
            </a:r>
            <a:r>
              <a:rPr lang="fr-FR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swimming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goggles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palmes	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flippers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tongs	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flip-flops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743200" algn="l"/>
              </a:tabLst>
            </a:pPr>
            <a:r>
              <a:rPr lang="fr-FR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verbes pronominaux		</a:t>
            </a:r>
            <a:r>
              <a:rPr lang="fr-FR" sz="10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Reflexive</a:t>
            </a:r>
            <a:r>
              <a:rPr lang="fr-FR" sz="10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10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verbs</a:t>
            </a:r>
            <a:endParaRPr lang="en-GB" sz="1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me baigne. 		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swim.</a:t>
            </a:r>
            <a:b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me coiffe.			</a:t>
            </a:r>
            <a: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my hair.</a:t>
            </a:r>
            <a:b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me douche.			</a:t>
            </a:r>
            <a: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have a shower.</a:t>
            </a:r>
            <a:b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me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bronzer.	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sunbathe.</a:t>
            </a:r>
            <a:b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me fais piquer.			</a:t>
            </a:r>
            <a:r>
              <a:rPr lang="de-DE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get stung.</a:t>
            </a:r>
            <a:br>
              <a:rPr lang="de-DE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m’ennuie.	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bored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366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C4650-827A-4A40-98F9-3828AE846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30" y="182804"/>
            <a:ext cx="8956729" cy="6326483"/>
          </a:xfrm>
        </p:spPr>
        <p:txBody>
          <a:bodyPr>
            <a:noAutofit/>
          </a:bodyPr>
          <a:lstStyle/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 vacances désastreuses	</a:t>
            </a:r>
            <a:r>
              <a:rPr lang="fr-FR" sz="10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Disastrous</a:t>
            </a:r>
            <a:r>
              <a:rPr lang="fr-FR" sz="10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10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holidays</a:t>
            </a:r>
            <a:endParaRPr lang="en-GB" sz="1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oublié mon passeport.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forgot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passport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perdu mon portemonnaie.	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lost my purse.</a:t>
            </a:r>
            <a:b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cassé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appareil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photo.	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broke my camera.</a:t>
            </a:r>
            <a:b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pris un coup de soleil.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got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sunburnt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mangé quelque chose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something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bad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mauvais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 </a:t>
            </a:r>
            <a:r>
              <a:rPr lang="en-GB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raté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l’avion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</a:t>
            </a:r>
            <a: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missed the plane.</a:t>
            </a:r>
            <a:b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Aïe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	</a:t>
            </a:r>
            <a: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Oh, no!/Ouch!</a:t>
            </a:r>
            <a:b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Mince!		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Damn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 là </a:t>
            </a:r>
            <a:r>
              <a:rPr lang="fr-FR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Oh,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dear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 pas possible!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way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 désastre!	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disaster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743200" algn="l"/>
              </a:tabLst>
            </a:pPr>
            <a:r>
              <a:rPr lang="fr-FR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À la base de loisirs		</a:t>
            </a:r>
            <a:r>
              <a:rPr lang="fr-FR" sz="10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 the </a:t>
            </a:r>
            <a:r>
              <a:rPr lang="fr-FR" sz="10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leisure</a:t>
            </a:r>
            <a:r>
              <a:rPr lang="fr-FR" sz="10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10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park</a:t>
            </a:r>
            <a:endParaRPr lang="en-GB" sz="1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…	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…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Il/Elle a …	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He/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 du tir à l’arc	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archery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 du trampoline	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trampolining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 de l’escalade	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went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climbing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suis …	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…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Il/Elle est …	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He/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allé(e) à la pêche	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went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fishing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mots essentiels		</a:t>
            </a:r>
            <a:r>
              <a:rPr lang="fr-FR" sz="10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High-</a:t>
            </a:r>
            <a:r>
              <a:rPr lang="fr-FR" sz="10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frequency</a:t>
            </a:r>
            <a:r>
              <a:rPr lang="fr-FR" sz="10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10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words</a:t>
            </a:r>
            <a:endParaRPr lang="en-GB" sz="1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où?		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qui?		</a:t>
            </a:r>
            <a:r>
              <a:rPr lang="fr-FR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with?</a:t>
            </a:r>
            <a:b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combien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de?			</a:t>
            </a:r>
            <a: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much?/how many?</a:t>
            </a:r>
            <a:b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que?/</a:t>
            </a:r>
            <a:r>
              <a:rPr lang="en-GB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qu’est-ce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que?		</a:t>
            </a:r>
            <a: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what?</a:t>
            </a:r>
            <a:b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normalement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usually, normally</a:t>
            </a:r>
            <a:b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/quelle			</a:t>
            </a:r>
            <a: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which/what (a)</a:t>
            </a:r>
            <a:b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4046488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E0D2AB42E77A4D84BE2DD6D05212EE" ma:contentTypeVersion="12" ma:contentTypeDescription="Create a new document." ma:contentTypeScope="" ma:versionID="6ce3580611a98063e1b982c10a8d4899">
  <xsd:schema xmlns:xsd="http://www.w3.org/2001/XMLSchema" xmlns:xs="http://www.w3.org/2001/XMLSchema" xmlns:p="http://schemas.microsoft.com/office/2006/metadata/properties" xmlns:ns3="39f316ac-aaf5-4e2e-a738-5959585ebd54" xmlns:ns4="ab5792e2-7a20-434d-b2c8-f6c424745da8" targetNamespace="http://schemas.microsoft.com/office/2006/metadata/properties" ma:root="true" ma:fieldsID="0fb2ca46268dcf17957317634adb8574" ns3:_="" ns4:_="">
    <xsd:import namespace="39f316ac-aaf5-4e2e-a738-5959585ebd54"/>
    <xsd:import namespace="ab5792e2-7a20-434d-b2c8-f6c424745da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316ac-aaf5-4e2e-a738-5959585ebd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792e2-7a20-434d-b2c8-f6c424745da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D65B18-9B4F-44F8-B9DD-8F119AB720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F83E8E-D027-4036-AB87-3F54124BDE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f316ac-aaf5-4e2e-a738-5959585ebd54"/>
    <ds:schemaRef ds:uri="ab5792e2-7a20-434d-b2c8-f6c424745d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FE4BD8-BD29-408F-9C40-A94B4A4CBD12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ab5792e2-7a20-434d-b2c8-f6c424745da8"/>
    <ds:schemaRef ds:uri="http://schemas.microsoft.com/office/infopath/2007/PartnerControls"/>
    <ds:schemaRef ds:uri="http://purl.org/dc/terms/"/>
    <ds:schemaRef ds:uri="39f316ac-aaf5-4e2e-a738-5959585ebd5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2914</TotalTime>
  <Words>2096</Words>
  <Application>Microsoft Office PowerPoint</Application>
  <PresentationFormat>Widescreen</PresentationFormat>
  <Paragraphs>436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Jones</dc:creator>
  <cp:lastModifiedBy>Caroline Heaney</cp:lastModifiedBy>
  <cp:revision>153</cp:revision>
  <dcterms:created xsi:type="dcterms:W3CDTF">2021-01-08T13:31:16Z</dcterms:created>
  <dcterms:modified xsi:type="dcterms:W3CDTF">2023-11-10T17:05:18Z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0x010100E1E0D2AB42E77A4D84BE2DD6D05212EE</vt:lpwstr>
  </property>
</Properties>
</file>