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1303" r:id="rId5"/>
    <p:sldId id="1290" r:id="rId6"/>
    <p:sldId id="1284" r:id="rId7"/>
    <p:sldId id="1286" r:id="rId8"/>
    <p:sldId id="1288" r:id="rId9"/>
    <p:sldId id="1296" r:id="rId10"/>
    <p:sldId id="1304" r:id="rId11"/>
    <p:sldId id="1305" r:id="rId12"/>
    <p:sldId id="1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FF00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80657" autoAdjust="0"/>
  </p:normalViewPr>
  <p:slideViewPr>
    <p:cSldViewPr snapToGrid="0">
      <p:cViewPr varScale="1">
        <p:scale>
          <a:sx n="41" d="100"/>
          <a:sy n="41" d="100"/>
        </p:scale>
        <p:origin x="64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77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14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3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0613" y="2036607"/>
            <a:ext cx="50690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350655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62655"/>
              </p:ext>
            </p:extLst>
          </p:nvPr>
        </p:nvGraphicFramePr>
        <p:xfrm>
          <a:off x="0" y="-139500"/>
          <a:ext cx="12232874" cy="6853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1377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318006">
                  <a:extLst>
                    <a:ext uri="{9D8B030D-6E8A-4147-A177-3AD203B41FA5}">
                      <a16:colId xmlns:a16="http://schemas.microsoft.com/office/drawing/2014/main" val="3052439261"/>
                    </a:ext>
                  </a:extLst>
                </a:gridCol>
                <a:gridCol w="725055">
                  <a:extLst>
                    <a:ext uri="{9D8B030D-6E8A-4147-A177-3AD203B41FA5}">
                      <a16:colId xmlns:a16="http://schemas.microsoft.com/office/drawing/2014/main" val="3011881057"/>
                    </a:ext>
                  </a:extLst>
                </a:gridCol>
                <a:gridCol w="343447">
                  <a:extLst>
                    <a:ext uri="{9D8B030D-6E8A-4147-A177-3AD203B41FA5}">
                      <a16:colId xmlns:a16="http://schemas.microsoft.com/office/drawing/2014/main" val="3984058760"/>
                    </a:ext>
                  </a:extLst>
                </a:gridCol>
                <a:gridCol w="571706">
                  <a:extLst>
                    <a:ext uri="{9D8B030D-6E8A-4147-A177-3AD203B41FA5}">
                      <a16:colId xmlns:a16="http://schemas.microsoft.com/office/drawing/2014/main" val="1244215942"/>
                    </a:ext>
                  </a:extLst>
                </a:gridCol>
                <a:gridCol w="479998">
                  <a:extLst>
                    <a:ext uri="{9D8B030D-6E8A-4147-A177-3AD203B41FA5}">
                      <a16:colId xmlns:a16="http://schemas.microsoft.com/office/drawing/2014/main" val="2005723427"/>
                    </a:ext>
                  </a:extLst>
                </a:gridCol>
                <a:gridCol w="933957">
                  <a:extLst>
                    <a:ext uri="{9D8B030D-6E8A-4147-A177-3AD203B41FA5}">
                      <a16:colId xmlns:a16="http://schemas.microsoft.com/office/drawing/2014/main" val="2009126352"/>
                    </a:ext>
                  </a:extLst>
                </a:gridCol>
                <a:gridCol w="138881">
                  <a:extLst>
                    <a:ext uri="{9D8B030D-6E8A-4147-A177-3AD203B41FA5}">
                      <a16:colId xmlns:a16="http://schemas.microsoft.com/office/drawing/2014/main" val="2310219273"/>
                    </a:ext>
                  </a:extLst>
                </a:gridCol>
                <a:gridCol w="1082266">
                  <a:extLst>
                    <a:ext uri="{9D8B030D-6E8A-4147-A177-3AD203B41FA5}">
                      <a16:colId xmlns:a16="http://schemas.microsoft.com/office/drawing/2014/main" val="3933323372"/>
                    </a:ext>
                  </a:extLst>
                </a:gridCol>
                <a:gridCol w="281258">
                  <a:extLst>
                    <a:ext uri="{9D8B030D-6E8A-4147-A177-3AD203B41FA5}">
                      <a16:colId xmlns:a16="http://schemas.microsoft.com/office/drawing/2014/main" val="2139483158"/>
                    </a:ext>
                  </a:extLst>
                </a:gridCol>
                <a:gridCol w="955761">
                  <a:extLst>
                    <a:ext uri="{9D8B030D-6E8A-4147-A177-3AD203B41FA5}">
                      <a16:colId xmlns:a16="http://schemas.microsoft.com/office/drawing/2014/main" val="3488856854"/>
                    </a:ext>
                  </a:extLst>
                </a:gridCol>
                <a:gridCol w="241685">
                  <a:extLst>
                    <a:ext uri="{9D8B030D-6E8A-4147-A177-3AD203B41FA5}">
                      <a16:colId xmlns:a16="http://schemas.microsoft.com/office/drawing/2014/main" val="2209237353"/>
                    </a:ext>
                  </a:extLst>
                </a:gridCol>
                <a:gridCol w="289227">
                  <a:extLst>
                    <a:ext uri="{9D8B030D-6E8A-4147-A177-3AD203B41FA5}">
                      <a16:colId xmlns:a16="http://schemas.microsoft.com/office/drawing/2014/main" val="3232591249"/>
                    </a:ext>
                  </a:extLst>
                </a:gridCol>
                <a:gridCol w="1144876">
                  <a:extLst>
                    <a:ext uri="{9D8B030D-6E8A-4147-A177-3AD203B41FA5}">
                      <a16:colId xmlns:a16="http://schemas.microsoft.com/office/drawing/2014/main" val="764297051"/>
                    </a:ext>
                  </a:extLst>
                </a:gridCol>
                <a:gridCol w="341797">
                  <a:extLst>
                    <a:ext uri="{9D8B030D-6E8A-4147-A177-3AD203B41FA5}">
                      <a16:colId xmlns:a16="http://schemas.microsoft.com/office/drawing/2014/main" val="3947967577"/>
                    </a:ext>
                  </a:extLst>
                </a:gridCol>
                <a:gridCol w="1124323">
                  <a:extLst>
                    <a:ext uri="{9D8B030D-6E8A-4147-A177-3AD203B41FA5}">
                      <a16:colId xmlns:a16="http://schemas.microsoft.com/office/drawing/2014/main" val="2332730425"/>
                    </a:ext>
                  </a:extLst>
                </a:gridCol>
                <a:gridCol w="822043">
                  <a:extLst>
                    <a:ext uri="{9D8B030D-6E8A-4147-A177-3AD203B41FA5}">
                      <a16:colId xmlns:a16="http://schemas.microsoft.com/office/drawing/2014/main" val="4047201050"/>
                    </a:ext>
                  </a:extLst>
                </a:gridCol>
                <a:gridCol w="1637211">
                  <a:extLst>
                    <a:ext uri="{9D8B030D-6E8A-4147-A177-3AD203B41FA5}">
                      <a16:colId xmlns:a16="http://schemas.microsoft.com/office/drawing/2014/main" val="4207791972"/>
                    </a:ext>
                  </a:extLst>
                </a:gridCol>
              </a:tblGrid>
              <a:tr h="688306">
                <a:tc gridSpan="18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a-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Où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passes-tu tes 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Where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spend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  b-</a:t>
                      </a:r>
                      <a:r>
                        <a:rPr lang="fr-FR" sz="1800" b="1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Avec qui vas-tu en vacances?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Who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go 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with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9164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Time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locator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Connective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495146"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février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February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juillet</a:t>
                      </a:r>
                      <a:endParaRPr lang="fr-FR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July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août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august 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passe mes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spend my holidays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vais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vacances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on holidays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va 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 on holidays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à la plage.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beach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montagne.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campagne.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countryside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vais 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on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holidays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vacances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got on holidays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 famille.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family.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parents.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copains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friends.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531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bord de la mer.</a:t>
                      </a:r>
                    </a:p>
                    <a:p>
                      <a:pPr algn="l"/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seaside</a:t>
                      </a:r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 les Alpes.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Alps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553870"/>
                  </a:ext>
                </a:extLst>
              </a:tr>
              <a:tr h="495146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France.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France.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Espagne.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Spain.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Italie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Italy.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01806"/>
                  </a:ext>
                </a:extLst>
              </a:tr>
              <a:tr h="68016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au 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Portugal.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Portugal.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États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-Unis.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United-States</a:t>
                      </a:r>
                      <a:endParaRPr lang="en-GB" sz="11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67707"/>
                  </a:ext>
                </a:extLst>
              </a:tr>
              <a:tr h="670017"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     c-  Combien de temps restes-tu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en vacances?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How long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stay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d-  Que fais-tu pendant les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6083"/>
                  </a:ext>
                </a:extLst>
              </a:tr>
              <a:tr h="491646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Time phrase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locator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Opinion intro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Adjective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84865"/>
                  </a:ext>
                </a:extLst>
              </a:tr>
              <a:tr h="513740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reste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stay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stay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semaine.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week.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quinze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fortnight.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dix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jours.</a:t>
                      </a:r>
                      <a:endParaRPr lang="fr-FR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days.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Quelquefois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fais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/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fait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 /go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faisons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 /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 hMerge="1">
                  <a:txBody>
                    <a:bodyPr/>
                    <a:lstStyle/>
                    <a:p>
                      <a:pPr algn="l"/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snowboard</a:t>
                      </a:r>
                    </a:p>
                    <a:p>
                      <a:pPr algn="l"/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snowboarding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ski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mon avis, c’est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my opinion, it’s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trouve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kumimoji="0" lang="en-GB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find that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  <a:b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marrant.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mal.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alright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not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7406207"/>
                  </a:ext>
                </a:extLst>
              </a:tr>
              <a:tr h="5872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VTT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biking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du canoë-kayak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canoeing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66065"/>
                  </a:ext>
                </a:extLst>
              </a:tr>
              <a:tr h="4477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sailing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planche à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wind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l’équitation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horse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riding</a:t>
                      </a: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273977"/>
                  </a:ext>
                </a:extLst>
              </a:tr>
              <a:tr h="124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J’aime ça 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like that because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J’adore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find that because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très sportif.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sporty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676931"/>
                  </a:ext>
                </a:extLst>
              </a:tr>
              <a:tr h="498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toutes sortes d’activités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sorts of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40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3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11832"/>
              </p:ext>
            </p:extLst>
          </p:nvPr>
        </p:nvGraphicFramePr>
        <p:xfrm>
          <a:off x="-3" y="0"/>
          <a:ext cx="1229615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357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57826989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3117715079"/>
                    </a:ext>
                  </a:extLst>
                </a:gridCol>
                <a:gridCol w="2364377">
                  <a:extLst>
                    <a:ext uri="{9D8B030D-6E8A-4147-A177-3AD203B41FA5}">
                      <a16:colId xmlns:a16="http://schemas.microsoft.com/office/drawing/2014/main" val="979435295"/>
                    </a:ext>
                  </a:extLst>
                </a:gridCol>
                <a:gridCol w="3631475">
                  <a:extLst>
                    <a:ext uri="{9D8B030D-6E8A-4147-A177-3AD203B41FA5}">
                      <a16:colId xmlns:a16="http://schemas.microsoft.com/office/drawing/2014/main" val="3978234475"/>
                    </a:ext>
                  </a:extLst>
                </a:gridCol>
                <a:gridCol w="1031966">
                  <a:extLst>
                    <a:ext uri="{9D8B030D-6E8A-4147-A177-3AD203B41FA5}">
                      <a16:colId xmlns:a16="http://schemas.microsoft.com/office/drawing/2014/main" val="1489208644"/>
                    </a:ext>
                  </a:extLst>
                </a:gridCol>
                <a:gridCol w="148826">
                  <a:extLst>
                    <a:ext uri="{9D8B030D-6E8A-4147-A177-3AD203B41FA5}">
                      <a16:colId xmlns:a16="http://schemas.microsoft.com/office/drawing/2014/main" val="4052150274"/>
                    </a:ext>
                  </a:extLst>
                </a:gridCol>
                <a:gridCol w="1749290">
                  <a:extLst>
                    <a:ext uri="{9D8B030D-6E8A-4147-A177-3AD203B41FA5}">
                      <a16:colId xmlns:a16="http://schemas.microsoft.com/office/drawing/2014/main" val="975888938"/>
                    </a:ext>
                  </a:extLst>
                </a:gridCol>
              </a:tblGrid>
              <a:tr h="41080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   Où voudrais tu aller en 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Where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 go 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505154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Sentence starter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Conditional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in infinitive </a:t>
                      </a:r>
                      <a:r>
                        <a:rPr lang="fr-FR" sz="12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form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Connective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9636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jour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voudrais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would like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voudrais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wouldn’t like 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descendre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l’Amazone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canoë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down </a:t>
                      </a:r>
                      <a:r>
                        <a:rPr lang="en-GB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theAmazon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cano</a:t>
                      </a:r>
                      <a:r>
                        <a:rPr lang="en-GB" sz="1200" b="1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endParaRPr lang="en-GB" sz="1200" b="1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essayer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sports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extrêmes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try some extreme sports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safari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Afrique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go on safari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Africa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habiter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déserte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live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a desert island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de la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plongée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sous-marine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go scuba diving</a:t>
                      </a: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pole Nord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go to the North Pole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faire du camping tout(e) seul(e) dans une forêt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camp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own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forest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nager avec des requins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sharks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passer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des vacances dans un château hanté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haunted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castle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faire de la randonnée la une jungle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go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hiking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the jungle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manger des insectes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insects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puis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et aussi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also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finalement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2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41080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       Tu voudrais … 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to…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87253"/>
                  </a:ext>
                </a:extLst>
              </a:tr>
              <a:tr h="25675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Ouais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 Cool!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Yeah! Cool!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Bonne idée!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Good idea!</a:t>
                      </a:r>
                      <a:endParaRPr lang="en-GB" sz="12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Quelle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horreur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horrible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rigoles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must be joking!</a:t>
                      </a: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n’est pas mon truc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thing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005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6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51639E6-5D4A-4B99-A2DA-69CD23FBD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60097"/>
              </p:ext>
            </p:extLst>
          </p:nvPr>
        </p:nvGraphicFramePr>
        <p:xfrm>
          <a:off x="0" y="2"/>
          <a:ext cx="12191998" cy="6882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6366">
                  <a:extLst>
                    <a:ext uri="{9D8B030D-6E8A-4147-A177-3AD203B41FA5}">
                      <a16:colId xmlns:a16="http://schemas.microsoft.com/office/drawing/2014/main" val="1391088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35287489"/>
                    </a:ext>
                  </a:extLst>
                </a:gridCol>
                <a:gridCol w="156754">
                  <a:extLst>
                    <a:ext uri="{9D8B030D-6E8A-4147-A177-3AD203B41FA5}">
                      <a16:colId xmlns:a16="http://schemas.microsoft.com/office/drawing/2014/main" val="2143705465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3088149526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2933628626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2733592525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367642425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1398473301"/>
                    </a:ext>
                  </a:extLst>
                </a:gridCol>
                <a:gridCol w="917718">
                  <a:extLst>
                    <a:ext uri="{9D8B030D-6E8A-4147-A177-3AD203B41FA5}">
                      <a16:colId xmlns:a16="http://schemas.microsoft.com/office/drawing/2014/main" val="854722634"/>
                    </a:ext>
                  </a:extLst>
                </a:gridCol>
                <a:gridCol w="649825">
                  <a:extLst>
                    <a:ext uri="{9D8B030D-6E8A-4147-A177-3AD203B41FA5}">
                      <a16:colId xmlns:a16="http://schemas.microsoft.com/office/drawing/2014/main" val="3096888585"/>
                    </a:ext>
                  </a:extLst>
                </a:gridCol>
                <a:gridCol w="496388">
                  <a:extLst>
                    <a:ext uri="{9D8B030D-6E8A-4147-A177-3AD203B41FA5}">
                      <a16:colId xmlns:a16="http://schemas.microsoft.com/office/drawing/2014/main" val="3665816516"/>
                    </a:ext>
                  </a:extLst>
                </a:gridCol>
                <a:gridCol w="1323701">
                  <a:extLst>
                    <a:ext uri="{9D8B030D-6E8A-4147-A177-3AD203B41FA5}">
                      <a16:colId xmlns:a16="http://schemas.microsoft.com/office/drawing/2014/main" val="3004521328"/>
                    </a:ext>
                  </a:extLst>
                </a:gridCol>
              </a:tblGrid>
              <a:tr h="465051">
                <a:tc gridSpan="12"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3. Qu’est-ce que tu prends</a:t>
                      </a:r>
                      <a:r>
                        <a:rPr lang="fr-FR" b="1" baseline="0" dirty="0">
                          <a:solidFill>
                            <a:schemeClr val="bg1"/>
                          </a:solidFill>
                        </a:rPr>
                        <a:t> en vacances?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 do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take</a:t>
                      </a:r>
                      <a:r>
                        <a:rPr lang="fr-FR" b="0" i="1" baseline="0" dirty="0">
                          <a:solidFill>
                            <a:schemeClr val="bg1"/>
                          </a:solidFill>
                        </a:rPr>
                        <a:t> on </a:t>
                      </a:r>
                      <a:r>
                        <a:rPr lang="fr-FR" b="0" i="1" baseline="0" dirty="0" err="1">
                          <a:solidFill>
                            <a:schemeClr val="bg1"/>
                          </a:solidFill>
                        </a:rPr>
                        <a:t>holidays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fr-FR" b="0" i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76672"/>
                  </a:ext>
                </a:extLst>
              </a:tr>
              <a:tr h="484068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Sentence starter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Verb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8758"/>
                  </a:ext>
                </a:extLst>
              </a:tr>
              <a:tr h="2055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Quand je vais 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go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souvent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quelquefois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prends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chargeur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charger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portable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mobile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magazines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magazines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bombe anti-insectes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insect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repellent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crème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solaire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gel coiffant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 lunettes de plongée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swimming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goggles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palmes et un tuba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flippers and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snorkel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tongs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flip-flops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/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</a:t>
                      </a:r>
                    </a:p>
                    <a:p>
                      <a:pPr lvl="0" algn="l"/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</a:t>
                      </a:r>
                    </a:p>
                    <a:p>
                      <a:pPr lvl="0" algn="l"/>
                      <a:endParaRPr lang="fr-FR" sz="1200" b="1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aussi </a:t>
                      </a:r>
                    </a:p>
                    <a:p>
                      <a:pPr lvl="0" algn="l"/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latin typeface="+mn-lt"/>
                        </a:rPr>
                        <a:t>also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en plus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latin typeface="+mn-lt"/>
                        </a:rPr>
                        <a:t>also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2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049809"/>
                  </a:ext>
                </a:extLst>
              </a:tr>
              <a:tr h="421927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Qu’est-ce que tu fais?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595143"/>
                  </a:ext>
                </a:extLst>
              </a:tr>
              <a:tr h="432805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Sentence starter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 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72714"/>
                  </a:ext>
                </a:extLst>
              </a:tr>
              <a:tr h="29983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Quand je vais 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go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souvent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quelquefois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baigne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douche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 fais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fais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m’ennuie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 baignes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coiffes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 douches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 fais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 fais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t’ennuies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 baigne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swims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douche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fait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 fait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s’ennuie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9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3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51639E6-5D4A-4B99-A2DA-69CD23FBD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65897"/>
              </p:ext>
            </p:extLst>
          </p:nvPr>
        </p:nvGraphicFramePr>
        <p:xfrm>
          <a:off x="0" y="-1"/>
          <a:ext cx="6113417" cy="406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0949">
                  <a:extLst>
                    <a:ext uri="{9D8B030D-6E8A-4147-A177-3AD203B41FA5}">
                      <a16:colId xmlns:a16="http://schemas.microsoft.com/office/drawing/2014/main" val="139108877"/>
                    </a:ext>
                  </a:extLst>
                </a:gridCol>
                <a:gridCol w="1685108">
                  <a:extLst>
                    <a:ext uri="{9D8B030D-6E8A-4147-A177-3AD203B41FA5}">
                      <a16:colId xmlns:a16="http://schemas.microsoft.com/office/drawing/2014/main" val="319309793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338643752"/>
                    </a:ext>
                  </a:extLst>
                </a:gridCol>
              </a:tblGrid>
              <a:tr h="67001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4. Comment étaient tes vacances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</a:rPr>
                        <a:t>?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</a:rPr>
                        <a:t>How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</a:rPr>
                        <a:t>were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</a:rPr>
                        <a:t>your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</a:rPr>
                        <a:t>holidays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</a:rPr>
                        <a:t>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96923"/>
                  </a:ext>
                </a:extLst>
              </a:tr>
              <a:tr h="542391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Opinion</a:t>
                      </a:r>
                    </a:p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Opinion</a:t>
                      </a:r>
                    </a:p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8758"/>
                  </a:ext>
                </a:extLst>
              </a:tr>
              <a:tr h="92990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oublié mon passeport!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forgot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passport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perdu mon portemonnaie!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lost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wallet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algn="l"/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J’ai cassé mon appareil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photo!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broke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camera!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pris un coup de soleil!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got sunburnt!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mangé quelque chose de mauvais!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something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raté l’avion!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missed the plane!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c’était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désastre.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disaster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049809"/>
                  </a:ext>
                </a:extLst>
              </a:tr>
              <a:tr h="19202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 désastre!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disaster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pas possible!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Mince!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Damn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Oh là </a:t>
                      </a:r>
                      <a:r>
                        <a:rPr kumimoji="0" lang="fr-F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Oh,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dear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Quelle horreur!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awful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975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5856"/>
              </p:ext>
            </p:extLst>
          </p:nvPr>
        </p:nvGraphicFramePr>
        <p:xfrm>
          <a:off x="1" y="3"/>
          <a:ext cx="12191998" cy="6878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66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426350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2080789">
                  <a:extLst>
                    <a:ext uri="{9D8B030D-6E8A-4147-A177-3AD203B41FA5}">
                      <a16:colId xmlns:a16="http://schemas.microsoft.com/office/drawing/2014/main" val="540672579"/>
                    </a:ext>
                  </a:extLst>
                </a:gridCol>
                <a:gridCol w="3769546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922079">
                  <a:extLst>
                    <a:ext uri="{9D8B030D-6E8A-4147-A177-3AD203B41FA5}">
                      <a16:colId xmlns:a16="http://schemas.microsoft.com/office/drawing/2014/main" val="4197684131"/>
                    </a:ext>
                  </a:extLst>
                </a:gridCol>
                <a:gridCol w="1209378">
                  <a:extLst>
                    <a:ext uri="{9D8B030D-6E8A-4147-A177-3AD203B41FA5}">
                      <a16:colId xmlns:a16="http://schemas.microsoft.com/office/drawing/2014/main" val="3379832517"/>
                    </a:ext>
                  </a:extLst>
                </a:gridCol>
                <a:gridCol w="1297190">
                  <a:extLst>
                    <a:ext uri="{9D8B030D-6E8A-4147-A177-3AD203B41FA5}">
                      <a16:colId xmlns:a16="http://schemas.microsoft.com/office/drawing/2014/main" val="370463609"/>
                    </a:ext>
                  </a:extLst>
                </a:gridCol>
              </a:tblGrid>
              <a:tr h="34566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5.b   Qu’est-ce 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as fait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531157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Time </a:t>
                      </a:r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locator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Auxilary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 in </a:t>
                      </a:r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past</a:t>
                      </a:r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participle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Intensifier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Adjective</a:t>
                      </a: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18468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La semaine dernière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L’année dernière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went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went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went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went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sommes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à la plage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beach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pêche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c’était 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vraiment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trop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</a:t>
                      </a:r>
                    </a:p>
                    <a:p>
                      <a:r>
                        <a:rPr lang="en-GB" sz="1200" b="1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marrant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 err="1">
                          <a:solidFill>
                            <a:srgbClr val="002060"/>
                          </a:solidFill>
                        </a:rPr>
                        <a:t>hypercool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super cool</a:t>
                      </a:r>
                    </a:p>
                    <a:p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</a:t>
                      </a:r>
                    </a:p>
                    <a:p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ennuyeux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nul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4134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fait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did / went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fait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did / went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a fait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did / went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 fait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 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/ went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fait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/ went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avons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fait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did / went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l’arc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archery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voile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sailing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de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l’escalade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climbing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du VTT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biking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de l’équitation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horse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riding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341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0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69946D-AC36-4EF1-B50B-A2CBAE6A0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4389" y="410272"/>
            <a:ext cx="5255211" cy="5842891"/>
          </a:xfrm>
        </p:spPr>
      </p:pic>
    </p:spTree>
    <p:extLst>
      <p:ext uri="{BB962C8B-B14F-4D97-AF65-F5344CB8AC3E}">
        <p14:creationId xmlns:p14="http://schemas.microsoft.com/office/powerpoint/2010/main" val="181456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D2D28-3EEB-4987-9F7F-4602C1BF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82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R="540385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vacances		</a:t>
            </a:r>
            <a:r>
              <a:rPr lang="fr-FR" sz="4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Holiday</a:t>
            </a:r>
            <a:endParaRPr lang="en-GB" sz="4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passe mes vacances …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bord de la mer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seaside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campagne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countryside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montagne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mountains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colo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camp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vais en vacances …		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go on holiday …</a:t>
            </a:r>
            <a:b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ma </a:t>
            </a:r>
            <a:r>
              <a:rPr lang="en-GB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famille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family</a:t>
            </a:r>
            <a:b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</a:t>
            </a:r>
            <a:r>
              <a:rPr lang="en-GB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parents		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my parents</a:t>
            </a:r>
            <a:b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</a:t>
            </a:r>
            <a:r>
              <a:rPr lang="en-GB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copains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my friends</a:t>
            </a:r>
            <a:b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semaine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quinze jours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fortnight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dix jours	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activités de vacances		Holiday </a:t>
            </a:r>
            <a:r>
              <a:rPr lang="fr-FR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lang="en-GB" sz="4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fais …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do/go …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canoë-kayak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canoeing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ski	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snowboard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snowboarding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VTT	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mountain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voile	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sailing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planche à voile	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windsurfing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l’équitation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horse riding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Mes rêves			</a:t>
            </a:r>
            <a:r>
              <a:rPr lang="fr-FR" sz="4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</a:t>
            </a:r>
            <a:r>
              <a:rPr lang="fr-FR" sz="4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4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dreams</a:t>
            </a:r>
            <a:endParaRPr lang="en-GB" sz="4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jour, je voudrais …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 to …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au pôle Nord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the North Pole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descendre l’Amazone en 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down the Amazon in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canoë	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canoe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de la plongée sous-marine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scuba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diving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des sports extrêmes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sports</a:t>
            </a:r>
            <a:b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un safari en Afrique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on safari in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habiter sur une île déserte	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on a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desert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island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61591-465E-4B53-BB6D-90D6148E2DA6}"/>
              </a:ext>
            </a:extLst>
          </p:cNvPr>
          <p:cNvSpPr txBox="1"/>
          <p:nvPr/>
        </p:nvSpPr>
        <p:spPr>
          <a:xfrm>
            <a:off x="5410200" y="374675"/>
            <a:ext cx="6096000" cy="5265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réactions			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Reactions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Ouais! Cool!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Yeah! Cool!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idée!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idea!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 pas?		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not?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horreur!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horrible! 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rigoles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joking!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n’est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truc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not my kind of thing.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43200" algn="l"/>
              </a:tabLst>
            </a:pPr>
            <a:r>
              <a:rPr lang="en-GB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affaires de vacances		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Holiday items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chargeur (pour mon 	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charger (for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mp3/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portable 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mp3/ma PlayStation portable)	 		 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PlayStation)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portable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mobile phone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tuba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snorkel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bombe anti-insectes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insect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-repellent spray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gel coiffant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hair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gel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crème solaire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cream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lunettes de plongée	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swimming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goggles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palmes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flippers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tongs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flip-flops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43200" algn="l"/>
              </a:tabLst>
            </a:pPr>
            <a:r>
              <a: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verbes pronominaux		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Reflexive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baigne. 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swim.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coiffe.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my hair.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douche.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a shower.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bronzer.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sunbathe.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fais piquer.			</a:t>
            </a:r>
            <a:r>
              <a:rPr lang="de-DE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get stung.</a:t>
            </a:r>
            <a:br>
              <a:rPr lang="de-DE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m’ennuie.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bored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6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4650-827A-4A40-98F9-3828AE84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30" y="182804"/>
            <a:ext cx="8956729" cy="6326483"/>
          </a:xfrm>
        </p:spPr>
        <p:txBody>
          <a:bodyPr>
            <a:noAutofit/>
          </a:bodyPr>
          <a:lstStyle/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 vacances désastreuses	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Disastrous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holidays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oublié mon passeport.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forgot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passport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perdu mon portemonnaie.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lost my purse.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cassé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appareil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photo.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broke my camera.</a:t>
            </a:r>
            <a:b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pris un coup de soleil.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sunburnt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mangé quelque chose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mauvais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raté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l’avion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missed the plane.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Aïe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Oh, no!/Ouch!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Mince!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Damn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là </a:t>
            </a:r>
            <a:r>
              <a:rPr lang="fr-FR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Oh,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pas possible!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désastre!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disaster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43200" algn="l"/>
              </a:tabLst>
            </a:pPr>
            <a:r>
              <a: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À la base de loisirs		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leisure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park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…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…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Il/Elle a …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He/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 du tir à l’arc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archery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 du trampoline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trampolining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 de l’escalade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climbing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…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…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Il/Elle est …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He/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allé(e) à la pêche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fishing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mots essentiels		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High-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frequency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words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où?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qui?		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with?</a:t>
            </a:r>
            <a:b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combien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de?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much?/how many?</a:t>
            </a:r>
            <a:b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que?/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que?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what?</a:t>
            </a:r>
            <a:b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normalement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usually, normally</a:t>
            </a:r>
            <a:b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/quelle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which/what (a)</a:t>
            </a:r>
            <a:b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04648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E4BD8-BD29-408F-9C40-A94B4A4CBD1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b5792e2-7a20-434d-b2c8-f6c424745da8"/>
    <ds:schemaRef ds:uri="http://schemas.microsoft.com/office/infopath/2007/PartnerControls"/>
    <ds:schemaRef ds:uri="http://purl.org/dc/terms/"/>
    <ds:schemaRef ds:uri="39f316ac-aaf5-4e2e-a738-5959585ebd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2096</Words>
  <Application>Microsoft Office PowerPoint</Application>
  <PresentationFormat>Widescreen</PresentationFormat>
  <Paragraphs>436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153</cp:revision>
  <dcterms:created xsi:type="dcterms:W3CDTF">2021-01-08T13:31:16Z</dcterms:created>
  <dcterms:modified xsi:type="dcterms:W3CDTF">2023-11-10T17:05:18Z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