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1305" r:id="rId5"/>
    <p:sldId id="1306" r:id="rId6"/>
    <p:sldId id="1307" r:id="rId7"/>
    <p:sldId id="1308" r:id="rId8"/>
    <p:sldId id="1309" r:id="rId9"/>
    <p:sldId id="1312" r:id="rId10"/>
    <p:sldId id="1311" r:id="rId11"/>
    <p:sldId id="131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7C80"/>
    <a:srgbClr val="FFFF00"/>
    <a:srgbClr val="FF6600"/>
    <a:srgbClr val="3F45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38" autoAdjust="0"/>
    <p:restoredTop sz="80292" autoAdjust="0"/>
  </p:normalViewPr>
  <p:slideViewPr>
    <p:cSldViewPr snapToGrid="0">
      <p:cViewPr varScale="1">
        <p:scale>
          <a:sx n="53" d="100"/>
          <a:sy n="53" d="100"/>
        </p:scale>
        <p:origin x="129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becca Jones" userId="cc34aa30-be8e-493b-abaa-39f3d88714a0" providerId="ADAL" clId="{9916DA37-BE36-471C-8D85-7B75524687A9}"/>
    <pc:docChg chg="delSld">
      <pc:chgData name="Rebecca Jones" userId="cc34aa30-be8e-493b-abaa-39f3d88714a0" providerId="ADAL" clId="{9916DA37-BE36-471C-8D85-7B75524687A9}" dt="2021-01-09T01:16:38.990" v="1" actId="2696"/>
      <pc:docMkLst>
        <pc:docMk/>
      </pc:docMkLst>
      <pc:sldChg chg="del">
        <pc:chgData name="Rebecca Jones" userId="cc34aa30-be8e-493b-abaa-39f3d88714a0" providerId="ADAL" clId="{9916DA37-BE36-471C-8D85-7B75524687A9}" dt="2021-01-09T01:16:36.728" v="0" actId="2696"/>
        <pc:sldMkLst>
          <pc:docMk/>
          <pc:sldMk cId="2180509535" sldId="264"/>
        </pc:sldMkLst>
      </pc:sldChg>
      <pc:sldChg chg="del">
        <pc:chgData name="Rebecca Jones" userId="cc34aa30-be8e-493b-abaa-39f3d88714a0" providerId="ADAL" clId="{9916DA37-BE36-471C-8D85-7B75524687A9}" dt="2021-01-09T01:16:38.990" v="1" actId="2696"/>
        <pc:sldMkLst>
          <pc:docMk/>
          <pc:sldMk cId="938867914" sldId="128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B7B55D-2D0E-4CAC-97A9-D9A3405A5772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0AE5E-5171-4E3E-8976-34735CFA97D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6273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12239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0760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224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5131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F19DB-5179-4F2E-8551-9ADF094CE4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D4D5FB-9107-493E-8225-346CAB0F55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3C656-000E-47DE-88A2-D4D16DCAF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312AC1-204C-4375-946E-F78E06EF3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77806A-658E-452D-9D05-049D2670E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6855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DF6C6-FC3B-4B0D-8C4B-003E95485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33D924-DD4D-4653-923E-C690526756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77D03-A18D-441C-90AA-C4D50E857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16215-B49C-4A99-BCB0-46E1D5119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D201C-F3F7-4A76-9008-F9A9F1187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967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47A4FD-7956-4FF7-AAD8-510FC66E5A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9B3B57-2179-4D22-9D1E-AA91C5D693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507519-5240-47DC-A078-FD4D74475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613554-AAB5-485B-88C4-101D5762A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03150D-9E3A-4AE7-835F-1B3C7654D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1208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F052C-A3F1-4BF1-A324-787719C36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0FB8A-DEFC-4456-970C-34020C9EF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38A16-D327-46FA-B123-7EC86A33A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3D3F2C-DAC1-492F-8D0B-530F47597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60176-710C-44F6-9AE1-5510F5EFE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136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131DB-804A-4893-BA1B-9FA21D3BC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31EF32-41C6-4FD4-9BFA-1AEDD92F8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BF92C-7AC8-4986-87D8-7EE36E33D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62A1A-21F1-441A-B8B0-B3B13286F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4C39AE-C6B8-4647-BA3A-B372A7286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9869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5D780-EDF1-4D68-A3AE-EBC040684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E917C-242A-4BEB-A530-752AAD8196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E8964D-75D9-45FC-8EB9-EF3B44B524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C7B7A8-3A3C-45ED-B20E-02080B70A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BDDBF5-26C3-4B51-A5D5-B6EC25985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200714-E090-421D-A7E5-C9F91428A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6558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A8760-1AF3-4BF5-BE40-3E2316A4A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38DB4E-3F43-47B1-9D5C-B1F51BD1E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0F5F20-37D4-4615-AAC7-73B2A9448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8F1081-1CF9-4A8E-B0B0-3B7D1E0B2B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D2C535-4410-4310-B523-0BB1BF278C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D66A8E-399A-4E48-8205-3BACA5BF6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56AA52-680C-401D-8026-FC9CCEDA5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D78578-8F75-4829-932C-9B06E52ED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1838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FA438-F7B1-4136-95E6-5FB5E7680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B711B6-BAFB-42FD-A74F-CBC9EC0B1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09A251-9260-4060-BF0B-47A842EA0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AA63EA-E87D-4AAE-986B-37977B7BF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9303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33A892-134B-4439-ABB3-7C816E38F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60EB0D-02F1-4AD5-A76E-E43675F8B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0D0A68-4EA8-4E50-B36D-FD3B6AF31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4853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7FE6A-3D90-4B5B-A13A-18EE6BFCD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7F442-767B-446C-8BF1-B26E376DE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622E5D-0869-46E2-A75F-CCC0A42A0F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1FD9F8-19B9-4FB7-9F7D-265CE7FFA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E9217A-94F2-40BB-BBE9-55B996CEF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5ABCEF-91DF-4DF1-978F-2DBA3158D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1362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79D34-B1C2-45AF-B4DB-A3AEF158B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5668B3-8282-4B0D-97B3-D365B64A0D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1914DF-46C3-43C5-93BA-558CDCBE42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F0E45A-CE99-4AAB-8A0C-833DDA986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E34290-24D3-4577-A157-0D83950CF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626C75-5276-488B-98E5-852A17564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2124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0A559B-5572-4D18-A309-9DCAC68D1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E46382-1BCE-44EB-B2FD-18C1407DD1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92389E-2F44-4259-8B7F-3540661346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9E84E-716D-4398-ADA9-D7A8DB5E7B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835583-454E-4BD1-9245-1896ABA06B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30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50613" y="2036607"/>
            <a:ext cx="506901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Module 3</a:t>
            </a:r>
          </a:p>
        </p:txBody>
      </p:sp>
    </p:spTree>
    <p:extLst>
      <p:ext uri="{BB962C8B-B14F-4D97-AF65-F5344CB8AC3E}">
        <p14:creationId xmlns:p14="http://schemas.microsoft.com/office/powerpoint/2010/main" val="2910201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546BDE8-FE34-4271-AB6B-F55707CD878C}"/>
              </a:ext>
            </a:extLst>
          </p:cNvPr>
          <p:cNvGraphicFramePr>
            <a:graphicFrameLocks noGrp="1"/>
          </p:cNvGraphicFramePr>
          <p:nvPr/>
        </p:nvGraphicFramePr>
        <p:xfrm>
          <a:off x="1" y="1"/>
          <a:ext cx="12192003" cy="68579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8353">
                  <a:extLst>
                    <a:ext uri="{9D8B030D-6E8A-4147-A177-3AD203B41FA5}">
                      <a16:colId xmlns:a16="http://schemas.microsoft.com/office/drawing/2014/main" val="346465721"/>
                    </a:ext>
                  </a:extLst>
                </a:gridCol>
                <a:gridCol w="770709">
                  <a:extLst>
                    <a:ext uri="{9D8B030D-6E8A-4147-A177-3AD203B41FA5}">
                      <a16:colId xmlns:a16="http://schemas.microsoft.com/office/drawing/2014/main" val="3291175946"/>
                    </a:ext>
                  </a:extLst>
                </a:gridCol>
                <a:gridCol w="1149531">
                  <a:extLst>
                    <a:ext uri="{9D8B030D-6E8A-4147-A177-3AD203B41FA5}">
                      <a16:colId xmlns:a16="http://schemas.microsoft.com/office/drawing/2014/main" val="1577329292"/>
                    </a:ext>
                  </a:extLst>
                </a:gridCol>
                <a:gridCol w="836023">
                  <a:extLst>
                    <a:ext uri="{9D8B030D-6E8A-4147-A177-3AD203B41FA5}">
                      <a16:colId xmlns:a16="http://schemas.microsoft.com/office/drawing/2014/main" val="1644789277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2215275515"/>
                    </a:ext>
                  </a:extLst>
                </a:gridCol>
                <a:gridCol w="888274">
                  <a:extLst>
                    <a:ext uri="{9D8B030D-6E8A-4147-A177-3AD203B41FA5}">
                      <a16:colId xmlns:a16="http://schemas.microsoft.com/office/drawing/2014/main" val="2368765892"/>
                    </a:ext>
                  </a:extLst>
                </a:gridCol>
                <a:gridCol w="1332412">
                  <a:extLst>
                    <a:ext uri="{9D8B030D-6E8A-4147-A177-3AD203B41FA5}">
                      <a16:colId xmlns:a16="http://schemas.microsoft.com/office/drawing/2014/main" val="1525265008"/>
                    </a:ext>
                  </a:extLst>
                </a:gridCol>
                <a:gridCol w="875211">
                  <a:extLst>
                    <a:ext uri="{9D8B030D-6E8A-4147-A177-3AD203B41FA5}">
                      <a16:colId xmlns:a16="http://schemas.microsoft.com/office/drawing/2014/main" val="2266126257"/>
                    </a:ext>
                  </a:extLst>
                </a:gridCol>
                <a:gridCol w="2891250">
                  <a:extLst>
                    <a:ext uri="{9D8B030D-6E8A-4147-A177-3AD203B41FA5}">
                      <a16:colId xmlns:a16="http://schemas.microsoft.com/office/drawing/2014/main" val="1573549870"/>
                    </a:ext>
                  </a:extLst>
                </a:gridCol>
              </a:tblGrid>
              <a:tr h="437203"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1-</a:t>
                      </a:r>
                      <a:r>
                        <a:rPr lang="fr-FR" sz="1800" b="1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 Qu’est-ce que tu vas faire </a:t>
                      </a: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plus tard</a:t>
                      </a:r>
                      <a:r>
                        <a:rPr lang="fr-FR" sz="1800" b="1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?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What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are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you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going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to do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later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?</a:t>
                      </a:r>
                      <a:r>
                        <a:rPr lang="fr-FR" sz="1800" b="1" i="1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endParaRPr kumimoji="0" lang="fr-FR" sz="1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920653"/>
                  </a:ext>
                </a:extLst>
              </a:tr>
              <a:tr h="333532">
                <a:tc>
                  <a:txBody>
                    <a:bodyPr/>
                    <a:lstStyle/>
                    <a:p>
                      <a:pPr lvl="0"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fr-FR" sz="12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i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i="1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i="1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i="1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i="1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98990"/>
                  </a:ext>
                </a:extLst>
              </a:tr>
              <a:tr h="6087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Voici mes ambitions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Here are my ambitions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d’abord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dans</a:t>
                      </a:r>
                      <a:r>
                        <a:rPr lang="en-GB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 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one year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dans</a:t>
                      </a:r>
                      <a:r>
                        <a:rPr lang="en-GB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deux</a:t>
                      </a:r>
                      <a:r>
                        <a:rPr lang="en-GB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ans</a:t>
                      </a:r>
                      <a:endParaRPr lang="en-GB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2 years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dans</a:t>
                      </a:r>
                      <a:r>
                        <a:rPr lang="en-GB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quatre</a:t>
                      </a:r>
                      <a:r>
                        <a:rPr lang="en-GB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ans</a:t>
                      </a:r>
                      <a:endParaRPr lang="en-GB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4 years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vais</a:t>
                      </a: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going</a:t>
                      </a: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quitter le collège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leave</a:t>
                      </a: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secondary</a:t>
                      </a: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school</a:t>
                      </a: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faire un apprentissage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an </a:t>
                      </a: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apprenticeship</a:t>
                      </a: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aller au lycée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 to </a:t>
                      </a: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sixth-form</a:t>
                      </a: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college</a:t>
                      </a: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faire des études à la fac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</a:t>
                      </a: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at </a:t>
                      </a: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university</a:t>
                      </a: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then</a:t>
                      </a: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</a:t>
                      </a:r>
                      <a:r>
                        <a:rPr lang="en-GB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jour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one day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dans</a:t>
                      </a:r>
                      <a:r>
                        <a:rPr lang="en-GB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sept </a:t>
                      </a:r>
                      <a:r>
                        <a:rPr lang="en-GB" sz="14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ans</a:t>
                      </a:r>
                      <a:endParaRPr lang="en-GB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7 years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dans</a:t>
                      </a:r>
                      <a:r>
                        <a:rPr lang="en-GB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dix </a:t>
                      </a:r>
                      <a:r>
                        <a:rPr lang="en-GB" sz="14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ans</a:t>
                      </a:r>
                      <a:endParaRPr lang="en-GB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10 years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vais</a:t>
                      </a: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going</a:t>
                      </a: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travailler.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</a:t>
                      </a: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avoir un emploi bien payé.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have a </a:t>
                      </a: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well-paid</a:t>
                      </a: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job.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voyager.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travel</a:t>
                      </a: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avoir des enfants.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have </a:t>
                      </a: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children</a:t>
                      </a: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habiter sur une île déserte.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Iive</a:t>
                      </a: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on a </a:t>
                      </a: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desert</a:t>
                      </a: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island</a:t>
                      </a: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06555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151165" y="4549676"/>
            <a:ext cx="1394710" cy="2308324"/>
          </a:xfrm>
          <a:prstGeom prst="rect">
            <a:avLst/>
          </a:prstGeom>
          <a:solidFill>
            <a:schemeClr val="bg1"/>
          </a:solidFill>
          <a:ln w="762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2060"/>
                </a:solidFill>
              </a:rPr>
              <a:t>je </a:t>
            </a:r>
            <a:r>
              <a:rPr lang="en-GB" sz="1200" b="1" dirty="0" err="1">
                <a:solidFill>
                  <a:srgbClr val="002060"/>
                </a:solidFill>
              </a:rPr>
              <a:t>vais</a:t>
            </a:r>
            <a:r>
              <a:rPr lang="en-GB" sz="1200" b="1" dirty="0">
                <a:solidFill>
                  <a:srgbClr val="002060"/>
                </a:solidFill>
              </a:rPr>
              <a:t>	             </a:t>
            </a:r>
          </a:p>
          <a:p>
            <a:r>
              <a:rPr lang="en-GB" sz="1200" i="1" dirty="0">
                <a:solidFill>
                  <a:srgbClr val="00B0F0"/>
                </a:solidFill>
              </a:rPr>
              <a:t>I are going to</a:t>
            </a:r>
          </a:p>
          <a:p>
            <a:r>
              <a:rPr lang="en-GB" sz="1200" b="1" dirty="0" err="1">
                <a:solidFill>
                  <a:srgbClr val="002060"/>
                </a:solidFill>
              </a:rPr>
              <a:t>tu</a:t>
            </a:r>
            <a:r>
              <a:rPr lang="en-GB" sz="1200" b="1" dirty="0">
                <a:solidFill>
                  <a:srgbClr val="002060"/>
                </a:solidFill>
              </a:rPr>
              <a:t> vas	              </a:t>
            </a:r>
          </a:p>
          <a:p>
            <a:r>
              <a:rPr lang="en-GB" sz="1200" i="1" dirty="0">
                <a:solidFill>
                  <a:srgbClr val="00B0F0"/>
                </a:solidFill>
              </a:rPr>
              <a:t>you are going to</a:t>
            </a:r>
          </a:p>
          <a:p>
            <a:r>
              <a:rPr lang="en-GB" sz="1200" b="1" dirty="0" err="1">
                <a:solidFill>
                  <a:srgbClr val="002060"/>
                </a:solidFill>
              </a:rPr>
              <a:t>il</a:t>
            </a:r>
            <a:r>
              <a:rPr lang="en-GB" sz="1200" b="1" dirty="0">
                <a:solidFill>
                  <a:srgbClr val="002060"/>
                </a:solidFill>
              </a:rPr>
              <a:t> / </a:t>
            </a:r>
            <a:r>
              <a:rPr lang="en-GB" sz="1200" b="1" dirty="0" err="1">
                <a:solidFill>
                  <a:srgbClr val="002060"/>
                </a:solidFill>
              </a:rPr>
              <a:t>elle</a:t>
            </a:r>
            <a:r>
              <a:rPr lang="en-GB" sz="1200" b="1" dirty="0">
                <a:solidFill>
                  <a:srgbClr val="002060"/>
                </a:solidFill>
              </a:rPr>
              <a:t>  </a:t>
            </a:r>
            <a:r>
              <a:rPr lang="en-GB" sz="1200" b="1" dirty="0" err="1">
                <a:solidFill>
                  <a:srgbClr val="002060"/>
                </a:solidFill>
              </a:rPr>
              <a:t>va</a:t>
            </a:r>
            <a:r>
              <a:rPr lang="en-GB" sz="1200" b="1" dirty="0">
                <a:solidFill>
                  <a:srgbClr val="002060"/>
                </a:solidFill>
              </a:rPr>
              <a:t>          </a:t>
            </a:r>
          </a:p>
          <a:p>
            <a:r>
              <a:rPr lang="en-GB" sz="1200" i="1" dirty="0">
                <a:solidFill>
                  <a:srgbClr val="00B0F0"/>
                </a:solidFill>
              </a:rPr>
              <a:t>he / she is going to</a:t>
            </a:r>
          </a:p>
          <a:p>
            <a:r>
              <a:rPr lang="en-GB" sz="1200" b="1" dirty="0">
                <a:solidFill>
                  <a:srgbClr val="002060"/>
                </a:solidFill>
              </a:rPr>
              <a:t>nous </a:t>
            </a:r>
            <a:r>
              <a:rPr lang="en-GB" sz="1200" b="1" dirty="0" err="1">
                <a:solidFill>
                  <a:srgbClr val="002060"/>
                </a:solidFill>
              </a:rPr>
              <a:t>allons</a:t>
            </a:r>
            <a:r>
              <a:rPr lang="en-GB" sz="1200" b="1" dirty="0">
                <a:solidFill>
                  <a:srgbClr val="002060"/>
                </a:solidFill>
              </a:rPr>
              <a:t>           </a:t>
            </a:r>
          </a:p>
          <a:p>
            <a:r>
              <a:rPr lang="en-GB" sz="1200" i="1" dirty="0">
                <a:solidFill>
                  <a:srgbClr val="00B0F0"/>
                </a:solidFill>
              </a:rPr>
              <a:t>we are going to</a:t>
            </a:r>
          </a:p>
          <a:p>
            <a:r>
              <a:rPr lang="en-GB" sz="1200" b="1" dirty="0" err="1">
                <a:solidFill>
                  <a:srgbClr val="002060"/>
                </a:solidFill>
              </a:rPr>
              <a:t>vous</a:t>
            </a:r>
            <a:r>
              <a:rPr lang="en-GB" sz="1200" b="1" dirty="0">
                <a:solidFill>
                  <a:srgbClr val="002060"/>
                </a:solidFill>
              </a:rPr>
              <a:t> </a:t>
            </a:r>
            <a:r>
              <a:rPr lang="en-GB" sz="1200" b="1" dirty="0" err="1">
                <a:solidFill>
                  <a:srgbClr val="002060"/>
                </a:solidFill>
              </a:rPr>
              <a:t>allez</a:t>
            </a:r>
            <a:r>
              <a:rPr lang="en-GB" sz="1200" b="1" dirty="0">
                <a:solidFill>
                  <a:srgbClr val="002060"/>
                </a:solidFill>
              </a:rPr>
              <a:t>               </a:t>
            </a:r>
          </a:p>
          <a:p>
            <a:r>
              <a:rPr lang="en-GB" sz="1200" dirty="0">
                <a:solidFill>
                  <a:srgbClr val="00B0F0"/>
                </a:solidFill>
              </a:rPr>
              <a:t>you are going to</a:t>
            </a:r>
          </a:p>
          <a:p>
            <a:r>
              <a:rPr lang="en-GB" sz="1200" b="1" dirty="0" err="1">
                <a:solidFill>
                  <a:srgbClr val="002060"/>
                </a:solidFill>
              </a:rPr>
              <a:t>ils</a:t>
            </a:r>
            <a:r>
              <a:rPr lang="en-GB" sz="1200" b="1" dirty="0">
                <a:solidFill>
                  <a:srgbClr val="002060"/>
                </a:solidFill>
              </a:rPr>
              <a:t> / </a:t>
            </a:r>
            <a:r>
              <a:rPr lang="en-GB" sz="1200" b="1" dirty="0" err="1">
                <a:solidFill>
                  <a:srgbClr val="002060"/>
                </a:solidFill>
              </a:rPr>
              <a:t>elles</a:t>
            </a:r>
            <a:r>
              <a:rPr lang="en-GB" sz="1200" b="1" dirty="0">
                <a:solidFill>
                  <a:srgbClr val="002060"/>
                </a:solidFill>
              </a:rPr>
              <a:t> </a:t>
            </a:r>
            <a:r>
              <a:rPr lang="en-GB" sz="1200" b="1" dirty="0" err="1">
                <a:solidFill>
                  <a:srgbClr val="002060"/>
                </a:solidFill>
              </a:rPr>
              <a:t>vont</a:t>
            </a:r>
            <a:r>
              <a:rPr lang="en-GB" sz="1200" b="1" dirty="0">
                <a:solidFill>
                  <a:srgbClr val="002060"/>
                </a:solidFill>
              </a:rPr>
              <a:t>      </a:t>
            </a:r>
          </a:p>
          <a:p>
            <a:r>
              <a:rPr lang="en-GB" sz="1200" i="1" dirty="0">
                <a:solidFill>
                  <a:srgbClr val="00B0F0"/>
                </a:solidFill>
              </a:rPr>
              <a:t>they are going to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5809" y="4919527"/>
            <a:ext cx="1949917" cy="1759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580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546BDE8-FE34-4271-AB6B-F55707CD878C}"/>
              </a:ext>
            </a:extLst>
          </p:cNvPr>
          <p:cNvGraphicFramePr>
            <a:graphicFrameLocks noGrp="1"/>
          </p:cNvGraphicFramePr>
          <p:nvPr/>
        </p:nvGraphicFramePr>
        <p:xfrm>
          <a:off x="-40646" y="0"/>
          <a:ext cx="12232646" cy="68626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0623">
                  <a:extLst>
                    <a:ext uri="{9D8B030D-6E8A-4147-A177-3AD203B41FA5}">
                      <a16:colId xmlns:a16="http://schemas.microsoft.com/office/drawing/2014/main" val="346465721"/>
                    </a:ext>
                  </a:extLst>
                </a:gridCol>
                <a:gridCol w="2168434">
                  <a:extLst>
                    <a:ext uri="{9D8B030D-6E8A-4147-A177-3AD203B41FA5}">
                      <a16:colId xmlns:a16="http://schemas.microsoft.com/office/drawing/2014/main" val="3322225573"/>
                    </a:ext>
                  </a:extLst>
                </a:gridCol>
                <a:gridCol w="1542530">
                  <a:extLst>
                    <a:ext uri="{9D8B030D-6E8A-4147-A177-3AD203B41FA5}">
                      <a16:colId xmlns:a16="http://schemas.microsoft.com/office/drawing/2014/main" val="3932779791"/>
                    </a:ext>
                  </a:extLst>
                </a:gridCol>
                <a:gridCol w="1109230">
                  <a:extLst>
                    <a:ext uri="{9D8B030D-6E8A-4147-A177-3AD203B41FA5}">
                      <a16:colId xmlns:a16="http://schemas.microsoft.com/office/drawing/2014/main" val="2072560385"/>
                    </a:ext>
                  </a:extLst>
                </a:gridCol>
                <a:gridCol w="2116183">
                  <a:extLst>
                    <a:ext uri="{9D8B030D-6E8A-4147-A177-3AD203B41FA5}">
                      <a16:colId xmlns:a16="http://schemas.microsoft.com/office/drawing/2014/main" val="177502241"/>
                    </a:ext>
                  </a:extLst>
                </a:gridCol>
                <a:gridCol w="3805646">
                  <a:extLst>
                    <a:ext uri="{9D8B030D-6E8A-4147-A177-3AD203B41FA5}">
                      <a16:colId xmlns:a16="http://schemas.microsoft.com/office/drawing/2014/main" val="1764006119"/>
                    </a:ext>
                  </a:extLst>
                </a:gridCol>
              </a:tblGrid>
              <a:tr h="361099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2. </a:t>
                      </a:r>
                      <a:r>
                        <a:rPr lang="fr-FR" sz="1800" b="1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 Que penses-tu des langues?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What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do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you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think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of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languages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? 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920653"/>
                  </a:ext>
                </a:extLst>
              </a:tr>
              <a:tr h="448490"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i="1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i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i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i="1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98990"/>
                  </a:ext>
                </a:extLst>
              </a:tr>
              <a:tr h="60484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À mon </a:t>
                      </a:r>
                      <a:r>
                        <a:rPr lang="en-GB" sz="14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avis</a:t>
                      </a:r>
                      <a:endParaRPr lang="en-GB" sz="1400" b="1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</a:t>
                      </a:r>
                      <a:r>
                        <a:rPr lang="en-GB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my opinion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pense que</a:t>
                      </a:r>
                      <a:endParaRPr lang="fr-FR" sz="1400" b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think that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parler une autre langue</a:t>
                      </a:r>
                      <a:endParaRPr lang="fr-FR" sz="1400" b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en-GB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speak another language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c’est important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it’s important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c’est un plus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it’s a bonus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4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c’est</a:t>
                      </a:r>
                      <a:r>
                        <a:rPr lang="en-GB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 </a:t>
                      </a:r>
                      <a:r>
                        <a:rPr lang="en-GB" sz="14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avantage</a:t>
                      </a:r>
                      <a:endParaRPr lang="en-GB" sz="1400" b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it’s an advantage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parce que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because</a:t>
                      </a: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because</a:t>
                      </a: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puisque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400" dirty="0"/>
                    </a:p>
                    <a:p>
                      <a:endParaRPr lang="en-GB" sz="1400" dirty="0"/>
                    </a:p>
                    <a:p>
                      <a:endParaRPr lang="en-GB" sz="1400" dirty="0"/>
                    </a:p>
                    <a:p>
                      <a:endParaRPr lang="en-GB" sz="1400" dirty="0"/>
                    </a:p>
                    <a:p>
                      <a:endParaRPr lang="en-GB" sz="1400" dirty="0"/>
                    </a:p>
                    <a:p>
                      <a:endParaRPr lang="en-GB" sz="1400" dirty="0"/>
                    </a:p>
                    <a:p>
                      <a:endParaRPr lang="en-GB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avec les langues, on peut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</a:t>
                      </a: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languages</a:t>
                      </a: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</a:t>
                      </a: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comprendre les gens.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</a:t>
                      </a: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people.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habiter à l’étranger.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live </a:t>
                      </a: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abroad</a:t>
                      </a: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travailler dans un autre pays.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</a:t>
                      </a: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another</a:t>
                      </a: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country.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communiquer avec les jeunes de son âge.</a:t>
                      </a: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communicate</a:t>
                      </a: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</a:t>
                      </a: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young</a:t>
                      </a: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people </a:t>
                      </a: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your</a:t>
                      </a: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own</a:t>
                      </a: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age</a:t>
                      </a: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regarder la télévision.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watch</a:t>
                      </a: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television</a:t>
                      </a: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écouter de la musique.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listen</a:t>
                      </a: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music.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dans une autre langue.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</a:t>
                      </a: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another</a:t>
                      </a: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language</a:t>
                      </a: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065556"/>
                  </a:ext>
                </a:extLst>
              </a:tr>
            </a:tbl>
          </a:graphicData>
        </a:graphic>
      </p:graphicFrame>
      <p:pic>
        <p:nvPicPr>
          <p:cNvPr id="2050" name="Picture 2" descr="Why Celebrate the International Translation Day? - South Ural State  Univers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10743"/>
            <a:ext cx="4872446" cy="2436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7097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546BDE8-FE34-4271-AB6B-F55707CD878C}"/>
              </a:ext>
            </a:extLst>
          </p:cNvPr>
          <p:cNvGraphicFramePr>
            <a:graphicFrameLocks noGrp="1"/>
          </p:cNvGraphicFramePr>
          <p:nvPr/>
        </p:nvGraphicFramePr>
        <p:xfrm>
          <a:off x="0" y="3"/>
          <a:ext cx="12192003" cy="68579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33303">
                  <a:extLst>
                    <a:ext uri="{9D8B030D-6E8A-4147-A177-3AD203B41FA5}">
                      <a16:colId xmlns:a16="http://schemas.microsoft.com/office/drawing/2014/main" val="346465721"/>
                    </a:ext>
                  </a:extLst>
                </a:gridCol>
                <a:gridCol w="1709307">
                  <a:extLst>
                    <a:ext uri="{9D8B030D-6E8A-4147-A177-3AD203B41FA5}">
                      <a16:colId xmlns:a16="http://schemas.microsoft.com/office/drawing/2014/main" val="657139347"/>
                    </a:ext>
                  </a:extLst>
                </a:gridCol>
                <a:gridCol w="869429">
                  <a:extLst>
                    <a:ext uri="{9D8B030D-6E8A-4147-A177-3AD203B41FA5}">
                      <a16:colId xmlns:a16="http://schemas.microsoft.com/office/drawing/2014/main" val="2622360059"/>
                    </a:ext>
                  </a:extLst>
                </a:gridCol>
                <a:gridCol w="1444624">
                  <a:extLst>
                    <a:ext uri="{9D8B030D-6E8A-4147-A177-3AD203B41FA5}">
                      <a16:colId xmlns:a16="http://schemas.microsoft.com/office/drawing/2014/main" val="2549632110"/>
                    </a:ext>
                  </a:extLst>
                </a:gridCol>
                <a:gridCol w="1123406">
                  <a:extLst>
                    <a:ext uri="{9D8B030D-6E8A-4147-A177-3AD203B41FA5}">
                      <a16:colId xmlns:a16="http://schemas.microsoft.com/office/drawing/2014/main" val="812935300"/>
                    </a:ext>
                  </a:extLst>
                </a:gridCol>
                <a:gridCol w="4528158">
                  <a:extLst>
                    <a:ext uri="{9D8B030D-6E8A-4147-A177-3AD203B41FA5}">
                      <a16:colId xmlns:a16="http://schemas.microsoft.com/office/drawing/2014/main" val="330275069"/>
                    </a:ext>
                  </a:extLst>
                </a:gridCol>
                <a:gridCol w="583776">
                  <a:extLst>
                    <a:ext uri="{9D8B030D-6E8A-4147-A177-3AD203B41FA5}">
                      <a16:colId xmlns:a16="http://schemas.microsoft.com/office/drawing/2014/main" val="1734808876"/>
                    </a:ext>
                  </a:extLst>
                </a:gridCol>
              </a:tblGrid>
              <a:tr h="448686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3-</a:t>
                      </a:r>
                      <a:r>
                        <a:rPr lang="fr-FR" sz="1800" b="1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 Tu aimes ton travail? 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Do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you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like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your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job?</a:t>
                      </a:r>
                      <a:r>
                        <a:rPr lang="fr-FR" sz="1800" b="1" i="1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endParaRPr kumimoji="0" lang="fr-FR" sz="1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5920653"/>
                  </a:ext>
                </a:extLst>
              </a:tr>
              <a:tr h="409097"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i="1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98990"/>
                  </a:ext>
                </a:extLst>
              </a:tr>
              <a:tr h="30001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Oui j’aime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 </a:t>
                      </a: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like</a:t>
                      </a: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Oui j’adore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I love</a:t>
                      </a:r>
                      <a:endParaRPr lang="fr-FR" sz="14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mon travail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my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work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/ job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mon emploi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job (more 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formal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mon  boulot 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my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job (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informal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mon job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my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job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parce que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because</a:t>
                      </a: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because</a:t>
                      </a: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c’est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it’s</a:t>
                      </a: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assez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quite</a:t>
                      </a: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 peu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little</a:t>
                      </a: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très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very</a:t>
                      </a: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créatif.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creative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intéressant.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interesting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motivant.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motivating</a:t>
                      </a: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stimulant.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stimulating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varié.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varied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2065556"/>
                  </a:ext>
                </a:extLst>
              </a:tr>
              <a:tr h="30001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 je n’aime pas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I </a:t>
                      </a: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don’t</a:t>
                      </a: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like</a:t>
                      </a: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 je déteste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I </a:t>
                      </a:r>
                      <a:r>
                        <a:rPr lang="fr-FR" sz="14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hate</a:t>
                      </a:r>
                      <a:endParaRPr lang="fr-FR" sz="14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 n’est pas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isn’t</a:t>
                      </a: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baseline="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4473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5080337" y="3244334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i="1" dirty="0">
                <a:solidFill>
                  <a:srgbClr val="00B0F0"/>
                </a:solidFill>
              </a:rPr>
              <a:t>	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486" y="919707"/>
            <a:ext cx="1130963" cy="93521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b="10082"/>
          <a:stretch/>
        </p:blipFill>
        <p:spPr>
          <a:xfrm>
            <a:off x="8112034" y="2652857"/>
            <a:ext cx="3923211" cy="2214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793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546BDE8-FE34-4271-AB6B-F55707CD878C}"/>
              </a:ext>
            </a:extLst>
          </p:cNvPr>
          <p:cNvGraphicFramePr>
            <a:graphicFrameLocks noGrp="1"/>
          </p:cNvGraphicFramePr>
          <p:nvPr/>
        </p:nvGraphicFramePr>
        <p:xfrm>
          <a:off x="0" y="1"/>
          <a:ext cx="12232646" cy="68643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6651">
                  <a:extLst>
                    <a:ext uri="{9D8B030D-6E8A-4147-A177-3AD203B41FA5}">
                      <a16:colId xmlns:a16="http://schemas.microsoft.com/office/drawing/2014/main" val="346465721"/>
                    </a:ext>
                  </a:extLst>
                </a:gridCol>
                <a:gridCol w="2259875">
                  <a:extLst>
                    <a:ext uri="{9D8B030D-6E8A-4147-A177-3AD203B41FA5}">
                      <a16:colId xmlns:a16="http://schemas.microsoft.com/office/drawing/2014/main" val="3322225573"/>
                    </a:ext>
                  </a:extLst>
                </a:gridCol>
                <a:gridCol w="1867988">
                  <a:extLst>
                    <a:ext uri="{9D8B030D-6E8A-4147-A177-3AD203B41FA5}">
                      <a16:colId xmlns:a16="http://schemas.microsoft.com/office/drawing/2014/main" val="3932779791"/>
                    </a:ext>
                  </a:extLst>
                </a:gridCol>
                <a:gridCol w="2599509">
                  <a:extLst>
                    <a:ext uri="{9D8B030D-6E8A-4147-A177-3AD203B41FA5}">
                      <a16:colId xmlns:a16="http://schemas.microsoft.com/office/drawing/2014/main" val="2072560385"/>
                    </a:ext>
                  </a:extLst>
                </a:gridCol>
                <a:gridCol w="4538623">
                  <a:extLst>
                    <a:ext uri="{9D8B030D-6E8A-4147-A177-3AD203B41FA5}">
                      <a16:colId xmlns:a16="http://schemas.microsoft.com/office/drawing/2014/main" val="177502241"/>
                    </a:ext>
                  </a:extLst>
                </a:gridCol>
              </a:tblGrid>
              <a:tr h="359413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4. </a:t>
                      </a:r>
                      <a:r>
                        <a:rPr lang="fr-FR" sz="1800" b="1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 Qu’est-ce que tu fais comme travail?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What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job do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you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do? 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920653"/>
                  </a:ext>
                </a:extLst>
              </a:tr>
              <a:tr h="328664"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i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i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98990"/>
                  </a:ext>
                </a:extLst>
              </a:tr>
              <a:tr h="61699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suis </a:t>
                      </a:r>
                      <a:endParaRPr lang="fr-FR" sz="1400" b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am </a:t>
                      </a:r>
                      <a:r>
                        <a:rPr lang="en-GB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GB" sz="14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14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n-GB" sz="14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acteur/</a:t>
                      </a:r>
                      <a:r>
                        <a:rPr lang="fr-FR" sz="1400" b="1" i="0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actrice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actor</a:t>
                      </a: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chanteur/</a:t>
                      </a:r>
                      <a:r>
                        <a:rPr lang="fr-FR" sz="1400" b="1" i="0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chanteuse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singer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chauffeur de taxi/camion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taxi/lorry driver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contrôleur aérien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air-</a:t>
                      </a: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traffic</a:t>
                      </a: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controller</a:t>
                      </a: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designer de chaussures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shoe</a:t>
                      </a: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designer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directeur/</a:t>
                      </a:r>
                      <a:r>
                        <a:rPr lang="fr-FR" sz="1400" b="1" i="0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directrice</a:t>
                      </a: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magasin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store manager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footballeur 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footballer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guide touristique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tourist</a:t>
                      </a:r>
                      <a:r>
                        <a:rPr lang="fr-FR" sz="1400" b="0" i="1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guide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ingénieur</a:t>
                      </a:r>
                      <a:r>
                        <a:rPr lang="fr-FR" sz="1400" b="1" i="0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engineer</a:t>
                      </a: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journaliste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journalist</a:t>
                      </a:r>
                      <a:endParaRPr lang="fr-FR" sz="1400" b="1" i="0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pâtissier/</a:t>
                      </a:r>
                      <a:r>
                        <a:rPr lang="fr-FR" sz="1400" b="1" i="0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pâtissière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pastry</a:t>
                      </a: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chef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pilote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pilot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professeur 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teacher</a:t>
                      </a: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réceptionniste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receptionist</a:t>
                      </a: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serveur/</a:t>
                      </a:r>
                      <a:r>
                        <a:rPr lang="fr-FR" sz="1400" b="1" i="0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serveuse</a:t>
                      </a: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waiter</a:t>
                      </a: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waitress</a:t>
                      </a: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secrétaire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secretary</a:t>
                      </a: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vétérinaire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vet</a:t>
                      </a:r>
                      <a:endParaRPr lang="fr-FR" sz="1400" b="1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webdesigner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web designer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</a:t>
                      </a:r>
                      <a:r>
                        <a:rPr lang="en-GB" sz="14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travaille</a:t>
                      </a:r>
                      <a:r>
                        <a:rPr lang="en-GB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</a:t>
                      </a:r>
                      <a:r>
                        <a:rPr lang="en-GB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équipe</a:t>
                      </a:r>
                      <a:endParaRPr lang="en-GB" sz="14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GB" sz="14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 in a team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je </a:t>
                      </a:r>
                      <a:r>
                        <a:rPr kumimoji="0" lang="en-GB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travaille</a:t>
                      </a: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seul</a:t>
                      </a:r>
                      <a:r>
                        <a:rPr kumimoji="0" lang="en-GB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work on my own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j’achète…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buy…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</a:t>
                      </a:r>
                      <a:r>
                        <a:rPr lang="en-GB" sz="14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contacte</a:t>
                      </a:r>
                      <a:r>
                        <a:rPr lang="en-GB" sz="14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contact…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</a:t>
                      </a:r>
                      <a:r>
                        <a:rPr lang="en-GB" sz="14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crée</a:t>
                      </a:r>
                      <a:r>
                        <a:rPr lang="en-GB" sz="14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create…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j’invente</a:t>
                      </a:r>
                      <a:r>
                        <a:rPr lang="en-GB" sz="14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invent….</a:t>
                      </a:r>
                      <a:r>
                        <a:rPr lang="en-GB" sz="14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j’organise</a:t>
                      </a:r>
                      <a:r>
                        <a:rPr lang="en-GB" sz="14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organise….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</a:t>
                      </a:r>
                      <a:r>
                        <a:rPr lang="en-GB" sz="14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réponds</a:t>
                      </a:r>
                      <a:r>
                        <a:rPr lang="en-GB" sz="14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au </a:t>
                      </a:r>
                      <a:r>
                        <a:rPr lang="en-GB" sz="14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téléphone</a:t>
                      </a:r>
                      <a:r>
                        <a:rPr lang="en-GB" sz="14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answer the telephone.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065556"/>
                  </a:ext>
                </a:extLst>
              </a:tr>
            </a:tbl>
          </a:graphicData>
        </a:graphic>
      </p:graphicFrame>
      <p:pic>
        <p:nvPicPr>
          <p:cNvPr id="1026" name="Picture 2" descr="Les métiers (professions) en français, fle – vocabulaire #5 - YouTube"/>
          <p:cNvPicPr>
            <a:picLocks noChangeAspect="1" noChangeArrowheads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2" t="3344" r="1880" b="18334"/>
          <a:stretch/>
        </p:blipFill>
        <p:spPr bwMode="auto">
          <a:xfrm>
            <a:off x="8760582" y="2690949"/>
            <a:ext cx="3472063" cy="1585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2628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7E50C20-A550-43C0-BA32-B77D1023E7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6874" y="0"/>
            <a:ext cx="625825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140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46675-3B3C-4532-A5C1-4D4EB42B4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278266"/>
            <a:ext cx="5791201" cy="6078992"/>
          </a:xfrm>
        </p:spPr>
        <p:txBody>
          <a:bodyPr>
            <a:normAutofit fontScale="25000" lnSpcReduction="20000"/>
          </a:bodyPr>
          <a:lstStyle/>
          <a:p>
            <a:pPr marR="540385">
              <a:lnSpc>
                <a:spcPts val="12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4000" b="1" dirty="0">
                <a:effectLst/>
                <a:ea typeface="Times New Roman" panose="02020603050405020304" pitchFamily="18" charset="0"/>
              </a:rPr>
              <a:t>Mon avenir				</a:t>
            </a:r>
            <a:r>
              <a:rPr lang="en-GB" sz="4000" b="1" i="1" dirty="0">
                <a:effectLst/>
                <a:ea typeface="Times New Roman" panose="02020603050405020304" pitchFamily="18" charset="0"/>
              </a:rPr>
              <a:t>My future</a:t>
            </a:r>
            <a:endParaRPr lang="en-GB" sz="4000" b="1" dirty="0">
              <a:effectLst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Dans deux/quatre ans, …			</a:t>
            </a:r>
            <a: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fr-FR" sz="4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two</a:t>
            </a:r>
            <a: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/four </a:t>
            </a:r>
            <a:r>
              <a:rPr lang="fr-FR" sz="4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years</a:t>
            </a:r>
            <a: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…</a:t>
            </a:r>
            <a:b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 jour, …				</a:t>
            </a:r>
            <a: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One </a:t>
            </a:r>
            <a:r>
              <a:rPr lang="fr-FR" sz="4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day</a:t>
            </a:r>
            <a: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…</a:t>
            </a:r>
            <a:b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 vais …				</a:t>
            </a:r>
            <a: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fr-FR" sz="4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am</a:t>
            </a:r>
            <a: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4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going</a:t>
            </a:r>
            <a: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to …</a:t>
            </a:r>
            <a:b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aller au lycée				</a:t>
            </a:r>
            <a: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go to </a:t>
            </a:r>
            <a:r>
              <a:rPr lang="fr-FR" sz="4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sixth-form</a:t>
            </a:r>
            <a: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4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college</a:t>
            </a:r>
            <a:b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avoir un emploi bien payé			</a:t>
            </a:r>
            <a: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have a </a:t>
            </a:r>
            <a:r>
              <a:rPr lang="fr-FR" sz="4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well-paid</a:t>
            </a:r>
            <a: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job</a:t>
            </a:r>
            <a:b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faire un apprentissage			</a:t>
            </a:r>
            <a: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 an </a:t>
            </a:r>
            <a:r>
              <a:rPr lang="fr-FR" sz="4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apprenticeship</a:t>
            </a:r>
            <a:b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faire des études à la fac			</a:t>
            </a:r>
            <a:r>
              <a:rPr lang="fr-FR" sz="4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study</a:t>
            </a:r>
            <a: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at </a:t>
            </a:r>
            <a:r>
              <a:rPr lang="fr-FR" sz="4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university</a:t>
            </a:r>
            <a:b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quitter le collège			</a:t>
            </a:r>
            <a:r>
              <a:rPr lang="fr-FR" sz="4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leave</a:t>
            </a:r>
            <a: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4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secondary</a:t>
            </a:r>
            <a: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4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school</a:t>
            </a:r>
            <a:b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travailler				</a:t>
            </a:r>
            <a:r>
              <a:rPr lang="fr-FR" sz="4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b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voyager				</a:t>
            </a:r>
            <a:r>
              <a:rPr lang="fr-FR" sz="4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travel</a:t>
            </a:r>
            <a:endParaRPr lang="en-GB" sz="4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4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540385" indent="0">
              <a:lnSpc>
                <a:spcPts val="12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fr-FR" sz="4000" b="1" dirty="0">
                <a:effectLst/>
                <a:ea typeface="Times New Roman" panose="02020603050405020304" pitchFamily="18" charset="0"/>
              </a:rPr>
              <a:t>Parler une autre langue 	</a:t>
            </a:r>
            <a:r>
              <a:rPr lang="fr-FR" sz="4000" b="1" i="1" dirty="0" err="1">
                <a:effectLst/>
                <a:ea typeface="Times New Roman" panose="02020603050405020304" pitchFamily="18" charset="0"/>
              </a:rPr>
              <a:t>Speaking</a:t>
            </a:r>
            <a:r>
              <a:rPr lang="fr-FR" sz="4000" b="1" i="1" dirty="0">
                <a:effectLst/>
                <a:ea typeface="Times New Roman" panose="02020603050405020304" pitchFamily="18" charset="0"/>
              </a:rPr>
              <a:t> </a:t>
            </a:r>
            <a:r>
              <a:rPr lang="fr-FR" sz="4000" b="1" i="1" dirty="0" err="1">
                <a:effectLst/>
                <a:ea typeface="Times New Roman" panose="02020603050405020304" pitchFamily="18" charset="0"/>
              </a:rPr>
              <a:t>another</a:t>
            </a:r>
            <a:r>
              <a:rPr lang="fr-FR" sz="4000" b="1" i="1" dirty="0">
                <a:effectLst/>
                <a:ea typeface="Times New Roman" panose="02020603050405020304" pitchFamily="18" charset="0"/>
              </a:rPr>
              <a:t> </a:t>
            </a:r>
            <a:r>
              <a:rPr lang="fr-FR" sz="4000" b="1" i="1" dirty="0" err="1">
                <a:effectLst/>
                <a:ea typeface="Times New Roman" panose="02020603050405020304" pitchFamily="18" charset="0"/>
              </a:rPr>
              <a:t>language</a:t>
            </a:r>
            <a:endParaRPr lang="en-GB" sz="4000" b="1" dirty="0">
              <a:effectLst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Avec les langues, on peut …			</a:t>
            </a:r>
            <a:r>
              <a:rPr lang="fr-FR" sz="4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4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languages</a:t>
            </a:r>
            <a: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4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can …</a:t>
            </a:r>
            <a:b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comprendre les gens			</a:t>
            </a:r>
            <a:r>
              <a:rPr lang="fr-FR" sz="4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understand</a:t>
            </a:r>
            <a: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people</a:t>
            </a:r>
            <a:b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habiter à l’étranger			</a:t>
            </a:r>
            <a: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live </a:t>
            </a:r>
            <a:r>
              <a:rPr lang="fr-FR" sz="4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abroad</a:t>
            </a:r>
            <a:b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travailler dans un autre pays			</a:t>
            </a:r>
            <a:r>
              <a:rPr lang="fr-FR" sz="4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fr-FR" sz="4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another</a:t>
            </a:r>
            <a: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country</a:t>
            </a:r>
            <a:b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communiquer avec les jeunes			</a:t>
            </a:r>
            <a:r>
              <a:rPr lang="fr-FR" sz="4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communicate</a:t>
            </a:r>
            <a: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4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4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young</a:t>
            </a:r>
            <a: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people</a:t>
            </a:r>
            <a:br>
              <a:rPr lang="fr-FR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de son âge				 </a:t>
            </a:r>
            <a:r>
              <a:rPr lang="fr-FR" sz="4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your</a:t>
            </a:r>
            <a: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4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own</a:t>
            </a:r>
            <a: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4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age</a:t>
            </a:r>
            <a:b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regarder la télévision			</a:t>
            </a:r>
            <a:r>
              <a:rPr lang="fr-FR" sz="4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watch</a:t>
            </a:r>
            <a: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4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television</a:t>
            </a:r>
            <a:r>
              <a:rPr lang="fr-FR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fr-FR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écouter de la musique 			</a:t>
            </a:r>
            <a:r>
              <a:rPr lang="fr-FR" sz="4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listen</a:t>
            </a:r>
            <a: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to music</a:t>
            </a:r>
            <a:b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dans une autre langue			</a:t>
            </a:r>
            <a: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fr-FR" sz="4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another</a:t>
            </a:r>
            <a: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4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language</a:t>
            </a:r>
            <a:b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À mon avis, parler une autre			</a:t>
            </a:r>
            <a: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fr-FR" sz="4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my</a:t>
            </a:r>
            <a: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opinion, </a:t>
            </a:r>
            <a:r>
              <a:rPr lang="fr-FR" sz="4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speaking</a:t>
            </a:r>
            <a: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4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another</a:t>
            </a:r>
            <a:br>
              <a:rPr lang="fr-FR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langue, c’est …			 </a:t>
            </a:r>
            <a:r>
              <a:rPr lang="fr-FR" sz="4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language</a:t>
            </a:r>
            <a: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4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…</a:t>
            </a:r>
            <a:b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 avantage				</a:t>
            </a:r>
            <a: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 </a:t>
            </a:r>
            <a:r>
              <a:rPr lang="fr-FR" sz="4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advantage</a:t>
            </a:r>
            <a:b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important				</a:t>
            </a:r>
            <a: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important</a:t>
            </a:r>
            <a:b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 plus			</a:t>
            </a:r>
            <a:r>
              <a:rPr lang="fr-FR" sz="4000" dirty="0"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bonus</a:t>
            </a:r>
            <a:br>
              <a:rPr lang="fr-FR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parce que …				</a:t>
            </a:r>
            <a:r>
              <a:rPr lang="en-US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because …</a:t>
            </a:r>
            <a:endParaRPr lang="en-GB" sz="4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4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40385">
              <a:lnSpc>
                <a:spcPts val="12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4000" b="1" dirty="0" err="1">
                <a:effectLst/>
                <a:ea typeface="Times New Roman" panose="02020603050405020304" pitchFamily="18" charset="0"/>
              </a:rPr>
              <a:t>Travailler</a:t>
            </a:r>
            <a:r>
              <a:rPr lang="en-US" sz="4000" b="1" dirty="0">
                <a:effectLst/>
                <a:ea typeface="Times New Roman" panose="02020603050405020304" pitchFamily="18" charset="0"/>
              </a:rPr>
              <a:t>				</a:t>
            </a:r>
            <a:r>
              <a:rPr lang="en-US" sz="4000" b="1" i="1" dirty="0">
                <a:effectLst/>
                <a:ea typeface="Times New Roman" panose="02020603050405020304" pitchFamily="18" charset="0"/>
              </a:rPr>
              <a:t>Working</a:t>
            </a:r>
            <a:endParaRPr lang="en-GB" sz="4000" b="1" dirty="0">
              <a:effectLst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 </a:t>
            </a:r>
            <a:r>
              <a:rPr lang="en-US" sz="4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boulot</a:t>
            </a:r>
            <a:r>
              <a:rPr lang="en-US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r>
              <a:rPr lang="en-US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job (informal)</a:t>
            </a:r>
            <a:br>
              <a:rPr lang="en-US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l’emploi</a:t>
            </a:r>
            <a:r>
              <a:rPr lang="en-US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r>
              <a:rPr lang="en-US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job (more formal)</a:t>
            </a:r>
            <a:br>
              <a:rPr lang="en-US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 travail				</a:t>
            </a:r>
            <a:r>
              <a:rPr lang="en-US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br>
              <a:rPr lang="en-US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 job				</a:t>
            </a:r>
            <a:r>
              <a:rPr lang="en-US" sz="4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job</a:t>
            </a:r>
            <a:endParaRPr lang="en-GB" sz="4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C3B57D1-E98B-4CEF-8EB6-2D1DAB81B933}"/>
              </a:ext>
            </a:extLst>
          </p:cNvPr>
          <p:cNvSpPr txBox="1">
            <a:spLocks/>
          </p:cNvSpPr>
          <p:nvPr/>
        </p:nvSpPr>
        <p:spPr>
          <a:xfrm>
            <a:off x="5987142" y="500742"/>
            <a:ext cx="6633483" cy="6078992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540385">
              <a:lnSpc>
                <a:spcPts val="12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b="1" dirty="0">
                <a:effectLst/>
                <a:ea typeface="Times New Roman" panose="02020603050405020304" pitchFamily="18" charset="0"/>
              </a:rPr>
              <a:t>Du matin au </a:t>
            </a:r>
            <a:r>
              <a:rPr lang="en-US" sz="1800" b="1" dirty="0" err="1">
                <a:effectLst/>
                <a:ea typeface="Times New Roman" panose="02020603050405020304" pitchFamily="18" charset="0"/>
              </a:rPr>
              <a:t>soir</a:t>
            </a:r>
            <a:r>
              <a:rPr lang="en-US" sz="1800" b="1" dirty="0">
                <a:effectLst/>
                <a:ea typeface="Times New Roman" panose="02020603050405020304" pitchFamily="18" charset="0"/>
              </a:rPr>
              <a:t>		</a:t>
            </a:r>
            <a:r>
              <a:rPr lang="en-GB" sz="1800" b="1" i="1" dirty="0">
                <a:effectLst/>
                <a:ea typeface="Times New Roman" panose="02020603050405020304" pitchFamily="18" charset="0"/>
              </a:rPr>
              <a:t>From morning till night</a:t>
            </a:r>
            <a:endParaRPr lang="en-GB" sz="1800" b="1" dirty="0">
              <a:effectLst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d’abord</a:t>
            </a: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GB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first</a:t>
            </a:r>
            <a:br>
              <a:rPr lang="en-GB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ensuite			</a:t>
            </a:r>
            <a:r>
              <a:rPr lang="en-GB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next</a:t>
            </a:r>
            <a:br>
              <a:rPr lang="en-GB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l’après</a:t>
            </a: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-midi			</a:t>
            </a:r>
            <a:r>
              <a:rPr lang="en-GB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 the afternoon</a:t>
            </a:r>
            <a:br>
              <a:rPr lang="en-GB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 </a:t>
            </a:r>
            <a:r>
              <a:rPr lang="en-GB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lendemain</a:t>
            </a: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GB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next day</a:t>
            </a:r>
            <a:br>
              <a:rPr lang="en-GB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 matin			</a:t>
            </a:r>
            <a:r>
              <a:rPr lang="en-GB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 the morning</a:t>
            </a:r>
            <a:br>
              <a:rPr lang="en-GB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puis</a:t>
            </a: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GB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then</a:t>
            </a:r>
            <a:br>
              <a:rPr lang="en-GB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tous</a:t>
            </a: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les </a:t>
            </a:r>
            <a:r>
              <a:rPr lang="en-GB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jours</a:t>
            </a: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GB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every day</a:t>
            </a:r>
            <a:br>
              <a:rPr lang="en-GB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très </a:t>
            </a:r>
            <a:r>
              <a:rPr lang="en-GB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tôt</a:t>
            </a: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GB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very early</a:t>
            </a:r>
            <a:endParaRPr lang="en-GB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R="540385">
              <a:lnSpc>
                <a:spcPts val="12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b="1" dirty="0" err="1">
                <a:effectLst/>
                <a:ea typeface="Times New Roman" panose="02020603050405020304" pitchFamily="18" charset="0"/>
              </a:rPr>
              <a:t>J’aime</a:t>
            </a:r>
            <a:r>
              <a:rPr lang="en-US" sz="1800" b="1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ea typeface="Times New Roman" panose="02020603050405020304" pitchFamily="18" charset="0"/>
              </a:rPr>
              <a:t>mon</a:t>
            </a:r>
            <a:r>
              <a:rPr lang="en-US" sz="1800" b="1" dirty="0">
                <a:effectLst/>
                <a:ea typeface="Times New Roman" panose="02020603050405020304" pitchFamily="18" charset="0"/>
              </a:rPr>
              <a:t> job </a:t>
            </a:r>
            <a:r>
              <a:rPr lang="en-US" sz="1800" b="1" dirty="0" err="1">
                <a:effectLst/>
                <a:ea typeface="Times New Roman" panose="02020603050405020304" pitchFamily="18" charset="0"/>
              </a:rPr>
              <a:t>parce</a:t>
            </a:r>
            <a:r>
              <a:rPr lang="en-US" sz="1800" b="1" dirty="0">
                <a:effectLst/>
                <a:ea typeface="Times New Roman" panose="02020603050405020304" pitchFamily="18" charset="0"/>
              </a:rPr>
              <a:t> que 		</a:t>
            </a:r>
            <a:r>
              <a:rPr lang="en-GB" sz="1800" b="1" i="1" dirty="0">
                <a:effectLst/>
                <a:ea typeface="Times New Roman" panose="02020603050405020304" pitchFamily="18" charset="0"/>
              </a:rPr>
              <a:t>I like my job because it’s </a:t>
            </a:r>
            <a:r>
              <a:rPr lang="en-US" sz="1800" b="1" i="1" dirty="0">
                <a:effectLst/>
                <a:ea typeface="Times New Roman" panose="02020603050405020304" pitchFamily="18" charset="0"/>
              </a:rPr>
              <a:t>…</a:t>
            </a:r>
            <a:br>
              <a:rPr lang="en-GB" sz="1800" b="1" dirty="0">
                <a:effectLst/>
                <a:ea typeface="Times New Roman" panose="02020603050405020304" pitchFamily="18" charset="0"/>
              </a:rPr>
            </a:br>
            <a:r>
              <a:rPr lang="en-GB" sz="1800" b="1" dirty="0">
                <a:effectLst/>
                <a:ea typeface="Times New Roman" panose="02020603050405020304" pitchFamily="18" charset="0"/>
              </a:rPr>
              <a:t>  </a:t>
            </a:r>
            <a:r>
              <a:rPr lang="fr-FR" sz="1800" b="1" dirty="0">
                <a:effectLst/>
                <a:ea typeface="Times New Roman" panose="02020603050405020304" pitchFamily="18" charset="0"/>
              </a:rPr>
              <a:t>c’est …		</a:t>
            </a:r>
            <a:endParaRPr lang="en-GB" sz="1800" b="1" dirty="0">
              <a:effectLst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créatif 			</a:t>
            </a:r>
            <a:r>
              <a:rPr lang="fr-FR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creative</a:t>
            </a:r>
            <a:br>
              <a:rPr lang="fr-FR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intéressant			</a:t>
            </a:r>
            <a:r>
              <a:rPr lang="fr-FR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interesting</a:t>
            </a:r>
            <a:br>
              <a:rPr lang="fr-FR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motivant			</a:t>
            </a:r>
            <a:r>
              <a:rPr lang="fr-FR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motivating</a:t>
            </a:r>
            <a:br>
              <a:rPr lang="fr-FR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stimulant			</a:t>
            </a:r>
            <a:r>
              <a:rPr lang="fr-FR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stimulating</a:t>
            </a:r>
            <a:br>
              <a:rPr lang="fr-FR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varié			</a:t>
            </a:r>
            <a:r>
              <a:rPr lang="fr-FR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varied</a:t>
            </a:r>
            <a:endParaRPr lang="en-GB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40385">
              <a:lnSpc>
                <a:spcPts val="1200"/>
              </a:lnSpc>
              <a:spcBef>
                <a:spcPts val="300"/>
              </a:spcBef>
              <a:spcAft>
                <a:spcPts val="300"/>
              </a:spcAft>
            </a:pPr>
            <a:r>
              <a:rPr lang="fr-FR" sz="1800" b="1" dirty="0">
                <a:effectLst/>
                <a:ea typeface="Times New Roman" panose="02020603050405020304" pitchFamily="18" charset="0"/>
              </a:rPr>
              <a:t>Mon boulot			</a:t>
            </a:r>
            <a:r>
              <a:rPr lang="fr-FR" sz="1800" b="1" i="1" dirty="0" err="1">
                <a:effectLst/>
                <a:ea typeface="Times New Roman" panose="02020603050405020304" pitchFamily="18" charset="0"/>
              </a:rPr>
              <a:t>My</a:t>
            </a:r>
            <a:r>
              <a:rPr lang="fr-FR" sz="1800" b="1" i="1" dirty="0">
                <a:effectLst/>
                <a:ea typeface="Times New Roman" panose="02020603050405020304" pitchFamily="18" charset="0"/>
              </a:rPr>
              <a:t> job</a:t>
            </a:r>
            <a:endParaRPr lang="en-GB" sz="1800" b="1" dirty="0">
              <a:effectLst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Qu’est-ce tu fais comme travail?	</a:t>
            </a:r>
            <a:r>
              <a:rPr lang="en-GB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What</a:t>
            </a: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kind of work do you do?</a:t>
            </a:r>
            <a:br>
              <a:rPr lang="en-GB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Quelles sont tes 		</a:t>
            </a:r>
            <a:r>
              <a:rPr lang="fr-FR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What</a:t>
            </a:r>
            <a:r>
              <a:rPr lang="fr-FR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fr-FR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your</a:t>
            </a:r>
            <a:r>
              <a:rPr lang="fr-FR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responsibilities</a:t>
            </a:r>
            <a:r>
              <a:rPr lang="fr-FR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br>
              <a:rPr lang="fr-FR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responsabilités? 	</a:t>
            </a:r>
            <a:br>
              <a:rPr lang="fr-FR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Tu travailles seul(e) ou avec 		</a:t>
            </a:r>
            <a:r>
              <a:rPr lang="fr-FR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 </a:t>
            </a:r>
            <a:r>
              <a:rPr lang="fr-FR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fr-FR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r>
              <a:rPr lang="fr-FR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alone</a:t>
            </a:r>
            <a:r>
              <a:rPr lang="fr-FR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or </a:t>
            </a:r>
            <a:r>
              <a:rPr lang="fr-FR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br>
              <a:rPr lang="fr-FR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d’autres personnes?			 </a:t>
            </a:r>
            <a:r>
              <a:rPr lang="en-GB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other people?</a:t>
            </a:r>
            <a:br>
              <a:rPr lang="en-GB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Est-</a:t>
            </a:r>
            <a:r>
              <a:rPr lang="en-US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ce</a:t>
            </a: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que </a:t>
            </a:r>
            <a:r>
              <a:rPr lang="en-US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tu</a:t>
            </a: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aimes</a:t>
            </a: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ton 		</a:t>
            </a:r>
            <a:r>
              <a:rPr lang="en-GB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 you like your job?</a:t>
            </a:r>
            <a:br>
              <a:rPr lang="en-GB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boulo</a:t>
            </a:r>
            <a:b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acheter</a:t>
            </a: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GB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 buy</a:t>
            </a:r>
            <a:br>
              <a:rPr lang="en-GB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contacter</a:t>
            </a: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GB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 contact</a:t>
            </a:r>
            <a:br>
              <a:rPr lang="en-GB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créer</a:t>
            </a: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GB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 create</a:t>
            </a:r>
            <a:br>
              <a:rPr lang="en-GB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inventer</a:t>
            </a: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GB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 invent</a:t>
            </a: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b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organiser			</a:t>
            </a:r>
            <a:r>
              <a:rPr lang="en-GB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 organise</a:t>
            </a:r>
            <a:br>
              <a:rPr lang="en-GB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répondre</a:t>
            </a: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au </a:t>
            </a:r>
            <a:r>
              <a:rPr lang="en-GB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téléphone</a:t>
            </a: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GB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 answer the telephone </a:t>
            </a:r>
            <a:br>
              <a:rPr lang="en-GB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travailler</a:t>
            </a: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équipe</a:t>
            </a: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GB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 work in a team</a:t>
            </a:r>
            <a:br>
              <a:rPr lang="en-GB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trouver</a:t>
            </a: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GB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 find</a:t>
            </a:r>
            <a:endParaRPr lang="en-GB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tabLst>
                <a:tab pos="3086100" algn="l"/>
              </a:tabLst>
            </a:pPr>
            <a:endParaRPr lang="en-GB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3112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46675-3B3C-4532-A5C1-4D4EB42B4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278266"/>
            <a:ext cx="5791201" cy="6078992"/>
          </a:xfrm>
        </p:spPr>
        <p:txBody>
          <a:bodyPr>
            <a:normAutofit fontScale="62500" lnSpcReduction="20000"/>
          </a:bodyPr>
          <a:lstStyle/>
          <a:p>
            <a:pPr marR="540385">
              <a:lnSpc>
                <a:spcPts val="1200"/>
              </a:lnSpc>
              <a:spcBef>
                <a:spcPts val="300"/>
              </a:spcBef>
              <a:spcAft>
                <a:spcPts val="300"/>
              </a:spcAft>
            </a:pPr>
            <a:r>
              <a:rPr lang="fr-FR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Mes ambitions		</a:t>
            </a:r>
            <a:r>
              <a:rPr lang="fr-FR" sz="1800" b="1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My</a:t>
            </a:r>
            <a:r>
              <a:rPr lang="fr-FR" sz="18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ambitions</a:t>
            </a:r>
            <a:endParaRPr lang="en-GB" sz="18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Qu’est-ce que tu voudrais		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would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like to do</a:t>
            </a:r>
            <a:b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faire plus tard?		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later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on?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voudrais être ...	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would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like to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a(n) ...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acteur/actrice								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actor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chanteur/chanteuse	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singer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chauffeur de taxi/camion	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taxi/lorry driver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contrôleur aérien	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air-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traffic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controller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designer de chaussures		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shoe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designer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directeur/directrice de magasin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store manager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footballeur 		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footballer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guide touristique		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tourist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guide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ingénieur			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engineer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journaliste			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journalist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pâtissier/pâtissière		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pastry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chef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pilote								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pilot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professeur 			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teacher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réceptionniste								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receptionist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serveur/serveuse		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waiter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/waitress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secrétaire			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secretary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vétérinaire			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vet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webdesigner	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web designer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40385">
              <a:lnSpc>
                <a:spcPts val="1200"/>
              </a:lnSpc>
              <a:spcBef>
                <a:spcPts val="300"/>
              </a:spcBef>
              <a:spcAft>
                <a:spcPts val="300"/>
              </a:spcAft>
            </a:pPr>
            <a:r>
              <a:rPr lang="fr-FR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Les opinions		</a:t>
            </a:r>
            <a:r>
              <a:rPr lang="fr-FR" sz="18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Opinions</a:t>
            </a:r>
            <a:endParaRPr lang="en-GB" sz="18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 serait …		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would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…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cool/ennuyeux	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cool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boring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génial/intéressant		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great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interesting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Ça ne m’intéresse pas.	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doesn’t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interest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 merci!		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thanks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Jamais de la vie!	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way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C3B57D1-E98B-4CEF-8EB6-2D1DAB81B933}"/>
              </a:ext>
            </a:extLst>
          </p:cNvPr>
          <p:cNvSpPr txBox="1">
            <a:spLocks/>
          </p:cNvSpPr>
          <p:nvPr/>
        </p:nvSpPr>
        <p:spPr>
          <a:xfrm>
            <a:off x="7298585" y="389504"/>
            <a:ext cx="4588616" cy="60789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540385">
              <a:lnSpc>
                <a:spcPts val="1200"/>
              </a:lnSpc>
              <a:spcBef>
                <a:spcPts val="300"/>
              </a:spcBef>
              <a:spcAft>
                <a:spcPts val="300"/>
              </a:spcAft>
            </a:pPr>
            <a:r>
              <a:rPr lang="fr-FR" sz="1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Les mots essentiels		</a:t>
            </a:r>
            <a:r>
              <a:rPr lang="fr-FR" sz="10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High-</a:t>
            </a:r>
            <a:r>
              <a:rPr lang="fr-FR" sz="1000" b="1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frequency</a:t>
            </a:r>
            <a:r>
              <a:rPr lang="fr-FR" sz="10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fr-FR" sz="1000" b="1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words</a:t>
            </a:r>
            <a:endParaRPr lang="en-GB" sz="10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alors			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</a:t>
            </a:r>
            <a:b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ça dépend			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depends</a:t>
            </a:r>
            <a:b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comme			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b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ne sais pas			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don’t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know</a:t>
            </a:r>
            <a:b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même			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</a:t>
            </a:r>
            <a:b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où			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where</a:t>
            </a:r>
            <a:b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parce que			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because</a:t>
            </a:r>
            <a:b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voyons			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let’s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</a:t>
            </a:r>
            <a:b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prends			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take</a:t>
            </a:r>
            <a:b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vais			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go</a:t>
            </a:r>
            <a:b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fais			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do/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tabLst>
                <a:tab pos="3086100" algn="l"/>
              </a:tabLst>
            </a:pPr>
            <a:endParaRPr lang="en-GB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2562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E0D2AB42E77A4D84BE2DD6D05212EE" ma:contentTypeVersion="12" ma:contentTypeDescription="Create a new document." ma:contentTypeScope="" ma:versionID="6ce3580611a98063e1b982c10a8d4899">
  <xsd:schema xmlns:xsd="http://www.w3.org/2001/XMLSchema" xmlns:xs="http://www.w3.org/2001/XMLSchema" xmlns:p="http://schemas.microsoft.com/office/2006/metadata/properties" xmlns:ns3="39f316ac-aaf5-4e2e-a738-5959585ebd54" xmlns:ns4="ab5792e2-7a20-434d-b2c8-f6c424745da8" targetNamespace="http://schemas.microsoft.com/office/2006/metadata/properties" ma:root="true" ma:fieldsID="0fb2ca46268dcf17957317634adb8574" ns3:_="" ns4:_="">
    <xsd:import namespace="39f316ac-aaf5-4e2e-a738-5959585ebd54"/>
    <xsd:import namespace="ab5792e2-7a20-434d-b2c8-f6c424745da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f316ac-aaf5-4e2e-a738-5959585ebd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5792e2-7a20-434d-b2c8-f6c424745da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EF83E8E-D027-4036-AB87-3F54124BDE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f316ac-aaf5-4e2e-a738-5959585ebd54"/>
    <ds:schemaRef ds:uri="ab5792e2-7a20-434d-b2c8-f6c424745d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3D65B18-9B4F-44F8-B9DD-8F119AB720B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FE4BD8-BD29-408F-9C40-A94B4A4CBD12}">
  <ds:schemaRefs>
    <ds:schemaRef ds:uri="http://schemas.microsoft.com/office/2006/documentManagement/types"/>
    <ds:schemaRef ds:uri="http://purl.org/dc/elements/1.1/"/>
    <ds:schemaRef ds:uri="ab5792e2-7a20-434d-b2c8-f6c424745da8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39f316ac-aaf5-4e2e-a738-5959585ebd5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6790</TotalTime>
  <Words>1566</Words>
  <Application>Microsoft Office PowerPoint</Application>
  <PresentationFormat>Widescreen</PresentationFormat>
  <Paragraphs>363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Jones</dc:creator>
  <cp:lastModifiedBy>Caroline Heaney</cp:lastModifiedBy>
  <cp:revision>256</cp:revision>
  <dcterms:created xsi:type="dcterms:W3CDTF">2021-01-08T13:31:16Z</dcterms:created>
  <dcterms:modified xsi:type="dcterms:W3CDTF">2023-11-10T16:47:51Z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0x010100E1E0D2AB42E77A4D84BE2DD6D05212EE</vt:lpwstr>
  </property>
</Properties>
</file>