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1305" r:id="rId5"/>
    <p:sldId id="1306" r:id="rId6"/>
    <p:sldId id="1307" r:id="rId7"/>
    <p:sldId id="1308" r:id="rId8"/>
    <p:sldId id="1309" r:id="rId9"/>
    <p:sldId id="1312" r:id="rId10"/>
    <p:sldId id="1311" r:id="rId11"/>
    <p:sldId id="13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7C80"/>
    <a:srgbClr val="FFFF00"/>
    <a:srgbClr val="FF6600"/>
    <a:srgbClr val="3F4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80292" autoAdjust="0"/>
  </p:normalViewPr>
  <p:slideViewPr>
    <p:cSldViewPr snapToGrid="0">
      <p:cViewPr varScale="1">
        <p:scale>
          <a:sx n="53" d="100"/>
          <a:sy n="53" d="100"/>
        </p:scale>
        <p:origin x="12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Jones" userId="cc34aa30-be8e-493b-abaa-39f3d88714a0" providerId="ADAL" clId="{9916DA37-BE36-471C-8D85-7B75524687A9}"/>
    <pc:docChg chg="delSld">
      <pc:chgData name="Rebecca Jones" userId="cc34aa30-be8e-493b-abaa-39f3d88714a0" providerId="ADAL" clId="{9916DA37-BE36-471C-8D85-7B75524687A9}" dt="2021-01-09T01:16:38.990" v="1" actId="2696"/>
      <pc:docMkLst>
        <pc:docMk/>
      </pc:docMkLst>
      <pc:sldChg chg="del">
        <pc:chgData name="Rebecca Jones" userId="cc34aa30-be8e-493b-abaa-39f3d88714a0" providerId="ADAL" clId="{9916DA37-BE36-471C-8D85-7B75524687A9}" dt="2021-01-09T01:16:36.728" v="0" actId="2696"/>
        <pc:sldMkLst>
          <pc:docMk/>
          <pc:sldMk cId="2180509535" sldId="264"/>
        </pc:sldMkLst>
      </pc:sldChg>
      <pc:sldChg chg="del">
        <pc:chgData name="Rebecca Jones" userId="cc34aa30-be8e-493b-abaa-39f3d88714a0" providerId="ADAL" clId="{9916DA37-BE36-471C-8D85-7B75524687A9}" dt="2021-01-09T01:16:38.990" v="1" actId="2696"/>
        <pc:sldMkLst>
          <pc:docMk/>
          <pc:sldMk cId="938867914" sldId="1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B55D-2D0E-4CAC-97A9-D9A3405A5772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AE5E-5171-4E3E-8976-34735CFA97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7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223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760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24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13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19DB-5179-4F2E-8551-9ADF094CE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4D5FB-9107-493E-8225-346CAB0F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3C656-000E-47DE-88A2-D4D16DCA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12AC1-204C-4375-946E-F78E06EF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806A-658E-452D-9D05-049D2670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8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F6C6-FC3B-4B0D-8C4B-003E9548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3D924-DD4D-4653-923E-C6905267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77D03-A18D-441C-90AA-C4D50E85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16215-B49C-4A99-BCB0-46E1D511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201C-F3F7-4A76-9008-F9A9F118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7A4FD-7956-4FF7-AAD8-510FC66E5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B3B57-2179-4D22-9D1E-AA91C5D6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7519-5240-47DC-A078-FD4D7447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13554-AAB5-485B-88C4-101D5762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150D-9E3A-4AE7-835F-1B3C7654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052C-A3F1-4BF1-A324-787719C3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FB8A-DEFC-4456-970C-34020C9EF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8A16-D327-46FA-B123-7EC86A33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3F2C-DAC1-492F-8D0B-530F4759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60176-710C-44F6-9AE1-5510F5EF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6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1DB-804A-4893-BA1B-9FA21D3B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1EF32-41C6-4FD4-9BFA-1AEDD92F8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F92C-7AC8-4986-87D8-7EE36E33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2A1A-21F1-441A-B8B0-B3B13286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39AE-C6B8-4647-BA3A-B372A728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D780-EDF1-4D68-A3AE-EBC0406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917C-242A-4BEB-A530-752AAD819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8964D-75D9-45FC-8EB9-EF3B44B5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7B7A8-3A3C-45ED-B20E-02080B70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DDBF5-26C3-4B51-A5D5-B6EC2598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00714-E090-421D-A7E5-C9F91428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8760-1AF3-4BF5-BE40-3E2316A4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DB4E-3F43-47B1-9D5C-B1F51BD1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F5F20-37D4-4615-AAC7-73B2A9448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F1081-1CF9-4A8E-B0B0-3B7D1E0B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2C535-4410-4310-B523-0BB1BF278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66A8E-399A-4E48-8205-3BACA5BF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6AA52-680C-401D-8026-FC9CCEDA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78578-8F75-4829-932C-9B06E52E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8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A438-F7B1-4136-95E6-5FB5E768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11B6-BAFB-42FD-A74F-CBC9EC0B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9A251-9260-4060-BF0B-47A842EA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A63EA-E87D-4AAE-986B-37977B7B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3A892-134B-4439-ABB3-7C816E38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0EB0D-02F1-4AD5-A76E-E43675F8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D0A68-4EA8-4E50-B36D-FD3B6AF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85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FE6A-3D90-4B5B-A13A-18EE6BFC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F442-767B-446C-8BF1-B26E376D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22E5D-0869-46E2-A75F-CCC0A42A0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FD9F8-19B9-4FB7-9F7D-265CE7FF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217A-94F2-40BB-BBE9-55B996C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ABCEF-91DF-4DF1-978F-2DBA3158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9D34-B1C2-45AF-B4DB-A3AEF158B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668B3-8282-4B0D-97B3-D365B64A0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14DF-46C3-43C5-93BA-558CDCBE4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E45A-CE99-4AAB-8A0C-833DDA98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4290-24D3-4577-A157-0D83950C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26C75-5276-488B-98E5-852A1756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1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A559B-5572-4D18-A309-9DCAC68D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6382-1BCE-44EB-B2FD-18C1407DD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2389E-2F44-4259-8B7F-354066134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E84E-716D-4398-ADA9-D7A8DB5E7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5583-454E-4BD1-9245-1896ABA06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0613" y="2036607"/>
            <a:ext cx="50690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291020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/>
        </p:nvGraphicFramePr>
        <p:xfrm>
          <a:off x="1" y="1"/>
          <a:ext cx="12192003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353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770709">
                  <a:extLst>
                    <a:ext uri="{9D8B030D-6E8A-4147-A177-3AD203B41FA5}">
                      <a16:colId xmlns:a16="http://schemas.microsoft.com/office/drawing/2014/main" val="3291175946"/>
                    </a:ext>
                  </a:extLst>
                </a:gridCol>
                <a:gridCol w="1149531">
                  <a:extLst>
                    <a:ext uri="{9D8B030D-6E8A-4147-A177-3AD203B41FA5}">
                      <a16:colId xmlns:a16="http://schemas.microsoft.com/office/drawing/2014/main" val="1577329292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164478927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215275515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2368765892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1525265008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2266126257"/>
                    </a:ext>
                  </a:extLst>
                </a:gridCol>
                <a:gridCol w="2891250">
                  <a:extLst>
                    <a:ext uri="{9D8B030D-6E8A-4147-A177-3AD203B41FA5}">
                      <a16:colId xmlns:a16="http://schemas.microsoft.com/office/drawing/2014/main" val="1573549870"/>
                    </a:ext>
                  </a:extLst>
                </a:gridCol>
              </a:tblGrid>
              <a:tr h="437203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1-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Qu’est-ce que tu vas faire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plus tard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are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going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to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later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33532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608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Voici mes ambitions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Here are my ambitions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d’abord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GB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one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GB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deux</a:t>
                      </a:r>
                      <a:r>
                        <a:rPr lang="en-GB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</a:t>
                      </a:r>
                      <a:endParaRPr lang="en-GB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2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GB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quatre</a:t>
                      </a:r>
                      <a:r>
                        <a:rPr lang="en-GB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</a:t>
                      </a:r>
                      <a:endParaRPr lang="en-GB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4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vais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going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quitter le collège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leave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un apprentissage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an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apprenticeship</a:t>
                      </a: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au lycée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 to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sixth-form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</a:t>
                      </a: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des études à la fac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en-GB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GB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sept </a:t>
                      </a: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</a:t>
                      </a:r>
                      <a:endParaRPr lang="en-GB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7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GB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dix </a:t>
                      </a:r>
                      <a:r>
                        <a:rPr lang="en-GB" sz="14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</a:t>
                      </a:r>
                      <a:endParaRPr lang="en-GB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10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vais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going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travailler.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un emploi bien payé.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well-paid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job.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voyager.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 des enfants.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habiter sur une île déserte.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Iive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a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desert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island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51165" y="4549676"/>
            <a:ext cx="1394710" cy="2308324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</a:rPr>
              <a:t>je </a:t>
            </a:r>
            <a:r>
              <a:rPr lang="en-GB" sz="1200" b="1" dirty="0" err="1">
                <a:solidFill>
                  <a:srgbClr val="002060"/>
                </a:solidFill>
              </a:rPr>
              <a:t>vais</a:t>
            </a:r>
            <a:r>
              <a:rPr lang="en-GB" sz="1200" b="1" dirty="0">
                <a:solidFill>
                  <a:srgbClr val="002060"/>
                </a:solidFill>
              </a:rPr>
              <a:t>	 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I are going to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tu</a:t>
            </a:r>
            <a:r>
              <a:rPr lang="en-GB" sz="1200" b="1" dirty="0">
                <a:solidFill>
                  <a:srgbClr val="002060"/>
                </a:solidFill>
              </a:rPr>
              <a:t> vas	   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you are going to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</a:t>
            </a:r>
            <a:r>
              <a:rPr lang="en-GB" sz="1200" b="1" dirty="0">
                <a:solidFill>
                  <a:srgbClr val="002060"/>
                </a:solidFill>
              </a:rPr>
              <a:t>  </a:t>
            </a:r>
            <a:r>
              <a:rPr lang="en-GB" sz="1200" b="1" dirty="0" err="1">
                <a:solidFill>
                  <a:srgbClr val="002060"/>
                </a:solidFill>
              </a:rPr>
              <a:t>va</a:t>
            </a:r>
            <a:r>
              <a:rPr lang="en-GB" sz="1200" b="1" dirty="0">
                <a:solidFill>
                  <a:srgbClr val="002060"/>
                </a:solidFill>
              </a:rPr>
              <a:t>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he / she is going to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nous </a:t>
            </a:r>
            <a:r>
              <a:rPr lang="en-GB" sz="1200" b="1" dirty="0" err="1">
                <a:solidFill>
                  <a:srgbClr val="002060"/>
                </a:solidFill>
              </a:rPr>
              <a:t>allons</a:t>
            </a:r>
            <a:r>
              <a:rPr lang="en-GB" sz="1200" b="1" dirty="0">
                <a:solidFill>
                  <a:srgbClr val="002060"/>
                </a:solidFill>
              </a:rPr>
              <a:t>     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we are going to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vous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allez</a:t>
            </a:r>
            <a:r>
              <a:rPr lang="en-GB" sz="1200" b="1" dirty="0">
                <a:solidFill>
                  <a:srgbClr val="002060"/>
                </a:solidFill>
              </a:rPr>
              <a:t>               </a:t>
            </a:r>
          </a:p>
          <a:p>
            <a:r>
              <a:rPr lang="en-GB" sz="1200" dirty="0">
                <a:solidFill>
                  <a:srgbClr val="00B0F0"/>
                </a:solidFill>
              </a:rPr>
              <a:t>you are going to</a:t>
            </a:r>
          </a:p>
          <a:p>
            <a:r>
              <a:rPr lang="en-GB" sz="1200" b="1" dirty="0" err="1">
                <a:solidFill>
                  <a:srgbClr val="002060"/>
                </a:solidFill>
              </a:rPr>
              <a:t>ils</a:t>
            </a:r>
            <a:r>
              <a:rPr lang="en-GB" sz="1200" b="1" dirty="0">
                <a:solidFill>
                  <a:srgbClr val="002060"/>
                </a:solidFill>
              </a:rPr>
              <a:t> / </a:t>
            </a:r>
            <a:r>
              <a:rPr lang="en-GB" sz="1200" b="1" dirty="0" err="1">
                <a:solidFill>
                  <a:srgbClr val="002060"/>
                </a:solidFill>
              </a:rPr>
              <a:t>elles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vont</a:t>
            </a:r>
            <a:r>
              <a:rPr lang="en-GB" sz="1200" b="1" dirty="0">
                <a:solidFill>
                  <a:srgbClr val="002060"/>
                </a:solidFill>
              </a:rPr>
              <a:t>      </a:t>
            </a:r>
          </a:p>
          <a:p>
            <a:r>
              <a:rPr lang="en-GB" sz="1200" i="1" dirty="0">
                <a:solidFill>
                  <a:srgbClr val="00B0F0"/>
                </a:solidFill>
              </a:rPr>
              <a:t>they are going to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809" y="4919527"/>
            <a:ext cx="1949917" cy="175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58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/>
        </p:nvGraphicFramePr>
        <p:xfrm>
          <a:off x="-40646" y="0"/>
          <a:ext cx="12232646" cy="6862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623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2168434">
                  <a:extLst>
                    <a:ext uri="{9D8B030D-6E8A-4147-A177-3AD203B41FA5}">
                      <a16:colId xmlns:a16="http://schemas.microsoft.com/office/drawing/2014/main" val="3322225573"/>
                    </a:ext>
                  </a:extLst>
                </a:gridCol>
                <a:gridCol w="1542530">
                  <a:extLst>
                    <a:ext uri="{9D8B030D-6E8A-4147-A177-3AD203B41FA5}">
                      <a16:colId xmlns:a16="http://schemas.microsoft.com/office/drawing/2014/main" val="3932779791"/>
                    </a:ext>
                  </a:extLst>
                </a:gridCol>
                <a:gridCol w="1109230">
                  <a:extLst>
                    <a:ext uri="{9D8B030D-6E8A-4147-A177-3AD203B41FA5}">
                      <a16:colId xmlns:a16="http://schemas.microsoft.com/office/drawing/2014/main" val="2072560385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177502241"/>
                    </a:ext>
                  </a:extLst>
                </a:gridCol>
                <a:gridCol w="3805646">
                  <a:extLst>
                    <a:ext uri="{9D8B030D-6E8A-4147-A177-3AD203B41FA5}">
                      <a16:colId xmlns:a16="http://schemas.microsoft.com/office/drawing/2014/main" val="1764006119"/>
                    </a:ext>
                  </a:extLst>
                </a:gridCol>
              </a:tblGrid>
              <a:tr h="36109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2. 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Que penses-tu des langues?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think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of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languages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48490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6048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mon </a:t>
                      </a:r>
                      <a:r>
                        <a:rPr lang="en-GB" sz="14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avis</a:t>
                      </a:r>
                      <a:endParaRPr lang="en-GB" sz="14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my opinion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pense que</a:t>
                      </a:r>
                      <a:endParaRPr lang="fr-FR" sz="14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think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parler une autre langue</a:t>
                      </a:r>
                      <a:endParaRPr lang="fr-FR" sz="14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speak another language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important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important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un plus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a bonus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r>
                        <a:rPr lang="en-GB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</a:t>
                      </a:r>
                      <a:r>
                        <a:rPr lang="en-GB" sz="14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avantage</a:t>
                      </a:r>
                      <a:endParaRPr lang="en-GB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an advantage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avec les langues, on peut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languages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comprendre les gens.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people.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habiter à l’étranger.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abroad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travailler dans un autre pays.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another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country.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communiquer avec les jeunes de son âge.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young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people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regarder la télévision.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television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écouter de la musique.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music.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une autre langue.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another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pic>
        <p:nvPicPr>
          <p:cNvPr id="2050" name="Picture 2" descr="Why Celebrate the International Translation Day? - South Ural State 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0743"/>
            <a:ext cx="4872446" cy="243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09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/>
        </p:nvGraphicFramePr>
        <p:xfrm>
          <a:off x="0" y="3"/>
          <a:ext cx="12192003" cy="6857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3303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709307">
                  <a:extLst>
                    <a:ext uri="{9D8B030D-6E8A-4147-A177-3AD203B41FA5}">
                      <a16:colId xmlns:a16="http://schemas.microsoft.com/office/drawing/2014/main" val="657139347"/>
                    </a:ext>
                  </a:extLst>
                </a:gridCol>
                <a:gridCol w="869429">
                  <a:extLst>
                    <a:ext uri="{9D8B030D-6E8A-4147-A177-3AD203B41FA5}">
                      <a16:colId xmlns:a16="http://schemas.microsoft.com/office/drawing/2014/main" val="2622360059"/>
                    </a:ext>
                  </a:extLst>
                </a:gridCol>
                <a:gridCol w="1444624">
                  <a:extLst>
                    <a:ext uri="{9D8B030D-6E8A-4147-A177-3AD203B41FA5}">
                      <a16:colId xmlns:a16="http://schemas.microsoft.com/office/drawing/2014/main" val="2549632110"/>
                    </a:ext>
                  </a:extLst>
                </a:gridCol>
                <a:gridCol w="1123406">
                  <a:extLst>
                    <a:ext uri="{9D8B030D-6E8A-4147-A177-3AD203B41FA5}">
                      <a16:colId xmlns:a16="http://schemas.microsoft.com/office/drawing/2014/main" val="812935300"/>
                    </a:ext>
                  </a:extLst>
                </a:gridCol>
                <a:gridCol w="4528158">
                  <a:extLst>
                    <a:ext uri="{9D8B030D-6E8A-4147-A177-3AD203B41FA5}">
                      <a16:colId xmlns:a16="http://schemas.microsoft.com/office/drawing/2014/main" val="330275069"/>
                    </a:ext>
                  </a:extLst>
                </a:gridCol>
                <a:gridCol w="583776">
                  <a:extLst>
                    <a:ext uri="{9D8B030D-6E8A-4147-A177-3AD203B41FA5}">
                      <a16:colId xmlns:a16="http://schemas.microsoft.com/office/drawing/2014/main" val="1734808876"/>
                    </a:ext>
                  </a:extLst>
                </a:gridCol>
              </a:tblGrid>
              <a:tr h="44868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3-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Tu aimes ton travail?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job?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09097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300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 j’aime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 j’adore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I love</a:t>
                      </a:r>
                      <a:endParaRPr lang="fr-FR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 travail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job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 emploi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job (more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formal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  boulot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job (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informal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 job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job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quite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peu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little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très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créatif.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intéressant.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interesting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motivant.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motivating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stimulant.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stimulating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varié.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varied</a:t>
                      </a: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300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je n’aime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I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je déteste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I </a:t>
                      </a:r>
                      <a:r>
                        <a:rPr lang="fr-FR" sz="14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hate</a:t>
                      </a:r>
                      <a:endParaRPr lang="fr-FR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 n’est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isn’t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473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080337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>
                <a:solidFill>
                  <a:srgbClr val="00B0F0"/>
                </a:solidFill>
              </a:rPr>
              <a:t>	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486" y="919707"/>
            <a:ext cx="1130963" cy="935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10082"/>
          <a:stretch/>
        </p:blipFill>
        <p:spPr>
          <a:xfrm>
            <a:off x="8112034" y="2652857"/>
            <a:ext cx="3923211" cy="221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9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/>
        </p:nvGraphicFramePr>
        <p:xfrm>
          <a:off x="0" y="1"/>
          <a:ext cx="12232646" cy="6864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51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2259875">
                  <a:extLst>
                    <a:ext uri="{9D8B030D-6E8A-4147-A177-3AD203B41FA5}">
                      <a16:colId xmlns:a16="http://schemas.microsoft.com/office/drawing/2014/main" val="3322225573"/>
                    </a:ext>
                  </a:extLst>
                </a:gridCol>
                <a:gridCol w="1867988">
                  <a:extLst>
                    <a:ext uri="{9D8B030D-6E8A-4147-A177-3AD203B41FA5}">
                      <a16:colId xmlns:a16="http://schemas.microsoft.com/office/drawing/2014/main" val="3932779791"/>
                    </a:ext>
                  </a:extLst>
                </a:gridCol>
                <a:gridCol w="2599509">
                  <a:extLst>
                    <a:ext uri="{9D8B030D-6E8A-4147-A177-3AD203B41FA5}">
                      <a16:colId xmlns:a16="http://schemas.microsoft.com/office/drawing/2014/main" val="2072560385"/>
                    </a:ext>
                  </a:extLst>
                </a:gridCol>
                <a:gridCol w="4538623">
                  <a:extLst>
                    <a:ext uri="{9D8B030D-6E8A-4147-A177-3AD203B41FA5}">
                      <a16:colId xmlns:a16="http://schemas.microsoft.com/office/drawing/2014/main" val="177502241"/>
                    </a:ext>
                  </a:extLst>
                </a:gridCol>
              </a:tblGrid>
              <a:tr h="3594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4. 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Qu’est-ce que tu fais comme travail?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job do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do?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28664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6169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suis </a:t>
                      </a:r>
                      <a:endParaRPr lang="fr-FR" sz="14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am </a:t>
                      </a: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4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acteur/</a:t>
                      </a:r>
                      <a:r>
                        <a:rPr lang="fr-FR" sz="14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actrice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actor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chanteur/</a:t>
                      </a:r>
                      <a:r>
                        <a:rPr lang="fr-FR" sz="14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chanteuse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chauffeur de taxi/camion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taxi/lorry driver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contrôleur aérien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air-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traffic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controller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designer de chaussures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shoe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designer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directeur/</a:t>
                      </a:r>
                      <a:r>
                        <a:rPr lang="fr-FR" sz="14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directrice</a:t>
                      </a: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magasin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 manager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footballeur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 touristique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tourist</a:t>
                      </a:r>
                      <a:r>
                        <a:rPr lang="fr-FR" sz="1400" b="0" i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ingénieur</a:t>
                      </a:r>
                      <a:r>
                        <a:rPr lang="fr-FR" sz="14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journalist</a:t>
                      </a:r>
                      <a:endParaRPr lang="fr-FR" sz="1400" b="1" i="0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pâtissier/</a:t>
                      </a:r>
                      <a:r>
                        <a:rPr lang="fr-FR" sz="14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pâtissière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pastry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professeur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réceptionniste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receptionist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serveur/</a:t>
                      </a:r>
                      <a:r>
                        <a:rPr lang="fr-FR" sz="14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serveuse</a:t>
                      </a: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waiter</a:t>
                      </a: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waitress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secrétaire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secretary</a:t>
                      </a: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vétérinaire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endParaRPr lang="fr-FR" sz="1400" b="1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webdesigner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designer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4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travaille</a:t>
                      </a:r>
                      <a:r>
                        <a:rPr lang="en-GB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équipe</a:t>
                      </a:r>
                      <a:endParaRPr lang="en-GB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4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in a team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travaille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seul</a:t>
                      </a:r>
                      <a:r>
                        <a:rPr kumimoji="0" lang="en-GB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work on my own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j’achète…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buy…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4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contacte</a:t>
                      </a: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contact…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4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crée</a:t>
                      </a: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create…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j’invente</a:t>
                      </a: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invent….</a:t>
                      </a: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j’organise</a:t>
                      </a: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organise….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4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réponds</a:t>
                      </a: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 </a:t>
                      </a:r>
                      <a:r>
                        <a:rPr lang="en-GB" sz="14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téléphone</a:t>
                      </a: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answer the telephone.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pic>
        <p:nvPicPr>
          <p:cNvPr id="1026" name="Picture 2" descr="Les métiers (professions) en français, fle – vocabulaire #5 - YouTube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" t="3344" r="1880" b="18334"/>
          <a:stretch/>
        </p:blipFill>
        <p:spPr bwMode="auto">
          <a:xfrm>
            <a:off x="8760582" y="2690949"/>
            <a:ext cx="3472063" cy="158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62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E50C20-A550-43C0-BA32-B77D1023E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874" y="0"/>
            <a:ext cx="62582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4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46675-3B3C-4532-A5C1-4D4EB42B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78266"/>
            <a:ext cx="5791201" cy="6078992"/>
          </a:xfrm>
        </p:spPr>
        <p:txBody>
          <a:bodyPr>
            <a:normAutofit fontScale="25000" lnSpcReduction="20000"/>
          </a:bodyPr>
          <a:lstStyle/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4000" b="1" dirty="0">
                <a:effectLst/>
                <a:ea typeface="Times New Roman" panose="02020603050405020304" pitchFamily="18" charset="0"/>
              </a:rPr>
              <a:t>Mon avenir				</a:t>
            </a:r>
            <a:r>
              <a:rPr lang="en-GB" sz="4000" b="1" i="1" dirty="0">
                <a:effectLst/>
                <a:ea typeface="Times New Roman" panose="02020603050405020304" pitchFamily="18" charset="0"/>
              </a:rPr>
              <a:t>My future</a:t>
            </a:r>
            <a:endParaRPr lang="en-GB" sz="4000" b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Dans deux/quatre ans, …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/four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 jour, …	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…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vais …	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…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aller au lycée	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 to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sixth-form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avoir un emploi bien payé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have a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well-paid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job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faire un apprentissage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an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apprenticeship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faire des études à la fac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quitter le collège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leave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travailler	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voyager	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travel</a:t>
            </a: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540385" indent="0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4000" b="1" dirty="0">
                <a:effectLst/>
                <a:ea typeface="Times New Roman" panose="02020603050405020304" pitchFamily="18" charset="0"/>
              </a:rPr>
              <a:t>Parler une autre langue 	</a:t>
            </a:r>
            <a:r>
              <a:rPr lang="fr-FR" sz="4000" b="1" i="1" dirty="0" err="1">
                <a:effectLst/>
                <a:ea typeface="Times New Roman" panose="02020603050405020304" pitchFamily="18" charset="0"/>
              </a:rPr>
              <a:t>Speaking</a:t>
            </a:r>
            <a:r>
              <a:rPr lang="fr-FR" sz="40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fr-FR" sz="4000" b="1" i="1" dirty="0" err="1">
                <a:effectLst/>
                <a:ea typeface="Times New Roman" panose="02020603050405020304" pitchFamily="18" charset="0"/>
              </a:rPr>
              <a:t>another</a:t>
            </a:r>
            <a:r>
              <a:rPr lang="fr-FR" sz="40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fr-FR" sz="4000" b="1" i="1" dirty="0" err="1">
                <a:effectLst/>
                <a:ea typeface="Times New Roman" panose="02020603050405020304" pitchFamily="18" charset="0"/>
              </a:rPr>
              <a:t>language</a:t>
            </a:r>
            <a:endParaRPr lang="en-GB" sz="4000" b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Avec les langues, on peut …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languages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can …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comprendre les gens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understand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people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habiter à l’étranger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live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abroad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travailler dans un autre pays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another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country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communiquer avec les jeunes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communicate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young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people</a:t>
            </a:r>
            <a:b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de son âge				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own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regarder la télévision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watch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television</a:t>
            </a: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écouter de la musique 			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listen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music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dans une autre langue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another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À mon avis, parler une autre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opinion,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speaking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another</a:t>
            </a:r>
            <a:b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langue, c’est …			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 avantage	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fr-FR" sz="4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advantage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important			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 plus			</a:t>
            </a:r>
            <a:r>
              <a:rPr lang="fr-FR" sz="40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bonus</a:t>
            </a:r>
            <a:br>
              <a:rPr lang="fr-FR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parce que …				</a:t>
            </a:r>
            <a:r>
              <a:rPr lang="en-US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because …</a:t>
            </a: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4000" b="1" dirty="0" err="1">
                <a:effectLst/>
                <a:ea typeface="Times New Roman" panose="02020603050405020304" pitchFamily="18" charset="0"/>
              </a:rPr>
              <a:t>Travailler</a:t>
            </a:r>
            <a:r>
              <a:rPr lang="en-US" sz="4000" b="1" dirty="0">
                <a:effectLst/>
                <a:ea typeface="Times New Roman" panose="02020603050405020304" pitchFamily="18" charset="0"/>
              </a:rPr>
              <a:t>				</a:t>
            </a:r>
            <a:r>
              <a:rPr lang="en-US" sz="4000" b="1" i="1" dirty="0">
                <a:effectLst/>
                <a:ea typeface="Times New Roman" panose="02020603050405020304" pitchFamily="18" charset="0"/>
              </a:rPr>
              <a:t>Working</a:t>
            </a:r>
            <a:endParaRPr lang="en-GB" sz="4000" b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en-US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boulot</a:t>
            </a: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job (informal)</a:t>
            </a:r>
            <a:b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l’emploi</a:t>
            </a: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job (more formal)</a:t>
            </a:r>
            <a:b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travail				</a:t>
            </a:r>
            <a:r>
              <a:rPr lang="en-US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b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job				</a:t>
            </a:r>
            <a:r>
              <a:rPr lang="en-US" sz="4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job</a:t>
            </a: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3B57D1-E98B-4CEF-8EB6-2D1DAB81B933}"/>
              </a:ext>
            </a:extLst>
          </p:cNvPr>
          <p:cNvSpPr txBox="1">
            <a:spLocks/>
          </p:cNvSpPr>
          <p:nvPr/>
        </p:nvSpPr>
        <p:spPr>
          <a:xfrm>
            <a:off x="5987142" y="500742"/>
            <a:ext cx="6633483" cy="6078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Du matin au </a:t>
            </a:r>
            <a:r>
              <a:rPr lang="en-US" sz="1800" b="1" dirty="0" err="1">
                <a:effectLst/>
                <a:ea typeface="Times New Roman" panose="02020603050405020304" pitchFamily="18" charset="0"/>
              </a:rPr>
              <a:t>soir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		</a:t>
            </a:r>
            <a:r>
              <a:rPr lang="en-GB" sz="1800" b="1" i="1" dirty="0">
                <a:effectLst/>
                <a:ea typeface="Times New Roman" panose="02020603050405020304" pitchFamily="18" charset="0"/>
              </a:rPr>
              <a:t>From morning till night</a:t>
            </a: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d’abord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ensuite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next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l’après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-midi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the afternoon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lendemain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next day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matin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the morning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puis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tous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jours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every day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très 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tôt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very early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b="1" dirty="0" err="1">
                <a:effectLst/>
                <a:ea typeface="Times New Roman" panose="02020603050405020304" pitchFamily="18" charset="0"/>
              </a:rPr>
              <a:t>J’aime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ea typeface="Times New Roman" panose="02020603050405020304" pitchFamily="18" charset="0"/>
              </a:rPr>
              <a:t>mon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job </a:t>
            </a:r>
            <a:r>
              <a:rPr lang="en-US" sz="1800" b="1" dirty="0" err="1">
                <a:effectLst/>
                <a:ea typeface="Times New Roman" panose="02020603050405020304" pitchFamily="18" charset="0"/>
              </a:rPr>
              <a:t>parce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que 		</a:t>
            </a:r>
            <a:r>
              <a:rPr lang="en-GB" sz="1800" b="1" i="1" dirty="0">
                <a:effectLst/>
                <a:ea typeface="Times New Roman" panose="02020603050405020304" pitchFamily="18" charset="0"/>
              </a:rPr>
              <a:t>I like my job because it’s </a:t>
            </a:r>
            <a:r>
              <a:rPr lang="en-US" sz="1800" b="1" i="1" dirty="0">
                <a:effectLst/>
                <a:ea typeface="Times New Roman" panose="02020603050405020304" pitchFamily="18" charset="0"/>
              </a:rPr>
              <a:t>…</a:t>
            </a:r>
            <a:br>
              <a:rPr lang="en-GB" sz="1800" b="1" dirty="0">
                <a:effectLst/>
                <a:ea typeface="Times New Roman" panose="02020603050405020304" pitchFamily="18" charset="0"/>
              </a:rPr>
            </a:br>
            <a:r>
              <a:rPr lang="en-GB" sz="1800" b="1" dirty="0">
                <a:effectLst/>
                <a:ea typeface="Times New Roman" panose="02020603050405020304" pitchFamily="18" charset="0"/>
              </a:rPr>
              <a:t>  </a:t>
            </a:r>
            <a:r>
              <a:rPr lang="fr-FR" sz="1800" b="1" dirty="0">
                <a:effectLst/>
                <a:ea typeface="Times New Roman" panose="02020603050405020304" pitchFamily="18" charset="0"/>
              </a:rPr>
              <a:t>c’est …		</a:t>
            </a: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créatif 			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creative</a:t>
            </a:r>
            <a:b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intéressant			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interesting</a:t>
            </a:r>
            <a:b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motivant			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motivating</a:t>
            </a:r>
            <a:b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stimulant			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stimulating</a:t>
            </a:r>
            <a:b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varié			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varied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1" dirty="0">
                <a:effectLst/>
                <a:ea typeface="Times New Roman" panose="02020603050405020304" pitchFamily="18" charset="0"/>
              </a:rPr>
              <a:t>Mon boulot			</a:t>
            </a:r>
            <a:r>
              <a:rPr lang="fr-FR" sz="1800" b="1" i="1" dirty="0" err="1">
                <a:effectLst/>
                <a:ea typeface="Times New Roman" panose="02020603050405020304" pitchFamily="18" charset="0"/>
              </a:rPr>
              <a:t>My</a:t>
            </a:r>
            <a:r>
              <a:rPr lang="fr-FR" sz="1800" b="1" i="1" dirty="0">
                <a:effectLst/>
                <a:ea typeface="Times New Roman" panose="02020603050405020304" pitchFamily="18" charset="0"/>
              </a:rPr>
              <a:t> job</a:t>
            </a: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Qu’est-ce tu fais comme travail?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kind of work do you do?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Quelles sont tes 		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responsibilities</a:t>
            </a:r>
            <a: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responsabilités? 	</a:t>
            </a:r>
            <a:b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 travailles seul(e) ou avec 		</a:t>
            </a:r>
            <a: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alone</a:t>
            </a:r>
            <a:r>
              <a:rPr lang="fr-FR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fr-FR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b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d’autres personnes?			 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other people?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Est-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aimes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ton 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you like your job?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boulo</a:t>
            </a:r>
            <a:b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acheter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buy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contacter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contact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créer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create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inventer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invent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organiser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organise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répondre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téléphone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answer the telephone 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travailler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équipe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work in a team</a:t>
            </a:r>
            <a:b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trouver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find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086100" algn="l"/>
              </a:tabLst>
            </a:pP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46675-3B3C-4532-A5C1-4D4EB42B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78266"/>
            <a:ext cx="5791201" cy="6078992"/>
          </a:xfrm>
        </p:spPr>
        <p:txBody>
          <a:bodyPr>
            <a:normAutofit fontScale="62500" lnSpcReduction="20000"/>
          </a:bodyPr>
          <a:lstStyle/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Mes ambitions		</a:t>
            </a:r>
            <a:r>
              <a:rPr lang="fr-FR" sz="18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My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ambitions</a:t>
            </a: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 que tu voudrais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like to do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faire plus tard?		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later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on?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voudrais être ...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like to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a(n) ...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acteur/actrice					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actor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chanteur/chanteuse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singer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chauffeur de taxi/camion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taxi/lorry driver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contrôleur aérien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air-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designer de chaussures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designer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directeur/directrice de magasin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 manager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footballeur 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footballer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touristique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tourist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guide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ingénieur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journaliste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journalist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pâtissier/pâtissière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pastry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chef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pilote						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professeur 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réceptionniste					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receptionist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serveur/serveuse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waiter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/waitress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secrétaire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vétérinaire	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webdesigner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designer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opinions		</a:t>
            </a:r>
            <a:r>
              <a:rPr lang="fr-FR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Opinions</a:t>
            </a: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serait …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cool/ennuyeux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boring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génial/intéressant	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interesting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Ça ne m’intéresse pas.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doesn’t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merci!	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Jamais de la vie!	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3B57D1-E98B-4CEF-8EB6-2D1DAB81B933}"/>
              </a:ext>
            </a:extLst>
          </p:cNvPr>
          <p:cNvSpPr txBox="1">
            <a:spLocks/>
          </p:cNvSpPr>
          <p:nvPr/>
        </p:nvSpPr>
        <p:spPr>
          <a:xfrm>
            <a:off x="7298585" y="389504"/>
            <a:ext cx="4588616" cy="607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540385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mots essentiels		</a:t>
            </a:r>
            <a:r>
              <a:rPr lang="fr-FR" sz="1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High-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frequency</a:t>
            </a:r>
            <a:r>
              <a:rPr lang="fr-FR" sz="1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10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words</a:t>
            </a:r>
            <a:endParaRPr lang="en-GB" sz="1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	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ça dépend	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depends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ne sais pas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know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même	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	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parce que	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voyons		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prends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vais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go</a:t>
            </a:r>
            <a:b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fais		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do/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086100" algn="l"/>
              </a:tabLst>
            </a:pP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56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0D2AB42E77A4D84BE2DD6D05212EE" ma:contentTypeVersion="12" ma:contentTypeDescription="Create a new document." ma:contentTypeScope="" ma:versionID="6ce3580611a98063e1b982c10a8d4899">
  <xsd:schema xmlns:xsd="http://www.w3.org/2001/XMLSchema" xmlns:xs="http://www.w3.org/2001/XMLSchema" xmlns:p="http://schemas.microsoft.com/office/2006/metadata/properties" xmlns:ns3="39f316ac-aaf5-4e2e-a738-5959585ebd54" xmlns:ns4="ab5792e2-7a20-434d-b2c8-f6c424745da8" targetNamespace="http://schemas.microsoft.com/office/2006/metadata/properties" ma:root="true" ma:fieldsID="0fb2ca46268dcf17957317634adb8574" ns3:_="" ns4:_="">
    <xsd:import namespace="39f316ac-aaf5-4e2e-a738-5959585ebd54"/>
    <xsd:import namespace="ab5792e2-7a20-434d-b2c8-f6c424745d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16ac-aaf5-4e2e-a738-5959585eb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92e2-7a20-434d-b2c8-f6c424745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F83E8E-D027-4036-AB87-3F54124BDE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f316ac-aaf5-4e2e-a738-5959585ebd54"/>
    <ds:schemaRef ds:uri="ab5792e2-7a20-434d-b2c8-f6c424745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D65B18-9B4F-44F8-B9DD-8F119AB720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E4BD8-BD29-408F-9C40-A94B4A4CBD12}">
  <ds:schemaRefs>
    <ds:schemaRef ds:uri="http://schemas.microsoft.com/office/2006/documentManagement/types"/>
    <ds:schemaRef ds:uri="http://purl.org/dc/elements/1.1/"/>
    <ds:schemaRef ds:uri="ab5792e2-7a20-434d-b2c8-f6c424745da8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39f316ac-aaf5-4e2e-a738-5959585ebd5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6790</TotalTime>
  <Words>1566</Words>
  <Application>Microsoft Office PowerPoint</Application>
  <PresentationFormat>Widescreen</PresentationFormat>
  <Paragraphs>363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Caroline Heaney</cp:lastModifiedBy>
  <cp:revision>256</cp:revision>
  <dcterms:created xsi:type="dcterms:W3CDTF">2021-01-08T13:31:16Z</dcterms:created>
  <dcterms:modified xsi:type="dcterms:W3CDTF">2023-11-10T16:47:51Z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0x010100E1E0D2AB42E77A4D84BE2DD6D05212EE</vt:lpwstr>
  </property>
</Properties>
</file>