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1303" r:id="rId5"/>
    <p:sldId id="1304" r:id="rId6"/>
    <p:sldId id="1305" r:id="rId7"/>
    <p:sldId id="1306" r:id="rId8"/>
    <p:sldId id="1307" r:id="rId9"/>
    <p:sldId id="1308" r:id="rId10"/>
    <p:sldId id="1313" r:id="rId11"/>
    <p:sldId id="1314" r:id="rId12"/>
    <p:sldId id="1315" r:id="rId13"/>
    <p:sldId id="131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FFFF00"/>
    <a:srgbClr val="FF6600"/>
    <a:srgbClr val="3F4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09" autoAdjust="0"/>
    <p:restoredTop sz="80657" autoAdjust="0"/>
  </p:normalViewPr>
  <p:slideViewPr>
    <p:cSldViewPr snapToGrid="0">
      <p:cViewPr varScale="1">
        <p:scale>
          <a:sx n="67" d="100"/>
          <a:sy n="67" d="100"/>
        </p:scale>
        <p:origin x="4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Jones" userId="cc34aa30-be8e-493b-abaa-39f3d88714a0" providerId="ADAL" clId="{9916DA37-BE36-471C-8D85-7B75524687A9}"/>
    <pc:docChg chg="delSld">
      <pc:chgData name="Rebecca Jones" userId="cc34aa30-be8e-493b-abaa-39f3d88714a0" providerId="ADAL" clId="{9916DA37-BE36-471C-8D85-7B75524687A9}" dt="2021-01-09T01:16:38.990" v="1" actId="2696"/>
      <pc:docMkLst>
        <pc:docMk/>
      </pc:docMkLst>
      <pc:sldChg chg="del">
        <pc:chgData name="Rebecca Jones" userId="cc34aa30-be8e-493b-abaa-39f3d88714a0" providerId="ADAL" clId="{9916DA37-BE36-471C-8D85-7B75524687A9}" dt="2021-01-09T01:16:36.728" v="0" actId="2696"/>
        <pc:sldMkLst>
          <pc:docMk/>
          <pc:sldMk cId="2180509535" sldId="264"/>
        </pc:sldMkLst>
      </pc:sldChg>
      <pc:sldChg chg="del">
        <pc:chgData name="Rebecca Jones" userId="cc34aa30-be8e-493b-abaa-39f3d88714a0" providerId="ADAL" clId="{9916DA37-BE36-471C-8D85-7B75524687A9}" dt="2021-01-09T01:16:38.990" v="1" actId="2696"/>
        <pc:sldMkLst>
          <pc:docMk/>
          <pc:sldMk cId="938867914" sldId="1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F9B7B55D-2D0E-4CAC-97A9-D9A3405A5772}" type="datetimeFigureOut">
              <a:rPr lang="fr-FR" smtClean="0"/>
              <a:t>26/06/2023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4200AE5E-5171-4E3E-8976-34735CFA97DA}" type="slidenum">
              <a:rPr lang="fr-FR" smtClean="0"/>
              <a:t>‹#›</a:t>
            </a:fld>
            <a:endParaRPr lang="fr-FR"/>
          </a:p>
        </p:txBody>
      </p:sp>
    </p:spTree>
    <p:extLst>
      <p:ext uri="{BB962C8B-B14F-4D97-AF65-F5344CB8AC3E}">
        <p14:creationId xmlns:p14="http://schemas.microsoft.com/office/powerpoint/2010/main" val="355627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2</a:t>
            </a:fld>
            <a:endParaRPr lang="fr-FR"/>
          </a:p>
        </p:txBody>
      </p:sp>
    </p:spTree>
    <p:extLst>
      <p:ext uri="{BB962C8B-B14F-4D97-AF65-F5344CB8AC3E}">
        <p14:creationId xmlns:p14="http://schemas.microsoft.com/office/powerpoint/2010/main" val="46672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3</a:t>
            </a:fld>
            <a:endParaRPr lang="fr-FR"/>
          </a:p>
        </p:txBody>
      </p:sp>
    </p:spTree>
    <p:extLst>
      <p:ext uri="{BB962C8B-B14F-4D97-AF65-F5344CB8AC3E}">
        <p14:creationId xmlns:p14="http://schemas.microsoft.com/office/powerpoint/2010/main" val="38080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4</a:t>
            </a:fld>
            <a:endParaRPr lang="fr-FR"/>
          </a:p>
        </p:txBody>
      </p:sp>
    </p:spTree>
    <p:extLst>
      <p:ext uri="{BB962C8B-B14F-4D97-AF65-F5344CB8AC3E}">
        <p14:creationId xmlns:p14="http://schemas.microsoft.com/office/powerpoint/2010/main" val="5670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5</a:t>
            </a:fld>
            <a:endParaRPr lang="fr-FR"/>
          </a:p>
        </p:txBody>
      </p:sp>
    </p:spTree>
    <p:extLst>
      <p:ext uri="{BB962C8B-B14F-4D97-AF65-F5344CB8AC3E}">
        <p14:creationId xmlns:p14="http://schemas.microsoft.com/office/powerpoint/2010/main" val="122371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4200AE5E-5171-4E3E-8976-34735CFA97DA}" type="slidenum">
              <a:rPr lang="fr-FR" smtClean="0"/>
              <a:t>6</a:t>
            </a:fld>
            <a:endParaRPr lang="fr-FR"/>
          </a:p>
        </p:txBody>
      </p:sp>
    </p:spTree>
    <p:extLst>
      <p:ext uri="{BB962C8B-B14F-4D97-AF65-F5344CB8AC3E}">
        <p14:creationId xmlns:p14="http://schemas.microsoft.com/office/powerpoint/2010/main" val="381726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19DB-5179-4F2E-8551-9ADF094CE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5D4D5FB-9107-493E-8225-346CAB0F5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0253C656-000E-47DE-88A2-D4D16DCAF049}"/>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2D312AC1-204C-4375-946E-F78E06EF319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577806A-658E-452D-9D05-049D2670EB28}"/>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18685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DF6C6-FC3B-4B0D-8C4B-003E954853D5}"/>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0E33D924-DD4D-4653-923E-C69052675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DB77D03-A18D-441C-90AA-C4D50E85751C}"/>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B1116215-B49C-4A99-BCB0-46E1D5119F2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3CD201C-F3F7-4A76-9008-F9A9F118743B}"/>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28796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47A4FD-7956-4FF7-AAD8-510FC66E5A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9B3B57-2179-4D22-9D1E-AA91C5D693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F507519-5240-47DC-A078-FD4D74475D42}"/>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E7613554-AAB5-485B-88C4-101D5762A20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503150D-9E3A-4AE7-835F-1B3C7654DF32}"/>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138120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052C-A3F1-4BF1-A324-787719C3649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7C0FB8A-DEFC-4456-970C-34020C9EF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94F38A16-D327-46FA-B123-7EC86A33A26D}"/>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A73D3F2C-DAC1-492F-8D0B-530F4759751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F460176-710C-44F6-9AE1-5510F5EFEE0B}"/>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193136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31DB-804A-4893-BA1B-9FA21D3BC1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BF31EF32-41C6-4FD4-9BFA-1AEDD92F8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BF92C-7AC8-4986-87D8-7EE36E33D76A}"/>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BF762A1A-21F1-441A-B8B0-B3B13286F74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34C39AE-C6B8-4647-BA3A-B372A7286397}"/>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47986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D780-EDF1-4D68-A3AE-EBC04068486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F82E917C-242A-4BEB-A530-752AAD8196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AE8964D-75D9-45FC-8EB9-EF3B44B524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D4C7B7A8-3A3C-45ED-B20E-02080B70A11F}"/>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6" name="Footer Placeholder 5">
            <a:extLst>
              <a:ext uri="{FF2B5EF4-FFF2-40B4-BE49-F238E27FC236}">
                <a16:creationId xmlns:a16="http://schemas.microsoft.com/office/drawing/2014/main" id="{86BDDBF5-26C3-4B51-A5D5-B6EC259851D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A200714-E090-421D-A7E5-C9F91428A943}"/>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279655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8760-1AF3-4BF5-BE40-3E2316A4A813}"/>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C38DB4E-3F43-47B1-9D5C-B1F51BD1E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F5F20-37D4-4615-AAC7-73B2A9448C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D78F1081-1CF9-4A8E-B0B0-3B7D1E0B2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D2C535-4410-4310-B523-0BB1BF278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05D66A8E-399A-4E48-8205-3BACA5BF6B4B}"/>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8" name="Footer Placeholder 7">
            <a:extLst>
              <a:ext uri="{FF2B5EF4-FFF2-40B4-BE49-F238E27FC236}">
                <a16:creationId xmlns:a16="http://schemas.microsoft.com/office/drawing/2014/main" id="{6356AA52-680C-401D-8026-FC9CCEDA5645}"/>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74D78578-8F75-4829-932C-9B06E52EDB19}"/>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45183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A438-F7B1-4136-95E6-5FB5E768071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76B711B6-BAFB-42FD-A74F-CBC9EC0B152E}"/>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4" name="Footer Placeholder 3">
            <a:extLst>
              <a:ext uri="{FF2B5EF4-FFF2-40B4-BE49-F238E27FC236}">
                <a16:creationId xmlns:a16="http://schemas.microsoft.com/office/drawing/2014/main" id="{C409A251-9260-4060-BF0B-47A842EA09E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40AA63EA-E87D-4AAE-986B-37977B7BF860}"/>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91930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33A892-134B-4439-ABB3-7C816E38FA2E}"/>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3" name="Footer Placeholder 2">
            <a:extLst>
              <a:ext uri="{FF2B5EF4-FFF2-40B4-BE49-F238E27FC236}">
                <a16:creationId xmlns:a16="http://schemas.microsoft.com/office/drawing/2014/main" id="{1160EB0D-02F1-4AD5-A76E-E43675F8BE5D}"/>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180D0A68-4EA8-4E50-B36D-FD3B6AF317CD}"/>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93485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FE6A-3D90-4B5B-A13A-18EE6BFCD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01D7F442-767B-446C-8BF1-B26E376DE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EA622E5D-0869-46E2-A75F-CCC0A42A0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FD9F8-19B9-4FB7-9F7D-265CE7FFA09A}"/>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6" name="Footer Placeholder 5">
            <a:extLst>
              <a:ext uri="{FF2B5EF4-FFF2-40B4-BE49-F238E27FC236}">
                <a16:creationId xmlns:a16="http://schemas.microsoft.com/office/drawing/2014/main" id="{63E9217A-94F2-40BB-BBE9-55B996CEF1E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85ABCEF-91DF-4DF1-978F-2DBA3158D96C}"/>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345136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79D34-B1C2-45AF-B4DB-A3AEF158B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225668B3-8282-4B0D-97B3-D365B64A0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4A1914DF-46C3-43C5-93BA-558CDCBE4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0E45A-CE99-4AAB-8A0C-833DDA9867D6}"/>
              </a:ext>
            </a:extLst>
          </p:cNvPr>
          <p:cNvSpPr>
            <a:spLocks noGrp="1"/>
          </p:cNvSpPr>
          <p:nvPr>
            <p:ph type="dt" sz="half" idx="10"/>
          </p:nvPr>
        </p:nvSpPr>
        <p:spPr/>
        <p:txBody>
          <a:bodyPr/>
          <a:lstStyle/>
          <a:p>
            <a:fld id="{CDE981F8-22BD-4D61-93D2-34C4FE2452CA}" type="datetimeFigureOut">
              <a:rPr lang="fr-FR" smtClean="0"/>
              <a:t>26/06/2023</a:t>
            </a:fld>
            <a:endParaRPr lang="fr-FR"/>
          </a:p>
        </p:txBody>
      </p:sp>
      <p:sp>
        <p:nvSpPr>
          <p:cNvPr id="6" name="Footer Placeholder 5">
            <a:extLst>
              <a:ext uri="{FF2B5EF4-FFF2-40B4-BE49-F238E27FC236}">
                <a16:creationId xmlns:a16="http://schemas.microsoft.com/office/drawing/2014/main" id="{B6E34290-24D3-4577-A157-0D83950CF1F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5626C75-5276-488B-98E5-852A17564464}"/>
              </a:ext>
            </a:extLst>
          </p:cNvPr>
          <p:cNvSpPr>
            <a:spLocks noGrp="1"/>
          </p:cNvSpPr>
          <p:nvPr>
            <p:ph type="sldNum" sz="quarter" idx="12"/>
          </p:nvPr>
        </p:nvSpPr>
        <p:spPr/>
        <p:txBody>
          <a:bodyPr/>
          <a:lstStyle/>
          <a:p>
            <a:fld id="{B591A478-880A-45BF-83B4-683692AC4C30}" type="slidenum">
              <a:rPr lang="fr-FR" smtClean="0"/>
              <a:t>‹#›</a:t>
            </a:fld>
            <a:endParaRPr lang="fr-FR"/>
          </a:p>
        </p:txBody>
      </p:sp>
    </p:spTree>
    <p:extLst>
      <p:ext uri="{BB962C8B-B14F-4D97-AF65-F5344CB8AC3E}">
        <p14:creationId xmlns:p14="http://schemas.microsoft.com/office/powerpoint/2010/main" val="94212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A559B-5572-4D18-A309-9DCAC68D16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CE46382-1BCE-44EB-B2FD-18C1407DD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C92389E-2F44-4259-8B7F-354066134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981F8-22BD-4D61-93D2-34C4FE2452CA}" type="datetimeFigureOut">
              <a:rPr lang="fr-FR" smtClean="0"/>
              <a:t>26/06/2023</a:t>
            </a:fld>
            <a:endParaRPr lang="fr-FR"/>
          </a:p>
        </p:txBody>
      </p:sp>
      <p:sp>
        <p:nvSpPr>
          <p:cNvPr id="5" name="Footer Placeholder 4">
            <a:extLst>
              <a:ext uri="{FF2B5EF4-FFF2-40B4-BE49-F238E27FC236}">
                <a16:creationId xmlns:a16="http://schemas.microsoft.com/office/drawing/2014/main" id="{4119E84E-716D-4398-ADA9-D7A8DB5E7B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F835583-454E-4BD1-9245-1896ABA06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1A478-880A-45BF-83B4-683692AC4C30}" type="slidenum">
              <a:rPr lang="fr-FR" smtClean="0"/>
              <a:t>‹#›</a:t>
            </a:fld>
            <a:endParaRPr lang="fr-FR"/>
          </a:p>
        </p:txBody>
      </p:sp>
    </p:spTree>
    <p:extLst>
      <p:ext uri="{BB962C8B-B14F-4D97-AF65-F5344CB8AC3E}">
        <p14:creationId xmlns:p14="http://schemas.microsoft.com/office/powerpoint/2010/main" val="415630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1572" y="2705725"/>
            <a:ext cx="6794203" cy="1446550"/>
          </a:xfrm>
          <a:prstGeom prst="rect">
            <a:avLst/>
          </a:prstGeom>
          <a:noFill/>
        </p:spPr>
        <p:txBody>
          <a:bodyPr wrap="square" lIns="91440" tIns="45720" rIns="91440" bIns="45720">
            <a:spAutoFit/>
          </a:bodyPr>
          <a:lstStyle/>
          <a:p>
            <a:pPr algn="ctr"/>
            <a:r>
              <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MODULE 2</a:t>
            </a:r>
          </a:p>
        </p:txBody>
      </p:sp>
    </p:spTree>
    <p:extLst>
      <p:ext uri="{BB962C8B-B14F-4D97-AF65-F5344CB8AC3E}">
        <p14:creationId xmlns:p14="http://schemas.microsoft.com/office/powerpoint/2010/main" val="74860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C673-3B21-4A9B-8208-BD7977A79A65}"/>
              </a:ext>
            </a:extLst>
          </p:cNvPr>
          <p:cNvSpPr>
            <a:spLocks noGrp="1"/>
          </p:cNvSpPr>
          <p:nvPr>
            <p:ph type="title"/>
          </p:nvPr>
        </p:nvSpPr>
        <p:spPr>
          <a:xfrm>
            <a:off x="447675" y="2355850"/>
            <a:ext cx="6810375" cy="1325563"/>
          </a:xfrm>
        </p:spPr>
        <p:txBody>
          <a:bodyPr>
            <a:normAutofit fontScale="90000"/>
          </a:bodyP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Times New Roman" panose="02020603050405020304" pitchFamily="18" charset="0"/>
              </a:rPr>
              <a:t>Je </a:t>
            </a:r>
            <a:r>
              <a:rPr lang="en-GB" sz="1800" b="1" dirty="0" err="1">
                <a:effectLst/>
                <a:latin typeface="Arial" panose="020B0604020202020204" pitchFamily="34" charset="0"/>
                <a:ea typeface="Times New Roman" panose="02020603050405020304" pitchFamily="18" charset="0"/>
              </a:rPr>
              <a:t>vais</a:t>
            </a:r>
            <a:r>
              <a:rPr lang="en-GB" sz="1800" b="1" dirty="0">
                <a:effectLst/>
                <a:latin typeface="Arial" panose="020B0604020202020204" pitchFamily="34" charset="0"/>
                <a:ea typeface="Times New Roman" panose="02020603050405020304" pitchFamily="18" charset="0"/>
              </a:rPr>
              <a:t> changer ma vie	</a:t>
            </a:r>
            <a:r>
              <a:rPr lang="en-GB" sz="1800" b="1" i="1" dirty="0">
                <a:effectLst/>
                <a:latin typeface="Arial" panose="020B0604020202020204" pitchFamily="34" charset="0"/>
                <a:ea typeface="Times New Roman" panose="02020603050405020304" pitchFamily="18" charset="0"/>
              </a:rPr>
              <a:t>I am going to change my life</a:t>
            </a:r>
            <a:br>
              <a:rPr lang="en-GB" sz="1800" b="1" dirty="0">
                <a:effectLst/>
                <a:latin typeface="Arial" panose="020B0604020202020204" pitchFamily="34" charset="0"/>
                <a:ea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vais</a:t>
            </a:r>
            <a:r>
              <a:rPr lang="en-US" sz="1800" dirty="0">
                <a:effectLst/>
                <a:latin typeface="Calibri" panose="020F0502020204030204" pitchFamily="34" charset="0"/>
                <a:ea typeface="Calibri" panose="020F0502020204030204" pitchFamily="34" charset="0"/>
                <a:cs typeface="Times New Roman" panose="02020603050405020304" pitchFamily="18" charset="0"/>
              </a:rPr>
              <a:t> faire du sport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am going to do sport regularly.</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régulièrement.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Je vais manger sain.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am going to eat healthily.</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vais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prendre des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am going to take martial-arts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d’arts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martiaux</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classes.</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collège</a:t>
            </a:r>
            <a:r>
              <a:rPr lang="en-US" sz="1800" dirty="0">
                <a:effectLst/>
                <a:latin typeface="Calibri" panose="020F0502020204030204" pitchFamily="34" charset="0"/>
                <a:ea typeface="Calibri" panose="020F0502020204030204" pitchFamily="34" charset="0"/>
                <a:cs typeface="Times New Roman" panose="02020603050405020304" pitchFamily="18" charset="0"/>
              </a:rPr>
              <a:t> à pied.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am going to walk to school.</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vais</a:t>
            </a:r>
            <a:r>
              <a:rPr lang="en-US" sz="1800" dirty="0">
                <a:effectLst/>
                <a:latin typeface="Calibri" panose="020F0502020204030204" pitchFamily="34" charset="0"/>
                <a:ea typeface="Calibri" panose="020F0502020204030204" pitchFamily="34" charset="0"/>
                <a:cs typeface="Times New Roman" panose="02020603050405020304" pitchFamily="18" charset="0"/>
              </a:rPr>
              <a:t> faire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trente</a:t>
            </a:r>
            <a:r>
              <a:rPr lang="en-US" sz="1800" dirty="0">
                <a:effectLst/>
                <a:latin typeface="Calibri" panose="020F0502020204030204" pitchFamily="34" charset="0"/>
                <a:ea typeface="Calibri" panose="020F0502020204030204" pitchFamily="34" charset="0"/>
                <a:cs typeface="Times New Roman" panose="02020603050405020304" pitchFamily="18" charset="0"/>
              </a:rPr>
              <a:t> minutes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am going to do thirty minutes’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d’exercice</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 jour.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exercise per day.</a:t>
            </a:r>
            <a:br>
              <a:rPr lang="en-US"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Je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au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collège</a:t>
            </a:r>
            <a:r>
              <a:rPr lang="en-US" sz="1800" dirty="0">
                <a:effectLst/>
                <a:latin typeface="Calibri" panose="020F0502020204030204" pitchFamily="34" charset="0"/>
                <a:ea typeface="Calibri" panose="020F0502020204030204" pitchFamily="34" charset="0"/>
                <a:cs typeface="Times New Roman" panose="02020603050405020304" pitchFamily="18" charset="0"/>
              </a:rPr>
              <a:t> à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vélo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am going to go to school by bike.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Arial" panose="020B0604020202020204" pitchFamily="34" charset="0"/>
                <a:ea typeface="Times New Roman" panose="02020603050405020304" pitchFamily="18" charset="0"/>
              </a:rPr>
              <a:t>La </a:t>
            </a:r>
            <a:r>
              <a:rPr lang="en-US" sz="1800" b="1" dirty="0" err="1">
                <a:effectLst/>
                <a:latin typeface="Arial" panose="020B0604020202020204" pitchFamily="34" charset="0"/>
                <a:ea typeface="Times New Roman" panose="02020603050405020304" pitchFamily="18" charset="0"/>
              </a:rPr>
              <a:t>forme</a:t>
            </a:r>
            <a:r>
              <a:rPr lang="en-US" sz="1800" b="1" dirty="0">
                <a:effectLst/>
                <a:latin typeface="Arial" panose="020B0604020202020204" pitchFamily="34" charset="0"/>
                <a:ea typeface="Times New Roman" panose="02020603050405020304" pitchFamily="18" charset="0"/>
              </a:rPr>
              <a:t>			</a:t>
            </a:r>
            <a:r>
              <a:rPr lang="en-US" sz="1800" b="1" i="1" dirty="0">
                <a:effectLst/>
                <a:latin typeface="Arial" panose="020B0604020202020204" pitchFamily="34" charset="0"/>
                <a:ea typeface="Times New Roman" panose="02020603050405020304" pitchFamily="18" charset="0"/>
              </a:rPr>
              <a:t>Fitness</a:t>
            </a:r>
            <a:br>
              <a:rPr lang="en-GB" sz="1800" b="1" dirty="0">
                <a:effectLst/>
                <a:latin typeface="Arial" panose="020B0604020202020204" pitchFamily="34" charset="0"/>
                <a:ea typeface="Times New Roman" panose="02020603050405020304" pitchFamily="18" charset="0"/>
              </a:rPr>
            </a:br>
            <a:r>
              <a:rPr lang="en-US" sz="1800" dirty="0" err="1">
                <a:effectLst/>
                <a:latin typeface="Calibri" panose="020F0502020204030204" pitchFamily="34" charset="0"/>
                <a:ea typeface="Calibri" panose="020F0502020204030204" pitchFamily="34" charset="0"/>
                <a:cs typeface="Times New Roman" panose="02020603050405020304" pitchFamily="18" charset="0"/>
              </a:rPr>
              <a:t>actif</a:t>
            </a:r>
            <a:r>
              <a:rPr lang="en-US" sz="1800" dirty="0">
                <a:effectLst/>
                <a:latin typeface="Calibri" panose="020F0502020204030204" pitchFamily="34" charset="0"/>
                <a:ea typeface="Calibri" panose="020F0502020204030204" pitchFamily="34" charset="0"/>
                <a:cs typeface="Times New Roman" panose="02020603050405020304" pitchFamily="18" charset="0"/>
              </a:rPr>
              <a:t>/active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active</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Arial" panose="020B0604020202020204" pitchFamily="34" charset="0"/>
              </a:rPr>
              <a:t>Ç</a:t>
            </a:r>
            <a:r>
              <a:rPr lang="fr-FR" sz="1800" dirty="0">
                <a:effectLst/>
                <a:latin typeface="Calibri" panose="020F0502020204030204" pitchFamily="34" charset="0"/>
                <a:ea typeface="Calibri" panose="020F0502020204030204" pitchFamily="34" charset="0"/>
                <a:cs typeface="Times New Roman" panose="02020603050405020304" pitchFamily="18" charset="0"/>
              </a:rPr>
              <a:t>a ne m’intéresse pas.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That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doesn’t</a:t>
            </a:r>
            <a:r>
              <a:rPr lang="fr-FR" sz="1800" i="1" dirty="0">
                <a:effectLst/>
                <a:latin typeface="Calibri" panose="020F0502020204030204" pitchFamily="34" charset="0"/>
                <a:ea typeface="Calibri" panose="020F0502020204030204" pitchFamily="34" charset="0"/>
                <a:cs typeface="Times New Roman" panose="02020603050405020304" pitchFamily="18" charset="0"/>
              </a:rPr>
              <a:t>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interest</a:t>
            </a:r>
            <a:r>
              <a:rPr lang="fr-FR" sz="1800" i="1" dirty="0">
                <a:effectLst/>
                <a:latin typeface="Calibri" panose="020F0502020204030204" pitchFamily="34" charset="0"/>
                <a:ea typeface="Calibri" panose="020F0502020204030204" pitchFamily="34" charset="0"/>
                <a:cs typeface="Times New Roman" panose="02020603050405020304" pitchFamily="18" charset="0"/>
              </a:rPr>
              <a:t> me.</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J’ai un problème.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I have a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problem</a:t>
            </a:r>
            <a:r>
              <a:rPr lang="fr-FR" sz="1800" i="1" dirty="0">
                <a:effectLst/>
                <a:latin typeface="Calibri" panose="020F0502020204030204" pitchFamily="34" charset="0"/>
                <a:ea typeface="Calibri" panose="020F0502020204030204" pitchFamily="34" charset="0"/>
                <a:cs typeface="Times New Roman" panose="02020603050405020304" pitchFamily="18" charset="0"/>
              </a:rPr>
              <a:t>.</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Je joue à des jeux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video</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 play video games.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F14538F4-76D7-4408-9277-58F228FEE7D3}"/>
              </a:ext>
            </a:extLst>
          </p:cNvPr>
          <p:cNvSpPr txBox="1"/>
          <p:nvPr/>
        </p:nvSpPr>
        <p:spPr>
          <a:xfrm>
            <a:off x="6296025" y="1135757"/>
            <a:ext cx="6096000" cy="4957126"/>
          </a:xfrm>
          <a:prstGeom prst="rect">
            <a:avLst/>
          </a:prstGeom>
          <a:noFill/>
        </p:spPr>
        <p:txBody>
          <a:bodyPr wrap="square">
            <a:spAutoFit/>
          </a:bodyPr>
          <a:lstStyle/>
          <a:p>
            <a:pPr marR="540385">
              <a:lnSpc>
                <a:spcPts val="1200"/>
              </a:lnSpc>
              <a:spcBef>
                <a:spcPts val="300"/>
              </a:spcBef>
              <a:spcAft>
                <a:spcPts val="300"/>
              </a:spcAft>
            </a:pPr>
            <a:r>
              <a:rPr lang="en-GB" sz="1600" b="1" dirty="0">
                <a:effectLst/>
                <a:latin typeface="Arial" panose="020B0604020202020204" pitchFamily="34" charset="0"/>
                <a:ea typeface="Times New Roman" panose="02020603050405020304" pitchFamily="18" charset="0"/>
              </a:rPr>
              <a:t>Les mots </a:t>
            </a:r>
            <a:r>
              <a:rPr lang="en-GB" sz="1600" b="1" dirty="0" err="1">
                <a:effectLst/>
                <a:latin typeface="Arial" panose="020B0604020202020204" pitchFamily="34" charset="0"/>
                <a:ea typeface="Times New Roman" panose="02020603050405020304" pitchFamily="18" charset="0"/>
              </a:rPr>
              <a:t>essentiels</a:t>
            </a:r>
            <a:r>
              <a:rPr lang="en-GB" sz="1600" b="1" dirty="0">
                <a:latin typeface="Arial" panose="020B0604020202020204" pitchFamily="34" charset="0"/>
                <a:ea typeface="Times New Roman" panose="02020603050405020304" pitchFamily="18" charset="0"/>
              </a:rPr>
              <a:t>	</a:t>
            </a:r>
            <a:r>
              <a:rPr lang="en-GB" sz="1600" b="1" i="1" dirty="0">
                <a:effectLst/>
                <a:latin typeface="Arial" panose="020B0604020202020204" pitchFamily="34" charset="0"/>
                <a:ea typeface="Times New Roman" panose="02020603050405020304" pitchFamily="18" charset="0"/>
              </a:rPr>
              <a:t>High-frequency words</a:t>
            </a:r>
            <a:endParaRPr lang="en-GB" sz="1600" b="1" dirty="0">
              <a:effectLst/>
              <a:latin typeface="Arial" panose="020B0604020202020204" pitchFamily="34" charset="0"/>
              <a:ea typeface="Times New Roman" panose="02020603050405020304" pitchFamily="18" charset="0"/>
            </a:endParaRPr>
          </a:p>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à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l’avenir</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in the future</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alors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so</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c’est</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it is</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ce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sont</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they are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d’abord</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first</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deux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fois</a:t>
            </a:r>
            <a:r>
              <a:rPr lang="en-US" sz="1600" dirty="0">
                <a:effectLst/>
                <a:latin typeface="Calibri" panose="020F0502020204030204" pitchFamily="34" charset="0"/>
                <a:ea typeface="Calibri" panose="020F0502020204030204" pitchFamily="34" charset="0"/>
                <a:cs typeface="Times New Roman" panose="02020603050405020304" pitchFamily="18" charset="0"/>
              </a:rPr>
              <a:t> par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semaine</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twice a week</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général</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in general</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1600" dirty="0">
                <a:effectLst/>
                <a:latin typeface="Calibri" panose="020F0502020204030204" pitchFamily="34" charset="0"/>
                <a:ea typeface="Calibri" panose="020F0502020204030204" pitchFamily="34" charset="0"/>
                <a:cs typeface="Times New Roman" panose="02020603050405020304" pitchFamily="18" charset="0"/>
              </a:rPr>
              <a:t> plus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as well as that</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ensuite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then</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finalement</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finally</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où</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where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parce</a:t>
            </a:r>
            <a:r>
              <a:rPr lang="en-GB" sz="1600" dirty="0">
                <a:effectLst/>
                <a:latin typeface="Calibri" panose="020F0502020204030204" pitchFamily="34" charset="0"/>
                <a:ea typeface="Calibri" panose="020F0502020204030204" pitchFamily="34" charset="0"/>
                <a:cs typeface="Times New Roman" panose="02020603050405020304" pitchFamily="18" charset="0"/>
              </a:rPr>
              <a:t> que		</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because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dirty="0" err="1">
                <a:effectLst/>
                <a:latin typeface="Calibri" panose="020F0502020204030204" pitchFamily="34" charset="0"/>
                <a:ea typeface="Calibri" panose="020F0502020204030204" pitchFamily="34" charset="0"/>
                <a:cs typeface="Times New Roman" panose="02020603050405020304" pitchFamily="18" charset="0"/>
              </a:rPr>
              <a:t>quand</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when</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tous</a:t>
            </a:r>
            <a:r>
              <a:rPr lang="en-GB" sz="1600" dirty="0">
                <a:effectLst/>
                <a:latin typeface="Calibri" panose="020F0502020204030204" pitchFamily="34" charset="0"/>
                <a:ea typeface="Calibri" panose="020F0502020204030204" pitchFamily="34" charset="0"/>
                <a:cs typeface="Times New Roman" panose="02020603050405020304" pitchFamily="18" charset="0"/>
              </a:rPr>
              <a:t> les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jours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every day</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très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very</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Voilà!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That’s that!/ Here you are!/ </a:t>
            </a:r>
          </a:p>
          <a:p>
            <a:pPr>
              <a:lnSpc>
                <a:spcPct val="107000"/>
              </a:lnSpc>
              <a:spcAft>
                <a:spcPts val="800"/>
              </a:spcAft>
            </a:pPr>
            <a:r>
              <a:rPr lang="en-GB" sz="1600" i="1" dirty="0">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There you</a:t>
            </a:r>
            <a:r>
              <a:rPr lang="en-GB" sz="1600" i="1" dirty="0">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go!</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8698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1" y="1"/>
          <a:ext cx="12192004" cy="6902196"/>
        </p:xfrm>
        <a:graphic>
          <a:graphicData uri="http://schemas.openxmlformats.org/drawingml/2006/table">
            <a:tbl>
              <a:tblPr firstRow="1" bandRow="1">
                <a:tableStyleId>{5940675A-B579-460E-94D1-54222C63F5DA}</a:tableStyleId>
              </a:tblPr>
              <a:tblGrid>
                <a:gridCol w="1441341">
                  <a:extLst>
                    <a:ext uri="{9D8B030D-6E8A-4147-A177-3AD203B41FA5}">
                      <a16:colId xmlns:a16="http://schemas.microsoft.com/office/drawing/2014/main" val="346465721"/>
                    </a:ext>
                  </a:extLst>
                </a:gridCol>
                <a:gridCol w="1181937">
                  <a:extLst>
                    <a:ext uri="{9D8B030D-6E8A-4147-A177-3AD203B41FA5}">
                      <a16:colId xmlns:a16="http://schemas.microsoft.com/office/drawing/2014/main" val="1754927584"/>
                    </a:ext>
                  </a:extLst>
                </a:gridCol>
                <a:gridCol w="1019332">
                  <a:extLst>
                    <a:ext uri="{9D8B030D-6E8A-4147-A177-3AD203B41FA5}">
                      <a16:colId xmlns:a16="http://schemas.microsoft.com/office/drawing/2014/main" val="779678289"/>
                    </a:ext>
                  </a:extLst>
                </a:gridCol>
                <a:gridCol w="224852">
                  <a:extLst>
                    <a:ext uri="{9D8B030D-6E8A-4147-A177-3AD203B41FA5}">
                      <a16:colId xmlns:a16="http://schemas.microsoft.com/office/drawing/2014/main" val="551822383"/>
                    </a:ext>
                  </a:extLst>
                </a:gridCol>
                <a:gridCol w="1603948">
                  <a:extLst>
                    <a:ext uri="{9D8B030D-6E8A-4147-A177-3AD203B41FA5}">
                      <a16:colId xmlns:a16="http://schemas.microsoft.com/office/drawing/2014/main" val="2366467939"/>
                    </a:ext>
                  </a:extLst>
                </a:gridCol>
                <a:gridCol w="164892">
                  <a:extLst>
                    <a:ext uri="{9D8B030D-6E8A-4147-A177-3AD203B41FA5}">
                      <a16:colId xmlns:a16="http://schemas.microsoft.com/office/drawing/2014/main" val="4019908725"/>
                    </a:ext>
                  </a:extLst>
                </a:gridCol>
                <a:gridCol w="1049311">
                  <a:extLst>
                    <a:ext uri="{9D8B030D-6E8A-4147-A177-3AD203B41FA5}">
                      <a16:colId xmlns:a16="http://schemas.microsoft.com/office/drawing/2014/main" val="3771169301"/>
                    </a:ext>
                  </a:extLst>
                </a:gridCol>
                <a:gridCol w="1094282">
                  <a:extLst>
                    <a:ext uri="{9D8B030D-6E8A-4147-A177-3AD203B41FA5}">
                      <a16:colId xmlns:a16="http://schemas.microsoft.com/office/drawing/2014/main" val="1644789277"/>
                    </a:ext>
                  </a:extLst>
                </a:gridCol>
                <a:gridCol w="719528">
                  <a:extLst>
                    <a:ext uri="{9D8B030D-6E8A-4147-A177-3AD203B41FA5}">
                      <a16:colId xmlns:a16="http://schemas.microsoft.com/office/drawing/2014/main" val="2210180662"/>
                    </a:ext>
                  </a:extLst>
                </a:gridCol>
                <a:gridCol w="3692581">
                  <a:extLst>
                    <a:ext uri="{9D8B030D-6E8A-4147-A177-3AD203B41FA5}">
                      <a16:colId xmlns:a16="http://schemas.microsoft.com/office/drawing/2014/main" val="1490497348"/>
                    </a:ext>
                  </a:extLst>
                </a:gridCol>
              </a:tblGrid>
              <a:tr h="359212">
                <a:tc grid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1-</a:t>
                      </a:r>
                      <a:r>
                        <a:rPr lang="fr-FR" sz="1800" b="1" i="0" baseline="0" dirty="0">
                          <a:solidFill>
                            <a:schemeClr val="bg1"/>
                          </a:solidFill>
                          <a:latin typeface="+mn-lt"/>
                        </a:rPr>
                        <a:t> </a:t>
                      </a:r>
                      <a:r>
                        <a:rPr lang="fr-FR" sz="1800" b="1" i="0" dirty="0">
                          <a:solidFill>
                            <a:schemeClr val="bg1"/>
                          </a:solidFill>
                          <a:latin typeface="+mn-lt"/>
                        </a:rPr>
                        <a:t>Tu aimes le sport</a:t>
                      </a:r>
                      <a:r>
                        <a:rPr lang="fr-FR" sz="1800" b="1" i="0" baseline="0" dirty="0">
                          <a:solidFill>
                            <a:schemeClr val="bg1"/>
                          </a:solidFill>
                          <a:latin typeface="+mn-lt"/>
                        </a:rPr>
                        <a:t>? </a:t>
                      </a:r>
                      <a:r>
                        <a:rPr lang="fr-FR" sz="1800" b="0" i="1" dirty="0">
                          <a:solidFill>
                            <a:schemeClr val="bg1"/>
                          </a:solidFill>
                          <a:latin typeface="+mn-lt"/>
                        </a:rPr>
                        <a:t>Do </a:t>
                      </a:r>
                      <a:r>
                        <a:rPr lang="fr-FR" sz="1800" b="0" i="1" dirty="0" err="1">
                          <a:solidFill>
                            <a:schemeClr val="bg1"/>
                          </a:solidFill>
                          <a:latin typeface="+mn-lt"/>
                        </a:rPr>
                        <a:t>you</a:t>
                      </a:r>
                      <a:r>
                        <a:rPr lang="fr-FR" sz="1800" b="0" i="1" dirty="0">
                          <a:solidFill>
                            <a:schemeClr val="bg1"/>
                          </a:solidFill>
                          <a:latin typeface="+mn-lt"/>
                        </a:rPr>
                        <a:t> </a:t>
                      </a:r>
                      <a:r>
                        <a:rPr lang="fr-FR" sz="1800" b="0" i="1" dirty="0" err="1">
                          <a:solidFill>
                            <a:schemeClr val="bg1"/>
                          </a:solidFill>
                          <a:latin typeface="+mn-lt"/>
                        </a:rPr>
                        <a:t>like</a:t>
                      </a:r>
                      <a:r>
                        <a:rPr lang="fr-FR" sz="1800" b="0" i="1" dirty="0">
                          <a:solidFill>
                            <a:schemeClr val="bg1"/>
                          </a:solidFill>
                          <a:latin typeface="+mn-lt"/>
                        </a:rPr>
                        <a:t> sport?</a:t>
                      </a:r>
                      <a:r>
                        <a:rPr lang="fr-FR" sz="1800" b="1" i="1" dirty="0">
                          <a:solidFill>
                            <a:schemeClr val="bg1"/>
                          </a:solidFill>
                          <a:latin typeface="+mn-lt"/>
                        </a:rPr>
                        <a:t> </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269409">
                <a:tc>
                  <a:txBody>
                    <a:bodyPr/>
                    <a:lstStyle/>
                    <a:p>
                      <a:pPr lvl="0" algn="ctr"/>
                      <a:r>
                        <a:rPr lang="fr-FR" sz="1200" b="0" i="1" dirty="0">
                          <a:solidFill>
                            <a:schemeClr val="bg1"/>
                          </a:solidFill>
                          <a:latin typeface="+mn-lt"/>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lvl="0" algn="ctr"/>
                      <a:r>
                        <a:rPr lang="fr-FR" sz="1200" b="0" i="1" dirty="0">
                          <a:solidFill>
                            <a:schemeClr val="bg1"/>
                          </a:solidFill>
                          <a:latin typeface="+mn-lt"/>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lvl="0" algn="ctr"/>
                      <a:r>
                        <a:rPr lang="fr-FR" sz="1200" b="0" i="1" dirty="0">
                          <a:solidFill>
                            <a:schemeClr val="bg1"/>
                          </a:solidFill>
                          <a:latin typeface="+mn-lt"/>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gridSpan="2">
                  <a:txBody>
                    <a:bodyPr/>
                    <a:lstStyle/>
                    <a:p>
                      <a:pPr algn="ctr"/>
                      <a:r>
                        <a:rPr lang="fr-FR" sz="1200" b="0" i="1" dirty="0">
                          <a:solidFill>
                            <a:schemeClr val="bg1"/>
                          </a:solidFill>
                          <a:latin typeface="+mn-lt"/>
                        </a:rPr>
                        <a:t>4</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GB"/>
                    </a:p>
                  </a:txBody>
                  <a:tcPr/>
                </a:tc>
                <a:tc gridSpan="2">
                  <a:txBody>
                    <a:bodyPr/>
                    <a:lstStyle/>
                    <a:p>
                      <a:pPr algn="ctr"/>
                      <a:r>
                        <a:rPr lang="fr-FR" sz="1200" b="0" i="1" dirty="0">
                          <a:solidFill>
                            <a:schemeClr val="bg1"/>
                          </a:solidFill>
                          <a:latin typeface="+mn-lt"/>
                        </a:rPr>
                        <a:t>5</a:t>
                      </a: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GB"/>
                    </a:p>
                  </a:txBody>
                  <a:tcPr/>
                </a:tc>
                <a:tc gridSpan="2">
                  <a:txBody>
                    <a:bodyPr/>
                    <a:lstStyle/>
                    <a:p>
                      <a:pPr algn="ctr"/>
                      <a:r>
                        <a:rPr lang="fr-FR" sz="1200" b="0" i="1" dirty="0">
                          <a:solidFill>
                            <a:schemeClr val="bg1"/>
                          </a:solidFill>
                        </a:rPr>
                        <a:t>6</a:t>
                      </a:r>
                      <a:endParaRPr lang="fr-FR" sz="1200" dirty="0"/>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GB"/>
                    </a:p>
                  </a:txBody>
                  <a:tcPr/>
                </a:tc>
                <a:tc>
                  <a:txBody>
                    <a:bodyPr/>
                    <a:lstStyle/>
                    <a:p>
                      <a:pPr algn="ctr"/>
                      <a:r>
                        <a:rPr lang="fr-FR" sz="1200" i="1" dirty="0">
                          <a:solidFill>
                            <a:schemeClr val="bg1"/>
                          </a:solidFill>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1960890">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0"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Oui j’aime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err="1">
                          <a:solidFill>
                            <a:srgbClr val="00B0F0"/>
                          </a:solidFill>
                          <a:effectLst/>
                          <a:latin typeface="+mn-lt"/>
                          <a:ea typeface="+mn-ea"/>
                          <a:cs typeface="+mn-cs"/>
                        </a:rPr>
                        <a:t>Yes</a:t>
                      </a:r>
                      <a:r>
                        <a:rPr lang="fr-FR" sz="1200" b="0" i="1" kern="1200" baseline="0" dirty="0">
                          <a:solidFill>
                            <a:srgbClr val="00B0F0"/>
                          </a:solidFill>
                          <a:effectLst/>
                          <a:latin typeface="+mn-lt"/>
                          <a:ea typeface="+mn-ea"/>
                          <a:cs typeface="+mn-cs"/>
                        </a:rPr>
                        <a:t> I </a:t>
                      </a:r>
                      <a:r>
                        <a:rPr lang="fr-FR" sz="1200" b="0" i="1" kern="1200" baseline="0" dirty="0" err="1">
                          <a:solidFill>
                            <a:srgbClr val="00B0F0"/>
                          </a:solidFill>
                          <a:effectLst/>
                          <a:latin typeface="+mn-lt"/>
                          <a:ea typeface="+mn-ea"/>
                          <a:cs typeface="+mn-cs"/>
                        </a:rPr>
                        <a:t>like</a:t>
                      </a: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Non,  je n’aime pas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No, I </a:t>
                      </a:r>
                      <a:r>
                        <a:rPr lang="fr-FR" sz="1200" b="0" i="1" kern="1200" baseline="0" dirty="0" err="1">
                          <a:solidFill>
                            <a:srgbClr val="00B0F0"/>
                          </a:solidFill>
                          <a:effectLst/>
                          <a:latin typeface="+mn-lt"/>
                          <a:ea typeface="+mn-ea"/>
                          <a:cs typeface="+mn-cs"/>
                        </a:rPr>
                        <a:t>don’t</a:t>
                      </a:r>
                      <a:r>
                        <a:rPr lang="fr-FR" sz="1200" b="0" i="1" kern="1200" baseline="0" dirty="0">
                          <a:solidFill>
                            <a:srgbClr val="00B0F0"/>
                          </a:solidFill>
                          <a:effectLst/>
                          <a:latin typeface="+mn-lt"/>
                          <a:ea typeface="+mn-ea"/>
                          <a:cs typeface="+mn-cs"/>
                        </a:rPr>
                        <a:t> </a:t>
                      </a:r>
                      <a:r>
                        <a:rPr lang="fr-FR" sz="1200" b="0" i="1" kern="1200" baseline="0" dirty="0" err="1">
                          <a:solidFill>
                            <a:srgbClr val="00B0F0"/>
                          </a:solidFill>
                          <a:effectLst/>
                          <a:latin typeface="+mn-lt"/>
                          <a:ea typeface="+mn-ea"/>
                          <a:cs typeface="+mn-cs"/>
                        </a:rPr>
                        <a:t>like</a:t>
                      </a: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1" kern="1200" dirty="0">
                        <a:solidFill>
                          <a:srgbClr val="00206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dirty="0">
                          <a:solidFill>
                            <a:srgbClr val="002060"/>
                          </a:solidFill>
                          <a:effectLst/>
                          <a:latin typeface="+mn-lt"/>
                          <a:ea typeface="+mn-ea"/>
                          <a:cs typeface="+mn-cs"/>
                        </a:rPr>
                        <a:t>faire du sport.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doing sport.</a:t>
                      </a:r>
                      <a:endParaRPr lang="en-GB" sz="1200" b="1" i="1" kern="1200" dirty="0">
                        <a:solidFill>
                          <a:srgbClr val="00206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fais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 </a:t>
                      </a:r>
                      <a:r>
                        <a:rPr kumimoji="0" lang="en-GB" sz="1200" b="0" i="1" u="none" strike="noStrike" kern="1200" cap="none" spc="0" normalizeH="0" baseline="0" noProof="0" dirty="0">
                          <a:ln>
                            <a:noFill/>
                          </a:ln>
                          <a:solidFill>
                            <a:srgbClr val="00B0F0"/>
                          </a:solidFill>
                          <a:effectLst/>
                          <a:uLnTx/>
                          <a:uFillTx/>
                          <a:latin typeface="+mn-lt"/>
                          <a:ea typeface="+mn-ea"/>
                          <a:cs typeface="+mn-cs"/>
                        </a:rPr>
                        <a:t>I do / go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r>
                        <a:rPr lang="es-ES" sz="1200" b="1" dirty="0">
                          <a:solidFill>
                            <a:srgbClr val="002060"/>
                          </a:solidFill>
                          <a:latin typeface="+mn-lt"/>
                          <a:cs typeface="Calibri" panose="020F0502020204030204" pitchFamily="34" charset="0"/>
                        </a:rPr>
                        <a:t>du karaté</a:t>
                      </a:r>
                      <a:r>
                        <a:rPr lang="es-ES" sz="1200" b="1" baseline="0" dirty="0">
                          <a:solidFill>
                            <a:srgbClr val="002060"/>
                          </a:solidFill>
                          <a:latin typeface="+mn-lt"/>
                          <a:cs typeface="Calibri" panose="020F0502020204030204" pitchFamily="34" charset="0"/>
                        </a:rPr>
                        <a:t>.</a:t>
                      </a:r>
                    </a:p>
                    <a:p>
                      <a:r>
                        <a:rPr lang="es-ES" sz="1200" b="0" i="1" baseline="0" dirty="0">
                          <a:solidFill>
                            <a:srgbClr val="00B0F0"/>
                          </a:solidFill>
                          <a:latin typeface="+mn-lt"/>
                          <a:cs typeface="Calibri" panose="020F0502020204030204" pitchFamily="34" charset="0"/>
                        </a:rPr>
                        <a:t>karate.</a:t>
                      </a:r>
                    </a:p>
                    <a:p>
                      <a:r>
                        <a:rPr lang="es-ES" sz="1200" b="1" baseline="0" dirty="0">
                          <a:solidFill>
                            <a:srgbClr val="002060"/>
                          </a:solidFill>
                          <a:latin typeface="+mn-lt"/>
                          <a:cs typeface="Calibri" panose="020F0502020204030204" pitchFamily="34" charset="0"/>
                        </a:rPr>
                        <a:t>du </a:t>
                      </a:r>
                      <a:r>
                        <a:rPr lang="es-ES" sz="1200" b="1" dirty="0">
                          <a:solidFill>
                            <a:srgbClr val="002060"/>
                          </a:solidFill>
                          <a:latin typeface="+mn-lt"/>
                          <a:cs typeface="Calibri" panose="020F0502020204030204" pitchFamily="34" charset="0"/>
                        </a:rPr>
                        <a:t>judo.</a:t>
                      </a:r>
                    </a:p>
                    <a:p>
                      <a:r>
                        <a:rPr lang="es-ES" sz="1200" b="0" i="1" dirty="0">
                          <a:solidFill>
                            <a:srgbClr val="00B0F0"/>
                          </a:solidFill>
                          <a:latin typeface="+mn-lt"/>
                          <a:cs typeface="Calibri" panose="020F0502020204030204" pitchFamily="34" charset="0"/>
                        </a:rPr>
                        <a:t>judo.</a:t>
                      </a:r>
                    </a:p>
                    <a:p>
                      <a:r>
                        <a:rPr lang="es-ES" sz="1200" b="1" dirty="0">
                          <a:solidFill>
                            <a:srgbClr val="002060"/>
                          </a:solidFill>
                          <a:latin typeface="+mn-lt"/>
                          <a:cs typeface="Calibri" panose="020F0502020204030204" pitchFamily="34" charset="0"/>
                        </a:rPr>
                        <a:t>de la </a:t>
                      </a:r>
                      <a:r>
                        <a:rPr lang="es-ES" sz="1200" b="1" dirty="0" err="1">
                          <a:solidFill>
                            <a:srgbClr val="002060"/>
                          </a:solidFill>
                          <a:latin typeface="+mn-lt"/>
                          <a:cs typeface="Calibri" panose="020F0502020204030204" pitchFamily="34" charset="0"/>
                        </a:rPr>
                        <a:t>boxe</a:t>
                      </a:r>
                      <a:r>
                        <a:rPr lang="es-ES" sz="1200" b="1" dirty="0">
                          <a:solidFill>
                            <a:srgbClr val="002060"/>
                          </a:solidFill>
                          <a:latin typeface="+mn-lt"/>
                          <a:cs typeface="Calibri" panose="020F0502020204030204" pitchFamily="34" charset="0"/>
                        </a:rPr>
                        <a:t>.</a:t>
                      </a:r>
                    </a:p>
                    <a:p>
                      <a:r>
                        <a:rPr lang="es-ES" sz="1200" b="0" i="1" dirty="0" err="1">
                          <a:solidFill>
                            <a:srgbClr val="00B0F0"/>
                          </a:solidFill>
                          <a:latin typeface="+mn-lt"/>
                          <a:cs typeface="Calibri" panose="020F0502020204030204" pitchFamily="34" charset="0"/>
                        </a:rPr>
                        <a:t>boxing</a:t>
                      </a:r>
                      <a:r>
                        <a:rPr lang="es-ES" sz="1200" b="0" i="1" dirty="0">
                          <a:solidFill>
                            <a:srgbClr val="00B0F0"/>
                          </a:solidFill>
                          <a:latin typeface="+mn-lt"/>
                          <a:cs typeface="Calibri" panose="020F0502020204030204" pitchFamily="34" charset="0"/>
                        </a:rPr>
                        <a:t>.</a:t>
                      </a:r>
                    </a:p>
                    <a:p>
                      <a:r>
                        <a:rPr lang="es-ES" sz="1200" b="1" dirty="0">
                          <a:solidFill>
                            <a:srgbClr val="002060"/>
                          </a:solidFill>
                          <a:latin typeface="+mn-lt"/>
                          <a:cs typeface="Calibri" panose="020F0502020204030204" pitchFamily="34" charset="0"/>
                        </a:rPr>
                        <a:t>de la natation.</a:t>
                      </a:r>
                    </a:p>
                    <a:p>
                      <a:r>
                        <a:rPr lang="es-ES" sz="1200" b="0" dirty="0" err="1">
                          <a:solidFill>
                            <a:srgbClr val="00B0F0"/>
                          </a:solidFill>
                          <a:latin typeface="+mn-lt"/>
                          <a:cs typeface="Calibri" panose="020F0502020204030204" pitchFamily="34" charset="0"/>
                        </a:rPr>
                        <a:t>swimming</a:t>
                      </a:r>
                      <a:r>
                        <a:rPr lang="es-ES" sz="1200" b="0" dirty="0">
                          <a:solidFill>
                            <a:srgbClr val="00B0F0"/>
                          </a:solidFill>
                          <a:latin typeface="+mn-lt"/>
                          <a:cs typeface="Calibri" panose="020F0502020204030204" pitchFamily="34" charset="0"/>
                        </a:rPr>
                        <a:t>.</a:t>
                      </a:r>
                    </a:p>
                    <a:p>
                      <a:r>
                        <a:rPr lang="es-ES" sz="1200" b="1" dirty="0">
                          <a:solidFill>
                            <a:srgbClr val="002060"/>
                          </a:solidFill>
                          <a:latin typeface="+mn-lt"/>
                          <a:cs typeface="Calibri" panose="020F0502020204030204" pitchFamily="34" charset="0"/>
                        </a:rPr>
                        <a:t>de la </a:t>
                      </a:r>
                      <a:r>
                        <a:rPr lang="es-ES" sz="1200" b="1" dirty="0" err="1">
                          <a:solidFill>
                            <a:srgbClr val="002060"/>
                          </a:solidFill>
                          <a:latin typeface="+mn-lt"/>
                          <a:cs typeface="Calibri" panose="020F0502020204030204" pitchFamily="34" charset="0"/>
                        </a:rPr>
                        <a:t>danse</a:t>
                      </a:r>
                      <a:r>
                        <a:rPr lang="es-ES" sz="1200" b="1" dirty="0">
                          <a:solidFill>
                            <a:srgbClr val="002060"/>
                          </a:solidFill>
                          <a:latin typeface="+mn-lt"/>
                          <a:cs typeface="Calibri" panose="020F0502020204030204" pitchFamily="34" charset="0"/>
                        </a:rPr>
                        <a:t>.</a:t>
                      </a:r>
                    </a:p>
                    <a:p>
                      <a:r>
                        <a:rPr lang="es-ES" sz="1200" b="0" i="1" dirty="0">
                          <a:solidFill>
                            <a:srgbClr val="00B0F0"/>
                          </a:solidFill>
                          <a:latin typeface="+mn-lt"/>
                          <a:cs typeface="Calibri" panose="020F0502020204030204" pitchFamily="34" charset="0"/>
                        </a:rPr>
                        <a:t>dance.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rowSpan="2" grid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J’aime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I </a:t>
                      </a:r>
                      <a:r>
                        <a:rPr lang="fr-FR" sz="1200" b="0" i="1" kern="1200" baseline="0" dirty="0" err="1">
                          <a:solidFill>
                            <a:srgbClr val="00B0F0"/>
                          </a:solidFill>
                          <a:effectLst/>
                          <a:latin typeface="+mn-lt"/>
                          <a:ea typeface="+mn-ea"/>
                          <a:cs typeface="+mn-cs"/>
                        </a:rPr>
                        <a:t>like</a:t>
                      </a: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Je n’aime pas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rgbClr val="00B0F0"/>
                          </a:solidFill>
                          <a:effectLst/>
                          <a:latin typeface="+mn-lt"/>
                          <a:ea typeface="+mn-ea"/>
                          <a:cs typeface="+mn-cs"/>
                        </a:rPr>
                        <a:t>I </a:t>
                      </a:r>
                      <a:r>
                        <a:rPr lang="fr-FR" sz="1200" b="0" i="1" kern="1200" baseline="0" dirty="0" err="1">
                          <a:solidFill>
                            <a:srgbClr val="00B0F0"/>
                          </a:solidFill>
                          <a:effectLst/>
                          <a:latin typeface="+mn-lt"/>
                          <a:ea typeface="+mn-ea"/>
                          <a:cs typeface="+mn-cs"/>
                        </a:rPr>
                        <a:t>don’t</a:t>
                      </a:r>
                      <a:r>
                        <a:rPr lang="fr-FR" sz="1200" b="0" i="1" kern="1200" baseline="0" dirty="0">
                          <a:solidFill>
                            <a:srgbClr val="00B0F0"/>
                          </a:solidFill>
                          <a:effectLst/>
                          <a:latin typeface="+mn-lt"/>
                          <a:ea typeface="+mn-ea"/>
                          <a:cs typeface="+mn-cs"/>
                        </a:rPr>
                        <a:t> </a:t>
                      </a:r>
                      <a:r>
                        <a:rPr lang="fr-FR" sz="1200" b="0" i="1" kern="1200" baseline="0" dirty="0" err="1">
                          <a:solidFill>
                            <a:srgbClr val="00B0F0"/>
                          </a:solidFill>
                          <a:effectLst/>
                          <a:latin typeface="+mn-lt"/>
                          <a:ea typeface="+mn-ea"/>
                          <a:cs typeface="+mn-cs"/>
                        </a:rPr>
                        <a:t>like</a:t>
                      </a:r>
                      <a:endParaRPr lang="fr-FR"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GB"/>
                    </a:p>
                  </a:txBody>
                  <a:tcPr/>
                </a:tc>
                <a:tc rowSpan="2" grid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dirty="0">
                          <a:solidFill>
                            <a:srgbClr val="002060"/>
                          </a:solidFill>
                          <a:effectLst/>
                          <a:latin typeface="+mn-lt"/>
                          <a:ea typeface="+mn-ea"/>
                          <a:cs typeface="+mn-cs"/>
                        </a:rPr>
                        <a:t>jouer </a:t>
                      </a:r>
                      <a:r>
                        <a:rPr lang="en-GB" sz="1200" b="1" kern="1200" dirty="0" err="1">
                          <a:solidFill>
                            <a:srgbClr val="002060"/>
                          </a:solidFill>
                          <a:effectLst/>
                          <a:latin typeface="+mn-lt"/>
                          <a:ea typeface="+mn-ea"/>
                          <a:cs typeface="+mn-cs"/>
                        </a:rPr>
                        <a:t>dans</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une</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équipe</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1" kern="1200" dirty="0">
                          <a:solidFill>
                            <a:srgbClr val="00B0F0"/>
                          </a:solidFill>
                          <a:effectLst/>
                          <a:latin typeface="+mn-lt"/>
                          <a:ea typeface="+mn-ea"/>
                          <a:cs typeface="+mn-cs"/>
                        </a:rPr>
                        <a:t>to play in a team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dirty="0">
                          <a:solidFill>
                            <a:srgbClr val="002060"/>
                          </a:solidFill>
                          <a:effectLst/>
                          <a:latin typeface="+mn-lt"/>
                          <a:ea typeface="+mn-ea"/>
                          <a:cs typeface="+mn-cs"/>
                        </a:rPr>
                        <a:t>la</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compétition</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1" kern="1200" dirty="0">
                          <a:solidFill>
                            <a:srgbClr val="00B0F0"/>
                          </a:solidFill>
                          <a:effectLst/>
                          <a:latin typeface="+mn-lt"/>
                          <a:ea typeface="+mn-ea"/>
                          <a:cs typeface="+mn-cs"/>
                        </a:rPr>
                        <a:t>competition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en-GB"/>
                    </a:p>
                  </a:txBody>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kern="1200" dirty="0" err="1">
                          <a:solidFill>
                            <a:srgbClr val="002060"/>
                          </a:solidFill>
                          <a:effectLst/>
                          <a:latin typeface="+mn-lt"/>
                          <a:ea typeface="+mn-ea"/>
                          <a:cs typeface="+mn-cs"/>
                        </a:rPr>
                        <a:t>Ça</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booste</a:t>
                      </a:r>
                      <a:r>
                        <a:rPr lang="en-GB" sz="1200" b="1" kern="1200" dirty="0">
                          <a:solidFill>
                            <a:srgbClr val="002060"/>
                          </a:solidFill>
                          <a:effectLst/>
                          <a:latin typeface="+mn-lt"/>
                          <a:ea typeface="+mn-ea"/>
                          <a:cs typeface="+mn-cs"/>
                        </a:rPr>
                        <a:t> le moral.</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That boosts morale.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GB" sz="1200" b="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C’est fatigant.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It’s</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tiring</a:t>
                      </a:r>
                      <a:r>
                        <a:rPr lang="fr-FR" sz="1200" b="0" i="1" kern="1200" dirty="0">
                          <a:solidFill>
                            <a:srgbClr val="00B0F0"/>
                          </a:solidFill>
                          <a:effectLst/>
                          <a:latin typeface="+mn-lt"/>
                          <a:ea typeface="+mn-ea"/>
                          <a:cs typeface="+mn-cs"/>
                        </a:rPr>
                        <a:t>.</a:t>
                      </a:r>
                      <a:br>
                        <a:rPr lang="fr-FR" sz="1200" b="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C’est ennuyeux.</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It’s</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boring</a:t>
                      </a:r>
                      <a:r>
                        <a:rPr lang="fr-FR" sz="1200" b="0" i="1" kern="1200" dirty="0">
                          <a:solidFill>
                            <a:srgbClr val="00B0F0"/>
                          </a:solidFill>
                          <a:effectLst/>
                          <a:latin typeface="+mn-lt"/>
                          <a:ea typeface="+mn-ea"/>
                          <a:cs typeface="+mn-cs"/>
                        </a:rPr>
                        <a:t>.</a:t>
                      </a:r>
                      <a:endParaRPr lang="fr-FR" sz="1200" b="0" i="0"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065556"/>
                  </a:ext>
                </a:extLst>
              </a:tr>
              <a:tr h="2472426">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endParaRPr lang="en-GB"/>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joue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 </a:t>
                      </a:r>
                      <a:r>
                        <a:rPr kumimoji="0" lang="en-GB" sz="1200" b="0" i="1" u="none" strike="noStrike" kern="1200" cap="none" spc="0" normalizeH="0" baseline="0" noProof="0" dirty="0">
                          <a:ln>
                            <a:noFill/>
                          </a:ln>
                          <a:solidFill>
                            <a:srgbClr val="00B0F0"/>
                          </a:solidFill>
                          <a:effectLst/>
                          <a:uLnTx/>
                          <a:uFillTx/>
                          <a:latin typeface="+mn-lt"/>
                          <a:ea typeface="+mn-ea"/>
                          <a:cs typeface="+mn-cs"/>
                        </a:rPr>
                        <a:t>I play </a:t>
                      </a:r>
                      <a:br>
                        <a:rPr lang="en-GB" sz="1200" b="1" i="1" kern="1200" dirty="0">
                          <a:solidFill>
                            <a:srgbClr val="002060"/>
                          </a:solidFill>
                          <a:effectLst/>
                          <a:latin typeface="+mn-lt"/>
                          <a:ea typeface="+mn-ea"/>
                          <a:cs typeface="+mn-cs"/>
                        </a:rPr>
                      </a:br>
                      <a:endParaRPr lang="en-GB"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l"/>
                      <a:r>
                        <a:rPr lang="es-ES" sz="1200" b="1" dirty="0" err="1">
                          <a:solidFill>
                            <a:srgbClr val="002060"/>
                          </a:solidFill>
                          <a:latin typeface="+mn-lt"/>
                        </a:rPr>
                        <a:t>au</a:t>
                      </a:r>
                      <a:r>
                        <a:rPr lang="es-ES" sz="1200" b="1" baseline="0" dirty="0">
                          <a:solidFill>
                            <a:srgbClr val="002060"/>
                          </a:solidFill>
                          <a:latin typeface="+mn-lt"/>
                        </a:rPr>
                        <a:t> </a:t>
                      </a:r>
                      <a:r>
                        <a:rPr lang="es-ES" sz="1200" b="1" dirty="0" err="1">
                          <a:solidFill>
                            <a:srgbClr val="002060"/>
                          </a:solidFill>
                          <a:latin typeface="+mn-lt"/>
                        </a:rPr>
                        <a:t>foot</a:t>
                      </a:r>
                      <a:r>
                        <a:rPr lang="es-ES" sz="1200" b="1" dirty="0">
                          <a:solidFill>
                            <a:srgbClr val="002060"/>
                          </a:solidFill>
                          <a:latin typeface="+mn-lt"/>
                        </a:rPr>
                        <a:t>.</a:t>
                      </a:r>
                    </a:p>
                    <a:p>
                      <a:pPr algn="l"/>
                      <a:r>
                        <a:rPr lang="es-ES" sz="1200" b="0" dirty="0" err="1">
                          <a:solidFill>
                            <a:srgbClr val="00B0F0"/>
                          </a:solidFill>
                          <a:latin typeface="+mn-lt"/>
                        </a:rPr>
                        <a:t>football</a:t>
                      </a:r>
                      <a:r>
                        <a:rPr lang="es-ES" sz="1200" b="0" dirty="0">
                          <a:solidFill>
                            <a:srgbClr val="00B0F0"/>
                          </a:solidFill>
                          <a:latin typeface="+mn-lt"/>
                        </a:rPr>
                        <a:t>.</a:t>
                      </a:r>
                    </a:p>
                    <a:p>
                      <a:pPr algn="l"/>
                      <a:r>
                        <a:rPr lang="es-ES" sz="1200" b="1" dirty="0" err="1">
                          <a:solidFill>
                            <a:srgbClr val="002060"/>
                          </a:solidFill>
                          <a:latin typeface="+mn-lt"/>
                        </a:rPr>
                        <a:t>au</a:t>
                      </a:r>
                      <a:r>
                        <a:rPr lang="es-ES" sz="1200" b="1" dirty="0">
                          <a:solidFill>
                            <a:srgbClr val="002060"/>
                          </a:solidFill>
                          <a:latin typeface="+mn-lt"/>
                        </a:rPr>
                        <a:t> </a:t>
                      </a:r>
                      <a:r>
                        <a:rPr lang="es-ES" sz="1200" b="1" dirty="0" err="1">
                          <a:solidFill>
                            <a:srgbClr val="002060"/>
                          </a:solidFill>
                          <a:latin typeface="+mn-lt"/>
                        </a:rPr>
                        <a:t>basket</a:t>
                      </a:r>
                      <a:r>
                        <a:rPr lang="es-ES" sz="1200" b="1" dirty="0">
                          <a:solidFill>
                            <a:srgbClr val="002060"/>
                          </a:solidFill>
                          <a:latin typeface="+mn-lt"/>
                        </a:rPr>
                        <a:t>.</a:t>
                      </a:r>
                    </a:p>
                    <a:p>
                      <a:pPr algn="l"/>
                      <a:r>
                        <a:rPr lang="es-ES" sz="1200" b="0" dirty="0" err="1">
                          <a:solidFill>
                            <a:srgbClr val="00B0F0"/>
                          </a:solidFill>
                          <a:latin typeface="+mn-lt"/>
                        </a:rPr>
                        <a:t>basketball</a:t>
                      </a:r>
                      <a:r>
                        <a:rPr lang="es-ES" sz="1200" b="0" dirty="0">
                          <a:solidFill>
                            <a:srgbClr val="00B0F0"/>
                          </a:solidFill>
                          <a:latin typeface="+mn-lt"/>
                        </a:rPr>
                        <a:t>.</a:t>
                      </a:r>
                    </a:p>
                    <a:p>
                      <a:pPr algn="l"/>
                      <a:r>
                        <a:rPr lang="es-ES" sz="1200" b="1" dirty="0" err="1">
                          <a:solidFill>
                            <a:srgbClr val="002060"/>
                          </a:solidFill>
                          <a:latin typeface="+mn-lt"/>
                        </a:rPr>
                        <a:t>au</a:t>
                      </a:r>
                      <a:r>
                        <a:rPr lang="es-ES" sz="1200" b="1" baseline="0" dirty="0">
                          <a:solidFill>
                            <a:srgbClr val="002060"/>
                          </a:solidFill>
                          <a:latin typeface="+mn-lt"/>
                        </a:rPr>
                        <a:t> </a:t>
                      </a:r>
                      <a:r>
                        <a:rPr lang="es-ES" sz="1200" b="1" dirty="0">
                          <a:solidFill>
                            <a:srgbClr val="002060"/>
                          </a:solidFill>
                          <a:latin typeface="+mn-lt"/>
                        </a:rPr>
                        <a:t>hockey.</a:t>
                      </a:r>
                    </a:p>
                    <a:p>
                      <a:pPr algn="l"/>
                      <a:r>
                        <a:rPr lang="es-ES" sz="1200" b="0" i="1" dirty="0">
                          <a:solidFill>
                            <a:srgbClr val="00B0F0"/>
                          </a:solidFill>
                          <a:latin typeface="+mn-lt"/>
                        </a:rPr>
                        <a:t>hockey.</a:t>
                      </a:r>
                    </a:p>
                    <a:p>
                      <a:pPr algn="l"/>
                      <a:r>
                        <a:rPr lang="es-ES" sz="1200" b="1" dirty="0" err="1">
                          <a:solidFill>
                            <a:srgbClr val="002060"/>
                          </a:solidFill>
                          <a:latin typeface="+mn-lt"/>
                        </a:rPr>
                        <a:t>au</a:t>
                      </a:r>
                      <a:r>
                        <a:rPr lang="es-ES" sz="1200" b="1" baseline="0" dirty="0">
                          <a:solidFill>
                            <a:srgbClr val="002060"/>
                          </a:solidFill>
                          <a:latin typeface="+mn-lt"/>
                        </a:rPr>
                        <a:t> </a:t>
                      </a:r>
                      <a:r>
                        <a:rPr lang="es-ES" sz="1200" b="1" dirty="0" err="1">
                          <a:solidFill>
                            <a:srgbClr val="002060"/>
                          </a:solidFill>
                          <a:latin typeface="+mn-lt"/>
                        </a:rPr>
                        <a:t>tennis</a:t>
                      </a:r>
                      <a:r>
                        <a:rPr lang="es-ES" sz="1200" b="1" dirty="0">
                          <a:solidFill>
                            <a:srgbClr val="002060"/>
                          </a:solidFill>
                          <a:latin typeface="+mn-lt"/>
                        </a:rPr>
                        <a:t> (de </a:t>
                      </a:r>
                      <a:r>
                        <a:rPr lang="es-ES" sz="1200" b="1" dirty="0" err="1">
                          <a:solidFill>
                            <a:srgbClr val="002060"/>
                          </a:solidFill>
                          <a:latin typeface="+mn-lt"/>
                        </a:rPr>
                        <a:t>table</a:t>
                      </a:r>
                      <a:r>
                        <a:rPr lang="es-ES" sz="1200" b="1" dirty="0">
                          <a:solidFill>
                            <a:srgbClr val="002060"/>
                          </a:solidFill>
                          <a:latin typeface="+mn-lt"/>
                        </a:rPr>
                        <a:t>).</a:t>
                      </a:r>
                    </a:p>
                    <a:p>
                      <a:pPr algn="l"/>
                      <a:r>
                        <a:rPr lang="es-ES" sz="1200" b="0" i="1" dirty="0">
                          <a:solidFill>
                            <a:srgbClr val="00B0F0"/>
                          </a:solidFill>
                          <a:latin typeface="+mn-lt"/>
                        </a:rPr>
                        <a:t>(</a:t>
                      </a:r>
                      <a:r>
                        <a:rPr lang="es-ES" sz="1200" b="0" i="1" dirty="0" err="1">
                          <a:solidFill>
                            <a:srgbClr val="00B0F0"/>
                          </a:solidFill>
                          <a:latin typeface="+mn-lt"/>
                        </a:rPr>
                        <a:t>table</a:t>
                      </a:r>
                      <a:r>
                        <a:rPr lang="es-ES" sz="1200" b="0" i="1" dirty="0">
                          <a:solidFill>
                            <a:srgbClr val="00B0F0"/>
                          </a:solidFill>
                          <a:latin typeface="+mn-lt"/>
                        </a:rPr>
                        <a:t>) </a:t>
                      </a:r>
                      <a:r>
                        <a:rPr lang="es-ES" sz="1200" b="0" i="1" dirty="0" err="1">
                          <a:solidFill>
                            <a:srgbClr val="00B0F0"/>
                          </a:solidFill>
                          <a:latin typeface="+mn-lt"/>
                        </a:rPr>
                        <a:t>tennis</a:t>
                      </a:r>
                      <a:r>
                        <a:rPr lang="es-ES" sz="1200" b="0" i="1" dirty="0">
                          <a:solidFill>
                            <a:srgbClr val="00B0F0"/>
                          </a:solidFill>
                          <a:latin typeface="+mn-lt"/>
                        </a:rPr>
                        <a:t>.</a:t>
                      </a:r>
                    </a:p>
                    <a:p>
                      <a:pPr algn="l"/>
                      <a:r>
                        <a:rPr lang="es-ES" sz="1200" b="1" dirty="0">
                          <a:solidFill>
                            <a:srgbClr val="002060"/>
                          </a:solidFill>
                          <a:latin typeface="+mn-lt"/>
                        </a:rPr>
                        <a:t>à la petanque.</a:t>
                      </a:r>
                    </a:p>
                    <a:p>
                      <a:pPr algn="l"/>
                      <a:r>
                        <a:rPr lang="es-ES" sz="1200" b="0" i="1" dirty="0" err="1">
                          <a:solidFill>
                            <a:srgbClr val="00B0F0"/>
                          </a:solidFill>
                          <a:latin typeface="+mn-lt"/>
                        </a:rPr>
                        <a:t>bowls</a:t>
                      </a:r>
                      <a:r>
                        <a:rPr lang="es-ES" sz="1200" b="0" i="1" dirty="0">
                          <a:solidFill>
                            <a:srgbClr val="00B0F0"/>
                          </a:solidFill>
                          <a:latin typeface="+mn-lt"/>
                        </a:rPr>
                        <a:t>.</a:t>
                      </a:r>
                    </a:p>
                    <a:p>
                      <a:pPr algn="l"/>
                      <a:r>
                        <a:rPr lang="es-ES" sz="1200" b="1" dirty="0" err="1">
                          <a:solidFill>
                            <a:srgbClr val="002060"/>
                          </a:solidFill>
                          <a:latin typeface="+mn-lt"/>
                        </a:rPr>
                        <a:t>aux</a:t>
                      </a:r>
                      <a:r>
                        <a:rPr lang="es-ES" sz="1200" b="1" baseline="0" dirty="0">
                          <a:solidFill>
                            <a:srgbClr val="002060"/>
                          </a:solidFill>
                          <a:latin typeface="+mn-lt"/>
                        </a:rPr>
                        <a:t> </a:t>
                      </a:r>
                      <a:r>
                        <a:rPr lang="es-ES" sz="1200" b="1" dirty="0" err="1">
                          <a:solidFill>
                            <a:srgbClr val="002060"/>
                          </a:solidFill>
                          <a:latin typeface="+mn-lt"/>
                        </a:rPr>
                        <a:t>boules</a:t>
                      </a:r>
                      <a:r>
                        <a:rPr lang="es-ES" sz="1200" b="1" dirty="0">
                          <a:solidFill>
                            <a:srgbClr val="002060"/>
                          </a:solidFill>
                          <a:latin typeface="+mn-lt"/>
                        </a:rPr>
                        <a:t>.</a:t>
                      </a:r>
                    </a:p>
                    <a:p>
                      <a:pPr algn="l"/>
                      <a:r>
                        <a:rPr lang="es-ES" sz="1200" b="0" i="1" dirty="0" err="1">
                          <a:solidFill>
                            <a:srgbClr val="00B0F0"/>
                          </a:solidFill>
                          <a:latin typeface="+mn-lt"/>
                        </a:rPr>
                        <a:t>bowls</a:t>
                      </a:r>
                      <a:r>
                        <a:rPr lang="es-ES" sz="1200" b="0" i="1" dirty="0">
                          <a:solidFill>
                            <a:srgbClr val="00B0F0"/>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extLst>
                  <a:ext uri="{0D108BD9-81ED-4DB2-BD59-A6C34878D82A}">
                    <a16:rowId xmlns:a16="http://schemas.microsoft.com/office/drawing/2014/main" val="591745757"/>
                  </a:ext>
                </a:extLst>
              </a:tr>
              <a:tr h="269409">
                <a:tc gridSpan="10">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84205671"/>
                  </a:ext>
                </a:extLst>
              </a:tr>
              <a:tr h="269409">
                <a:tc gridSpan="4">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fr-FR" sz="1200" b="0" i="1" kern="1200" baseline="0" dirty="0">
                          <a:solidFill>
                            <a:schemeClr val="bg1"/>
                          </a:solidFill>
                          <a:effectLst/>
                          <a:latin typeface="+mn-lt"/>
                          <a:ea typeface="+mn-ea"/>
                          <a:cs typeface="+mn-cs"/>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sz="1200" i="1" dirty="0">
                          <a:solidFill>
                            <a:schemeClr val="bg1"/>
                          </a:solidFill>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endParaRPr lang="en-GB"/>
                    </a:p>
                  </a:txBody>
                  <a:tcPr/>
                </a:tc>
                <a:tc gridSpan="2">
                  <a:txBody>
                    <a:bodyPr/>
                    <a:lstStyle/>
                    <a:p>
                      <a:pPr algn="ctr"/>
                      <a:r>
                        <a:rPr lang="en-GB" sz="1200" i="1" dirty="0">
                          <a:solidFill>
                            <a:schemeClr val="bg1"/>
                          </a:solidFill>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endParaRPr lang="en-GB"/>
                    </a:p>
                  </a:txBody>
                  <a:tcPr/>
                </a:tc>
                <a:tc gridSpan="2">
                  <a:txBody>
                    <a:bodyPr/>
                    <a:lstStyle/>
                    <a:p>
                      <a:pPr algn="l"/>
                      <a:r>
                        <a:rPr lang="en-GB" sz="1200" i="1" dirty="0">
                          <a:solidFill>
                            <a:schemeClr val="bg1"/>
                          </a:solidFill>
                        </a:rPr>
                        <a:t>                                       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3728877422"/>
                  </a:ext>
                </a:extLst>
              </a:tr>
              <a:tr h="1257243">
                <a:tc gridSpan="4">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baseline="0" dirty="0">
                          <a:solidFill>
                            <a:srgbClr val="002060"/>
                          </a:solidFill>
                          <a:effectLst/>
                          <a:latin typeface="+mn-lt"/>
                          <a:ea typeface="+mn-ea"/>
                          <a:cs typeface="+mn-cs"/>
                        </a:rPr>
                        <a:t>À mon avis pour être un bon sportif, il faut</a:t>
                      </a:r>
                    </a:p>
                    <a:p>
                      <a:r>
                        <a:rPr lang="fr-FR" sz="1200" b="0" i="1" kern="1200" baseline="0" dirty="0">
                          <a:solidFill>
                            <a:srgbClr val="00B0F0"/>
                          </a:solidFill>
                          <a:effectLst/>
                          <a:latin typeface="+mn-lt"/>
                          <a:ea typeface="+mn-ea"/>
                          <a:cs typeface="+mn-cs"/>
                        </a:rPr>
                        <a:t>In </a:t>
                      </a:r>
                      <a:r>
                        <a:rPr lang="fr-FR" sz="1200" b="0" i="1" kern="1200" baseline="0" dirty="0" err="1">
                          <a:solidFill>
                            <a:srgbClr val="00B0F0"/>
                          </a:solidFill>
                          <a:effectLst/>
                          <a:latin typeface="+mn-lt"/>
                          <a:ea typeface="+mn-ea"/>
                          <a:cs typeface="+mn-cs"/>
                        </a:rPr>
                        <a:t>my</a:t>
                      </a:r>
                      <a:r>
                        <a:rPr lang="fr-FR" sz="1200" b="0" i="1" kern="1200" baseline="0" dirty="0">
                          <a:solidFill>
                            <a:srgbClr val="00B0F0"/>
                          </a:solidFill>
                          <a:effectLst/>
                          <a:latin typeface="+mn-lt"/>
                          <a:ea typeface="+mn-ea"/>
                          <a:cs typeface="+mn-cs"/>
                        </a:rPr>
                        <a:t> opinion, in </a:t>
                      </a:r>
                      <a:r>
                        <a:rPr lang="fr-FR" sz="1200" b="0" i="1" kern="1200" baseline="0" dirty="0" err="1">
                          <a:solidFill>
                            <a:srgbClr val="00B0F0"/>
                          </a:solidFill>
                          <a:effectLst/>
                          <a:latin typeface="+mn-lt"/>
                          <a:ea typeface="+mn-ea"/>
                          <a:cs typeface="+mn-cs"/>
                        </a:rPr>
                        <a:t>order</a:t>
                      </a:r>
                      <a:r>
                        <a:rPr lang="fr-FR" sz="1200" b="0" i="1" kern="1200" baseline="0" dirty="0">
                          <a:solidFill>
                            <a:srgbClr val="00B0F0"/>
                          </a:solidFill>
                          <a:effectLst/>
                          <a:latin typeface="+mn-lt"/>
                          <a:ea typeface="+mn-ea"/>
                          <a:cs typeface="+mn-cs"/>
                        </a:rPr>
                        <a:t> to </a:t>
                      </a:r>
                      <a:r>
                        <a:rPr lang="fr-FR" sz="1200" b="0" i="1" kern="1200" baseline="0" dirty="0" err="1">
                          <a:solidFill>
                            <a:srgbClr val="00B0F0"/>
                          </a:solidFill>
                          <a:effectLst/>
                          <a:latin typeface="+mn-lt"/>
                          <a:ea typeface="+mn-ea"/>
                          <a:cs typeface="+mn-cs"/>
                        </a:rPr>
                        <a:t>be</a:t>
                      </a:r>
                      <a:r>
                        <a:rPr lang="fr-FR" sz="1200" b="0" i="1" kern="1200" baseline="0" dirty="0">
                          <a:solidFill>
                            <a:srgbClr val="00B0F0"/>
                          </a:solidFill>
                          <a:effectLst/>
                          <a:latin typeface="+mn-lt"/>
                          <a:ea typeface="+mn-ea"/>
                          <a:cs typeface="+mn-cs"/>
                        </a:rPr>
                        <a:t> a good </a:t>
                      </a:r>
                      <a:r>
                        <a:rPr lang="fr-FR" sz="1200" b="0" i="1" kern="1200" baseline="0" dirty="0" err="1">
                          <a:solidFill>
                            <a:srgbClr val="00B0F0"/>
                          </a:solidFill>
                          <a:effectLst/>
                          <a:latin typeface="+mn-lt"/>
                          <a:ea typeface="+mn-ea"/>
                          <a:cs typeface="+mn-cs"/>
                        </a:rPr>
                        <a:t>sportsperson</a:t>
                      </a:r>
                      <a:r>
                        <a:rPr lang="fr-FR" sz="1200" b="0" i="1" kern="1200" baseline="0" dirty="0">
                          <a:solidFill>
                            <a:srgbClr val="00B0F0"/>
                          </a:solidFill>
                          <a:effectLst/>
                          <a:latin typeface="+mn-lt"/>
                          <a:ea typeface="+mn-ea"/>
                          <a:cs typeface="+mn-cs"/>
                        </a:rPr>
                        <a:t>, </a:t>
                      </a:r>
                      <a:r>
                        <a:rPr lang="fr-FR" sz="1200" b="0" i="1" kern="1200" baseline="0" dirty="0" err="1">
                          <a:solidFill>
                            <a:srgbClr val="00B0F0"/>
                          </a:solidFill>
                          <a:effectLst/>
                          <a:latin typeface="+mn-lt"/>
                          <a:ea typeface="+mn-ea"/>
                          <a:cs typeface="+mn-cs"/>
                        </a:rPr>
                        <a:t>you</a:t>
                      </a:r>
                      <a:r>
                        <a:rPr lang="fr-FR" sz="1200" b="0" i="1" kern="1200" baseline="0" dirty="0">
                          <a:solidFill>
                            <a:srgbClr val="00B0F0"/>
                          </a:solidFill>
                          <a:effectLst/>
                          <a:latin typeface="+mn-lt"/>
                          <a:ea typeface="+mn-ea"/>
                          <a:cs typeface="+mn-cs"/>
                        </a:rPr>
                        <a:t> must </a:t>
                      </a:r>
                      <a:r>
                        <a:rPr lang="fr-FR" sz="1200" b="1" i="1" kern="1200" baseline="0" dirty="0">
                          <a:solidFill>
                            <a:srgbClr val="002060"/>
                          </a:solidFill>
                          <a:effectLst/>
                          <a:latin typeface="+mn-lt"/>
                          <a:ea typeface="+mn-ea"/>
                          <a:cs typeface="+mn-cs"/>
                        </a:rPr>
                        <a:t> </a:t>
                      </a:r>
                    </a:p>
                    <a:p>
                      <a:br>
                        <a:rPr lang="fr-FR" sz="1200" b="1" i="1" kern="1200" dirty="0">
                          <a:solidFill>
                            <a:srgbClr val="002060"/>
                          </a:solidFill>
                          <a:effectLst/>
                          <a:latin typeface="+mn-lt"/>
                          <a:ea typeface="+mn-ea"/>
                          <a:cs typeface="+mn-cs"/>
                        </a:rPr>
                      </a:br>
                      <a:br>
                        <a:rPr lang="fr-FR" sz="1200" b="1" i="1" kern="1200" dirty="0">
                          <a:solidFill>
                            <a:srgbClr val="002060"/>
                          </a:solidFill>
                          <a:effectLst/>
                          <a:latin typeface="+mn-lt"/>
                          <a:ea typeface="+mn-ea"/>
                          <a:cs typeface="+mn-cs"/>
                        </a:rPr>
                      </a:br>
                      <a:endParaRPr lang="fr-FR" sz="1200" b="0" i="1"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1" kern="1200" dirty="0">
                        <a:solidFill>
                          <a:srgbClr val="00206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1200" b="1" i="0" u="none" strike="noStrike" kern="1200" cap="none" spc="0" normalizeH="0" baseline="0" noProof="0" dirty="0">
                          <a:ln>
                            <a:noFill/>
                          </a:ln>
                          <a:solidFill>
                            <a:srgbClr val="002060"/>
                          </a:solidFill>
                          <a:effectLst/>
                          <a:uLnTx/>
                          <a:uFillTx/>
                          <a:latin typeface="+mn-lt"/>
                          <a:ea typeface="+mn-ea"/>
                          <a:cs typeface="+mn-cs"/>
                        </a:rPr>
                      </a:br>
                      <a:r>
                        <a:rPr kumimoji="0" lang="fr-FR" sz="1200" b="1" i="0" u="none" strike="noStrike" kern="1200" cap="none" spc="0" normalizeH="0" baseline="0" noProof="0" dirty="0">
                          <a:ln>
                            <a:noFill/>
                          </a:ln>
                          <a:solidFill>
                            <a:srgbClr val="002060"/>
                          </a:solidFill>
                          <a:effectLst/>
                          <a:uLnTx/>
                          <a:uFillTx/>
                          <a:latin typeface="+mn-lt"/>
                          <a:ea typeface="+mn-ea"/>
                          <a:cs typeface="+mn-cs"/>
                        </a:rPr>
                        <a:t>bien manger.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srgbClr val="00B0F0"/>
                          </a:solidFill>
                          <a:effectLst/>
                          <a:uLnTx/>
                          <a:uFillTx/>
                          <a:latin typeface="+mn-lt"/>
                          <a:ea typeface="+mn-ea"/>
                          <a:cs typeface="+mn-cs"/>
                        </a:rPr>
                        <a:t>eat</a:t>
                      </a:r>
                      <a:r>
                        <a:rPr kumimoji="0" lang="fr-FR" sz="1200" b="0" i="1" u="none" strike="noStrike" kern="1200" cap="none" spc="0" normalizeH="0" baseline="0" noProof="0" dirty="0">
                          <a:ln>
                            <a:noFill/>
                          </a:ln>
                          <a:solidFill>
                            <a:srgbClr val="00B0F0"/>
                          </a:solidFill>
                          <a:effectLst/>
                          <a:uLnTx/>
                          <a:uFillTx/>
                          <a:latin typeface="+mn-lt"/>
                          <a:ea typeface="+mn-ea"/>
                          <a:cs typeface="+mn-cs"/>
                        </a:rPr>
                        <a:t> </a:t>
                      </a:r>
                      <a:r>
                        <a:rPr kumimoji="0" lang="fr-FR" sz="1200" b="0" i="1" u="none" strike="noStrike" kern="1200" cap="none" spc="0" normalizeH="0" baseline="0" noProof="0" dirty="0" err="1">
                          <a:ln>
                            <a:noFill/>
                          </a:ln>
                          <a:solidFill>
                            <a:srgbClr val="00B0F0"/>
                          </a:solidFill>
                          <a:effectLst/>
                          <a:uLnTx/>
                          <a:uFillTx/>
                          <a:latin typeface="+mn-lt"/>
                          <a:ea typeface="+mn-ea"/>
                          <a:cs typeface="+mn-cs"/>
                        </a:rPr>
                        <a:t>well</a:t>
                      </a:r>
                      <a:r>
                        <a:rPr kumimoji="0" lang="fr-FR" sz="1200" b="0" i="1" u="none" strike="noStrike" kern="1200" cap="none" spc="0" normalizeH="0" baseline="0" noProof="0" dirty="0">
                          <a:ln>
                            <a:noFill/>
                          </a:ln>
                          <a:solidFill>
                            <a:srgbClr val="00B0F0"/>
                          </a:solidFill>
                          <a:effectLst/>
                          <a:uLnTx/>
                          <a:uFillTx/>
                          <a:latin typeface="+mn-lt"/>
                          <a:ea typeface="+mn-ea"/>
                          <a:cs typeface="+mn-cs"/>
                        </a:rPr>
                        <a:t>.</a:t>
                      </a:r>
                      <a:r>
                        <a:rPr kumimoji="0" lang="fr-FR" sz="1200" b="1" i="0" u="none" strike="noStrike" kern="1200" cap="none" spc="0" normalizeH="0" baseline="0" noProof="0" dirty="0">
                          <a:ln>
                            <a:noFill/>
                          </a:ln>
                          <a:solidFill>
                            <a:srgbClr val="00206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aimer la compétition.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srgbClr val="00B0F0"/>
                          </a:solidFill>
                          <a:effectLst/>
                          <a:uLnTx/>
                          <a:uFillTx/>
                          <a:latin typeface="+mn-lt"/>
                          <a:ea typeface="+mn-ea"/>
                          <a:cs typeface="+mn-cs"/>
                        </a:rPr>
                        <a:t>like</a:t>
                      </a:r>
                      <a:r>
                        <a:rPr kumimoji="0" lang="fr-FR" sz="1200" b="0" i="1" u="none" strike="noStrike" kern="1200" cap="none" spc="0" normalizeH="0" baseline="0" noProof="0" dirty="0">
                          <a:ln>
                            <a:noFill/>
                          </a:ln>
                          <a:solidFill>
                            <a:srgbClr val="00B0F0"/>
                          </a:solidFill>
                          <a:effectLst/>
                          <a:uLnTx/>
                          <a:uFillTx/>
                          <a:latin typeface="+mn-lt"/>
                          <a:ea typeface="+mn-ea"/>
                          <a:cs typeface="+mn-cs"/>
                        </a:rPr>
                        <a:t> </a:t>
                      </a:r>
                      <a:r>
                        <a:rPr kumimoji="0" lang="fr-FR" sz="1200" b="0" i="1" u="none" strike="noStrike" kern="1200" cap="none" spc="0" normalizeH="0" baseline="0" noProof="0" dirty="0" err="1">
                          <a:ln>
                            <a:noFill/>
                          </a:ln>
                          <a:solidFill>
                            <a:srgbClr val="00B0F0"/>
                          </a:solidFill>
                          <a:effectLst/>
                          <a:uLnTx/>
                          <a:uFillTx/>
                          <a:latin typeface="+mn-lt"/>
                          <a:ea typeface="+mn-ea"/>
                          <a:cs typeface="+mn-cs"/>
                        </a:rPr>
                        <a:t>competition</a:t>
                      </a:r>
                      <a:r>
                        <a:rPr kumimoji="0" lang="fr-FR" sz="1200" b="0" i="1" u="none" strike="noStrike" kern="1200" cap="none" spc="0" normalizeH="0" baseline="0" noProof="0" dirty="0">
                          <a:ln>
                            <a:noFill/>
                          </a:ln>
                          <a:solidFill>
                            <a:srgbClr val="00B0F0"/>
                          </a:solidFill>
                          <a:effectLst/>
                          <a:uLnTx/>
                          <a:uFillTx/>
                          <a:latin typeface="+mn-lt"/>
                          <a:ea typeface="+mn-ea"/>
                          <a:cs typeface="+mn-cs"/>
                        </a:rPr>
                        <a:t>.</a:t>
                      </a:r>
                      <a:endParaRPr kumimoji="0" lang="en-GB" sz="1200" b="0" i="1" u="none" strike="noStrike" kern="1200" cap="none" spc="0" normalizeH="0" baseline="0" noProof="0" dirty="0">
                        <a:ln>
                          <a:noFill/>
                        </a:ln>
                        <a:solidFill>
                          <a:srgbClr val="00B0F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GB"/>
                    </a:p>
                  </a:txBody>
                  <a:tcPr/>
                </a:tc>
                <a:tc gridSpan="2">
                  <a:txBody>
                    <a:bodyPr/>
                    <a:lstStyle/>
                    <a:p>
                      <a:r>
                        <a:rPr lang="fr-FR" sz="1200" b="1" kern="1200" dirty="0">
                          <a:solidFill>
                            <a:srgbClr val="002060"/>
                          </a:solidFill>
                          <a:effectLst/>
                          <a:latin typeface="+mn-lt"/>
                          <a:ea typeface="+mn-ea"/>
                          <a:cs typeface="+mn-cs"/>
                        </a:rPr>
                        <a:t>bien dormir.</a:t>
                      </a:r>
                    </a:p>
                    <a:p>
                      <a:r>
                        <a:rPr lang="fr-FR" sz="1200" b="0" i="1" kern="1200" dirty="0" err="1">
                          <a:solidFill>
                            <a:srgbClr val="00B0F0"/>
                          </a:solidFill>
                          <a:effectLst/>
                          <a:latin typeface="+mn-lt"/>
                          <a:ea typeface="+mn-ea"/>
                          <a:cs typeface="+mn-cs"/>
                        </a:rPr>
                        <a:t>sleep</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well</a:t>
                      </a:r>
                      <a:r>
                        <a:rPr lang="fr-FR" sz="1200" b="0" i="1" kern="1200" dirty="0">
                          <a:solidFill>
                            <a:srgbClr val="00B0F0"/>
                          </a:solidFill>
                          <a:effectLst/>
                          <a:latin typeface="+mn-lt"/>
                          <a:ea typeface="+mn-ea"/>
                          <a:cs typeface="+mn-cs"/>
                        </a:rPr>
                        <a:t>.</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être motivé.</a:t>
                      </a:r>
                    </a:p>
                    <a:p>
                      <a:r>
                        <a:rPr lang="fr-FR" sz="1200" b="0" i="1" kern="1200" dirty="0" err="1">
                          <a:solidFill>
                            <a:srgbClr val="00B0F0"/>
                          </a:solidFill>
                          <a:effectLst/>
                          <a:latin typeface="+mn-lt"/>
                          <a:ea typeface="+mn-ea"/>
                          <a:cs typeface="+mn-cs"/>
                        </a:rPr>
                        <a:t>be</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motivated</a:t>
                      </a:r>
                      <a:r>
                        <a:rPr lang="fr-FR" sz="1200" b="0" i="1" kern="1200" dirty="0">
                          <a:solidFill>
                            <a:srgbClr val="00B0F0"/>
                          </a:solidFill>
                          <a:effectLst/>
                          <a:latin typeface="+mn-lt"/>
                          <a:ea typeface="+mn-ea"/>
                          <a:cs typeface="+mn-cs"/>
                        </a:rPr>
                        <a:t>.</a:t>
                      </a:r>
                      <a:endParaRPr lang="fr-FR" sz="1200" b="0" i="1"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1"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avoir un bon programme d’entraînement.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mn-lt"/>
                          <a:ea typeface="+mn-ea"/>
                          <a:cs typeface="+mn-cs"/>
                        </a:rPr>
                        <a:t>have a good training programme.</a:t>
                      </a:r>
                      <a:endParaRPr lang="fr-FR" sz="1200" b="0" i="1"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0"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7202742"/>
                  </a:ext>
                </a:extLst>
              </a:tr>
            </a:tbl>
          </a:graphicData>
        </a:graphic>
      </p:graphicFrame>
      <p:pic>
        <p:nvPicPr>
          <p:cNvPr id="5" name="Picture 4"/>
          <p:cNvPicPr>
            <a:picLocks noChangeAspect="1"/>
          </p:cNvPicPr>
          <p:nvPr/>
        </p:nvPicPr>
        <p:blipFill>
          <a:blip r:embed="rId3"/>
          <a:stretch>
            <a:fillRect/>
          </a:stretch>
        </p:blipFill>
        <p:spPr>
          <a:xfrm>
            <a:off x="6905083" y="944381"/>
            <a:ext cx="1420400" cy="1065300"/>
          </a:xfrm>
          <a:prstGeom prst="rect">
            <a:avLst/>
          </a:prstGeom>
        </p:spPr>
      </p:pic>
      <p:sp>
        <p:nvSpPr>
          <p:cNvPr id="6" name="TextBox 5"/>
          <p:cNvSpPr txBox="1"/>
          <p:nvPr/>
        </p:nvSpPr>
        <p:spPr>
          <a:xfrm>
            <a:off x="10693793" y="944381"/>
            <a:ext cx="1498207" cy="5632311"/>
          </a:xfrm>
          <a:prstGeom prst="rect">
            <a:avLst/>
          </a:prstGeom>
          <a:solidFill>
            <a:schemeClr val="bg1"/>
          </a:solidFill>
          <a:ln w="76200">
            <a:solidFill>
              <a:srgbClr val="00B050"/>
            </a:solidFill>
          </a:ln>
        </p:spPr>
        <p:txBody>
          <a:bodyPr wrap="square" rtlCol="0">
            <a:spAutoFit/>
          </a:bodyPr>
          <a:lstStyle/>
          <a:p>
            <a:pPr lvl="0" fontAlgn="base">
              <a:defRPr/>
            </a:pPr>
            <a:r>
              <a:rPr lang="fr-FR" sz="1200" b="1" dirty="0">
                <a:solidFill>
                  <a:srgbClr val="002060"/>
                </a:solidFill>
              </a:rPr>
              <a:t>Je fais</a:t>
            </a:r>
          </a:p>
          <a:p>
            <a:pPr lvl="0" fontAlgn="base">
              <a:defRPr/>
            </a:pPr>
            <a:r>
              <a:rPr lang="fr-FR" sz="1200" b="1" dirty="0">
                <a:solidFill>
                  <a:srgbClr val="002060"/>
                </a:solidFill>
              </a:rPr>
              <a:t> </a:t>
            </a:r>
            <a:r>
              <a:rPr lang="en-GB" sz="1200" i="1" dirty="0">
                <a:solidFill>
                  <a:srgbClr val="00B0F0"/>
                </a:solidFill>
              </a:rPr>
              <a:t>I do / go </a:t>
            </a:r>
          </a:p>
          <a:p>
            <a:pPr lvl="0" fontAlgn="base">
              <a:defRPr/>
            </a:pPr>
            <a:r>
              <a:rPr lang="fr-FR" sz="1200" b="1" dirty="0">
                <a:solidFill>
                  <a:srgbClr val="002060"/>
                </a:solidFill>
              </a:rPr>
              <a:t>Tu fais</a:t>
            </a:r>
          </a:p>
          <a:p>
            <a:pPr lvl="0" fontAlgn="base">
              <a:defRPr/>
            </a:pPr>
            <a:r>
              <a:rPr lang="en-GB" sz="1200" i="1" dirty="0">
                <a:solidFill>
                  <a:srgbClr val="00B0F0"/>
                </a:solidFill>
              </a:rPr>
              <a:t>You do / go (</a:t>
            </a:r>
          </a:p>
          <a:p>
            <a:pPr lvl="0" fontAlgn="base">
              <a:defRPr/>
            </a:pPr>
            <a:r>
              <a:rPr lang="fr-FR" sz="1200" b="1" dirty="0">
                <a:solidFill>
                  <a:srgbClr val="002060"/>
                </a:solidFill>
              </a:rPr>
              <a:t>Il/elle fait</a:t>
            </a:r>
          </a:p>
          <a:p>
            <a:pPr lvl="0" fontAlgn="base">
              <a:defRPr/>
            </a:pPr>
            <a:r>
              <a:rPr lang="en-GB" sz="1200" i="1" dirty="0">
                <a:solidFill>
                  <a:srgbClr val="00B0F0"/>
                </a:solidFill>
              </a:rPr>
              <a:t>S/he does / goes </a:t>
            </a:r>
          </a:p>
          <a:p>
            <a:pPr lvl="0" fontAlgn="base">
              <a:defRPr/>
            </a:pPr>
            <a:r>
              <a:rPr lang="en-GB" sz="1200" b="1" dirty="0">
                <a:solidFill>
                  <a:srgbClr val="002060"/>
                </a:solidFill>
              </a:rPr>
              <a:t>On fait</a:t>
            </a:r>
          </a:p>
          <a:p>
            <a:pPr lvl="0" fontAlgn="base">
              <a:defRPr/>
            </a:pPr>
            <a:r>
              <a:rPr lang="en-GB" sz="1200" i="1" dirty="0">
                <a:solidFill>
                  <a:srgbClr val="00B0F0"/>
                </a:solidFill>
              </a:rPr>
              <a:t>We do / go </a:t>
            </a:r>
          </a:p>
          <a:p>
            <a:pPr lvl="0" fontAlgn="base">
              <a:defRPr/>
            </a:pPr>
            <a:r>
              <a:rPr lang="en-GB" sz="1200" b="1" dirty="0">
                <a:solidFill>
                  <a:srgbClr val="002060"/>
                </a:solidFill>
              </a:rPr>
              <a:t>Nous </a:t>
            </a:r>
            <a:r>
              <a:rPr lang="en-GB" sz="1200" b="1" dirty="0" err="1">
                <a:solidFill>
                  <a:srgbClr val="002060"/>
                </a:solidFill>
              </a:rPr>
              <a:t>faisons</a:t>
            </a:r>
            <a:endParaRPr lang="en-GB" sz="1200" b="1" dirty="0">
              <a:solidFill>
                <a:srgbClr val="002060"/>
              </a:solidFill>
            </a:endParaRPr>
          </a:p>
          <a:p>
            <a:pPr lvl="0" fontAlgn="base">
              <a:defRPr/>
            </a:pPr>
            <a:r>
              <a:rPr lang="en-GB" sz="1200" i="1" dirty="0">
                <a:solidFill>
                  <a:srgbClr val="00B0F0"/>
                </a:solidFill>
              </a:rPr>
              <a:t>We do / go </a:t>
            </a:r>
          </a:p>
          <a:p>
            <a:pPr lvl="0" fontAlgn="base">
              <a:defRPr/>
            </a:pPr>
            <a:r>
              <a:rPr lang="en-GB" sz="1200" b="1" dirty="0" err="1">
                <a:solidFill>
                  <a:srgbClr val="002060"/>
                </a:solidFill>
              </a:rPr>
              <a:t>Vous</a:t>
            </a:r>
            <a:r>
              <a:rPr lang="en-GB" sz="1200" b="1" dirty="0">
                <a:solidFill>
                  <a:srgbClr val="002060"/>
                </a:solidFill>
              </a:rPr>
              <a:t> </a:t>
            </a:r>
            <a:r>
              <a:rPr lang="en-GB" sz="1200" b="1" dirty="0" err="1">
                <a:solidFill>
                  <a:srgbClr val="002060"/>
                </a:solidFill>
              </a:rPr>
              <a:t>faÎtes</a:t>
            </a:r>
            <a:endParaRPr lang="en-GB" sz="1200" b="1" dirty="0">
              <a:solidFill>
                <a:srgbClr val="002060"/>
              </a:solidFill>
            </a:endParaRPr>
          </a:p>
          <a:p>
            <a:pPr lvl="0" fontAlgn="base">
              <a:defRPr/>
            </a:pPr>
            <a:r>
              <a:rPr lang="en-GB" sz="1200" i="1" dirty="0">
                <a:solidFill>
                  <a:srgbClr val="00B0F0"/>
                </a:solidFill>
              </a:rPr>
              <a:t>You do /go </a:t>
            </a:r>
          </a:p>
          <a:p>
            <a:pPr lvl="0" fontAlgn="base">
              <a:defRPr/>
            </a:pPr>
            <a:r>
              <a:rPr lang="en-GB" sz="1200" b="1" dirty="0" err="1">
                <a:solidFill>
                  <a:srgbClr val="002060"/>
                </a:solidFill>
              </a:rPr>
              <a:t>Ils</a:t>
            </a:r>
            <a:r>
              <a:rPr lang="en-GB" sz="1200" b="1" dirty="0">
                <a:solidFill>
                  <a:srgbClr val="002060"/>
                </a:solidFill>
              </a:rPr>
              <a:t> font</a:t>
            </a:r>
          </a:p>
          <a:p>
            <a:pPr lvl="0" fontAlgn="base">
              <a:defRPr/>
            </a:pPr>
            <a:r>
              <a:rPr lang="en-GB" sz="1200" i="1" dirty="0">
                <a:solidFill>
                  <a:srgbClr val="00B0F0"/>
                </a:solidFill>
              </a:rPr>
              <a:t>They do /go </a:t>
            </a:r>
          </a:p>
          <a:p>
            <a:pPr lvl="0" fontAlgn="base">
              <a:defRPr/>
            </a:pPr>
            <a:endParaRPr lang="en-GB" sz="1200" i="1" dirty="0">
              <a:solidFill>
                <a:srgbClr val="00B0F0"/>
              </a:solidFill>
            </a:endParaRPr>
          </a:p>
          <a:p>
            <a:pPr lvl="0" fontAlgn="base">
              <a:defRPr/>
            </a:pPr>
            <a:r>
              <a:rPr lang="fr-FR" sz="1200" b="1" dirty="0">
                <a:solidFill>
                  <a:srgbClr val="002060"/>
                </a:solidFill>
              </a:rPr>
              <a:t>Je joue</a:t>
            </a:r>
          </a:p>
          <a:p>
            <a:pPr lvl="0" fontAlgn="base">
              <a:defRPr/>
            </a:pPr>
            <a:r>
              <a:rPr lang="fr-FR" sz="1200" b="1" dirty="0">
                <a:solidFill>
                  <a:srgbClr val="002060"/>
                </a:solidFill>
              </a:rPr>
              <a:t> </a:t>
            </a:r>
            <a:r>
              <a:rPr lang="en-GB" sz="1200" i="1" dirty="0">
                <a:solidFill>
                  <a:srgbClr val="00B0F0"/>
                </a:solidFill>
              </a:rPr>
              <a:t>I play </a:t>
            </a:r>
            <a:br>
              <a:rPr lang="en-GB" sz="1200" b="1" i="1" dirty="0">
                <a:solidFill>
                  <a:srgbClr val="002060"/>
                </a:solidFill>
              </a:rPr>
            </a:br>
            <a:r>
              <a:rPr lang="fr-FR" sz="1200" b="1" dirty="0">
                <a:solidFill>
                  <a:srgbClr val="002060"/>
                </a:solidFill>
              </a:rPr>
              <a:t>Tu joues</a:t>
            </a:r>
          </a:p>
          <a:p>
            <a:pPr lvl="0" fontAlgn="base">
              <a:defRPr/>
            </a:pPr>
            <a:r>
              <a:rPr lang="en-GB" sz="1200" i="1" dirty="0">
                <a:solidFill>
                  <a:srgbClr val="00B0F0"/>
                </a:solidFill>
              </a:rPr>
              <a:t>You play </a:t>
            </a:r>
          </a:p>
          <a:p>
            <a:pPr lvl="0" fontAlgn="base">
              <a:defRPr/>
            </a:pPr>
            <a:r>
              <a:rPr lang="fr-FR" sz="1200" b="1" dirty="0">
                <a:solidFill>
                  <a:srgbClr val="002060"/>
                </a:solidFill>
              </a:rPr>
              <a:t>Il/elle joue</a:t>
            </a:r>
          </a:p>
          <a:p>
            <a:pPr lvl="0" fontAlgn="base">
              <a:defRPr/>
            </a:pPr>
            <a:r>
              <a:rPr lang="en-GB" sz="1200" i="1" dirty="0">
                <a:solidFill>
                  <a:srgbClr val="00B0F0"/>
                </a:solidFill>
              </a:rPr>
              <a:t>S/he plays </a:t>
            </a:r>
          </a:p>
          <a:p>
            <a:pPr lvl="0" fontAlgn="base">
              <a:defRPr/>
            </a:pPr>
            <a:r>
              <a:rPr lang="en-GB" sz="1200" b="1" dirty="0">
                <a:solidFill>
                  <a:srgbClr val="002060"/>
                </a:solidFill>
              </a:rPr>
              <a:t>On </a:t>
            </a:r>
            <a:r>
              <a:rPr lang="en-GB" sz="1200" b="1" dirty="0" err="1">
                <a:solidFill>
                  <a:srgbClr val="002060"/>
                </a:solidFill>
              </a:rPr>
              <a:t>joue</a:t>
            </a:r>
            <a:endParaRPr lang="en-GB" sz="1200" b="1" dirty="0">
              <a:solidFill>
                <a:srgbClr val="002060"/>
              </a:solidFill>
            </a:endParaRPr>
          </a:p>
          <a:p>
            <a:pPr lvl="0" fontAlgn="base">
              <a:defRPr/>
            </a:pPr>
            <a:r>
              <a:rPr lang="en-GB" sz="1200" i="1" dirty="0">
                <a:solidFill>
                  <a:srgbClr val="00B0F0"/>
                </a:solidFill>
              </a:rPr>
              <a:t>We play </a:t>
            </a:r>
          </a:p>
          <a:p>
            <a:pPr lvl="0" fontAlgn="base">
              <a:defRPr/>
            </a:pPr>
            <a:r>
              <a:rPr lang="fr-FR" sz="1200" b="1" dirty="0">
                <a:solidFill>
                  <a:srgbClr val="002060"/>
                </a:solidFill>
              </a:rPr>
              <a:t>Nous jouons</a:t>
            </a:r>
          </a:p>
          <a:p>
            <a:pPr lvl="0" fontAlgn="base">
              <a:defRPr/>
            </a:pPr>
            <a:r>
              <a:rPr lang="fr-FR" sz="1200" b="1" dirty="0">
                <a:solidFill>
                  <a:srgbClr val="002060"/>
                </a:solidFill>
              </a:rPr>
              <a:t> </a:t>
            </a:r>
            <a:r>
              <a:rPr lang="en-GB" sz="1200" i="1" dirty="0">
                <a:solidFill>
                  <a:srgbClr val="00B0F0"/>
                </a:solidFill>
              </a:rPr>
              <a:t>We play </a:t>
            </a:r>
            <a:br>
              <a:rPr lang="en-GB" sz="1200" b="1" i="1" dirty="0">
                <a:solidFill>
                  <a:srgbClr val="002060"/>
                </a:solidFill>
              </a:rPr>
            </a:br>
            <a:r>
              <a:rPr lang="fr-FR" sz="1200" b="1" dirty="0">
                <a:solidFill>
                  <a:srgbClr val="002060"/>
                </a:solidFill>
              </a:rPr>
              <a:t>Vous jouez</a:t>
            </a:r>
          </a:p>
          <a:p>
            <a:pPr lvl="0" fontAlgn="base">
              <a:defRPr/>
            </a:pPr>
            <a:r>
              <a:rPr lang="en-GB" sz="1200" i="1" dirty="0">
                <a:solidFill>
                  <a:srgbClr val="00B0F0"/>
                </a:solidFill>
              </a:rPr>
              <a:t>You play </a:t>
            </a:r>
          </a:p>
          <a:p>
            <a:pPr lvl="0" fontAlgn="base">
              <a:defRPr/>
            </a:pPr>
            <a:r>
              <a:rPr lang="fr-FR" sz="1200" b="1" dirty="0">
                <a:solidFill>
                  <a:srgbClr val="002060"/>
                </a:solidFill>
              </a:rPr>
              <a:t>Ils/elles jouent</a:t>
            </a:r>
          </a:p>
          <a:p>
            <a:pPr lvl="0" fontAlgn="base">
              <a:defRPr/>
            </a:pPr>
            <a:r>
              <a:rPr lang="en-GB" sz="1200" i="1" dirty="0">
                <a:solidFill>
                  <a:srgbClr val="00B0F0"/>
                </a:solidFill>
              </a:rPr>
              <a:t>They play </a:t>
            </a:r>
          </a:p>
        </p:txBody>
      </p:sp>
    </p:spTree>
    <p:extLst>
      <p:ext uri="{BB962C8B-B14F-4D97-AF65-F5344CB8AC3E}">
        <p14:creationId xmlns:p14="http://schemas.microsoft.com/office/powerpoint/2010/main" val="104463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3"/>
          <a:ext cx="12282633" cy="6857997"/>
        </p:xfrm>
        <a:graphic>
          <a:graphicData uri="http://schemas.openxmlformats.org/drawingml/2006/table">
            <a:tbl>
              <a:tblPr firstRow="1" bandRow="1">
                <a:tableStyleId>{5940675A-B579-460E-94D1-54222C63F5DA}</a:tableStyleId>
              </a:tblPr>
              <a:tblGrid>
                <a:gridCol w="2057400">
                  <a:extLst>
                    <a:ext uri="{9D8B030D-6E8A-4147-A177-3AD203B41FA5}">
                      <a16:colId xmlns:a16="http://schemas.microsoft.com/office/drawing/2014/main" val="346465721"/>
                    </a:ext>
                  </a:extLst>
                </a:gridCol>
                <a:gridCol w="1889760">
                  <a:extLst>
                    <a:ext uri="{9D8B030D-6E8A-4147-A177-3AD203B41FA5}">
                      <a16:colId xmlns:a16="http://schemas.microsoft.com/office/drawing/2014/main" val="657139347"/>
                    </a:ext>
                  </a:extLst>
                </a:gridCol>
                <a:gridCol w="1516380">
                  <a:extLst>
                    <a:ext uri="{9D8B030D-6E8A-4147-A177-3AD203B41FA5}">
                      <a16:colId xmlns:a16="http://schemas.microsoft.com/office/drawing/2014/main" val="2622360059"/>
                    </a:ext>
                  </a:extLst>
                </a:gridCol>
                <a:gridCol w="1941601">
                  <a:extLst>
                    <a:ext uri="{9D8B030D-6E8A-4147-A177-3AD203B41FA5}">
                      <a16:colId xmlns:a16="http://schemas.microsoft.com/office/drawing/2014/main" val="3869352355"/>
                    </a:ext>
                  </a:extLst>
                </a:gridCol>
                <a:gridCol w="1329921">
                  <a:extLst>
                    <a:ext uri="{9D8B030D-6E8A-4147-A177-3AD203B41FA5}">
                      <a16:colId xmlns:a16="http://schemas.microsoft.com/office/drawing/2014/main" val="3300670412"/>
                    </a:ext>
                  </a:extLst>
                </a:gridCol>
                <a:gridCol w="1212466">
                  <a:extLst>
                    <a:ext uri="{9D8B030D-6E8A-4147-A177-3AD203B41FA5}">
                      <a16:colId xmlns:a16="http://schemas.microsoft.com/office/drawing/2014/main" val="418038991"/>
                    </a:ext>
                  </a:extLst>
                </a:gridCol>
                <a:gridCol w="208280">
                  <a:extLst>
                    <a:ext uri="{9D8B030D-6E8A-4147-A177-3AD203B41FA5}">
                      <a16:colId xmlns:a16="http://schemas.microsoft.com/office/drawing/2014/main" val="3441705866"/>
                    </a:ext>
                  </a:extLst>
                </a:gridCol>
                <a:gridCol w="232376">
                  <a:extLst>
                    <a:ext uri="{9D8B030D-6E8A-4147-A177-3AD203B41FA5}">
                      <a16:colId xmlns:a16="http://schemas.microsoft.com/office/drawing/2014/main" val="4257382359"/>
                    </a:ext>
                  </a:extLst>
                </a:gridCol>
                <a:gridCol w="726897">
                  <a:extLst>
                    <a:ext uri="{9D8B030D-6E8A-4147-A177-3AD203B41FA5}">
                      <a16:colId xmlns:a16="http://schemas.microsoft.com/office/drawing/2014/main" val="3695855053"/>
                    </a:ext>
                  </a:extLst>
                </a:gridCol>
                <a:gridCol w="583776">
                  <a:extLst>
                    <a:ext uri="{9D8B030D-6E8A-4147-A177-3AD203B41FA5}">
                      <a16:colId xmlns:a16="http://schemas.microsoft.com/office/drawing/2014/main" val="1241554035"/>
                    </a:ext>
                  </a:extLst>
                </a:gridCol>
                <a:gridCol w="583776">
                  <a:extLst>
                    <a:ext uri="{9D8B030D-6E8A-4147-A177-3AD203B41FA5}">
                      <a16:colId xmlns:a16="http://schemas.microsoft.com/office/drawing/2014/main" val="1734808876"/>
                    </a:ext>
                  </a:extLst>
                </a:gridCol>
              </a:tblGrid>
              <a:tr h="59375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2.</a:t>
                      </a:r>
                      <a:r>
                        <a:rPr lang="fr-FR" sz="1800" b="1" i="0" baseline="0" dirty="0">
                          <a:solidFill>
                            <a:schemeClr val="bg1"/>
                          </a:solidFill>
                          <a:latin typeface="+mn-lt"/>
                        </a:rPr>
                        <a:t> Tu manges sain? </a:t>
                      </a:r>
                      <a:r>
                        <a:rPr lang="fr-FR" sz="1800" b="0" i="1" baseline="0" dirty="0">
                          <a:solidFill>
                            <a:schemeClr val="bg1"/>
                          </a:solidFill>
                          <a:latin typeface="+mn-lt"/>
                        </a:rPr>
                        <a:t>Do </a:t>
                      </a:r>
                      <a:r>
                        <a:rPr lang="fr-FR" sz="1800" b="0" i="1" baseline="0" dirty="0" err="1">
                          <a:solidFill>
                            <a:schemeClr val="bg1"/>
                          </a:solidFill>
                          <a:latin typeface="+mn-lt"/>
                        </a:rPr>
                        <a:t>you</a:t>
                      </a:r>
                      <a:r>
                        <a:rPr lang="fr-FR" sz="1800" b="0" i="1" baseline="0" dirty="0">
                          <a:solidFill>
                            <a:schemeClr val="bg1"/>
                          </a:solidFill>
                          <a:latin typeface="+mn-lt"/>
                        </a:rPr>
                        <a:t> </a:t>
                      </a:r>
                      <a:r>
                        <a:rPr lang="fr-FR" sz="1800" b="0" i="1" baseline="0" dirty="0" err="1">
                          <a:solidFill>
                            <a:schemeClr val="bg1"/>
                          </a:solidFill>
                          <a:latin typeface="+mn-lt"/>
                        </a:rPr>
                        <a:t>eat</a:t>
                      </a:r>
                      <a:r>
                        <a:rPr lang="fr-FR" sz="1800" b="0" i="1" baseline="0" dirty="0">
                          <a:solidFill>
                            <a:schemeClr val="bg1"/>
                          </a:solidFill>
                          <a:latin typeface="+mn-lt"/>
                        </a:rPr>
                        <a:t> </a:t>
                      </a:r>
                      <a:r>
                        <a:rPr lang="fr-FR" sz="1800" b="0" i="1" baseline="0" dirty="0" err="1">
                          <a:solidFill>
                            <a:schemeClr val="bg1"/>
                          </a:solidFill>
                          <a:latin typeface="+mn-lt"/>
                        </a:rPr>
                        <a:t>healthily</a:t>
                      </a:r>
                      <a:r>
                        <a:rPr lang="fr-FR" sz="1800" b="0" i="1" baseline="0" dirty="0">
                          <a:solidFill>
                            <a:schemeClr val="bg1"/>
                          </a:solidFill>
                          <a:latin typeface="+mn-lt"/>
                        </a:rPr>
                        <a:t>?</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1795920653"/>
                  </a:ext>
                </a:extLst>
              </a:tr>
              <a:tr h="372243">
                <a:tc>
                  <a:txBody>
                    <a:bodyPr/>
                    <a:lstStyle/>
                    <a:p>
                      <a:pPr algn="ctr"/>
                      <a:r>
                        <a:rPr lang="fr-FR" sz="12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solidFill>
                          <a:effectLst/>
                          <a:uLnTx/>
                          <a:uFillTx/>
                          <a:latin typeface="+mn-lt"/>
                          <a:ea typeface="+mn-ea"/>
                          <a:cs typeface="+mn-cs"/>
                        </a:rPr>
                        <a:t>2</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solidFill>
                          <a:effectLst/>
                          <a:uLnTx/>
                          <a:uFillTx/>
                          <a:latin typeface="+mn-lt"/>
                          <a:ea typeface="+mn-ea"/>
                          <a:cs typeface="+mn-cs"/>
                        </a:rPr>
                        <a:t>3</a:t>
                      </a: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solidFill>
                          <a:effectLst/>
                          <a:uLnTx/>
                          <a:uFillTx/>
                          <a:latin typeface="+mn-lt"/>
                          <a:ea typeface="+mn-ea"/>
                          <a:cs typeface="+mn-cs"/>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solidFill>
                          <a:effectLst/>
                          <a:uLnTx/>
                          <a:uFillTx/>
                          <a:latin typeface="+mn-lt"/>
                          <a:ea typeface="+mn-ea"/>
                          <a:cs typeface="+mn-cs"/>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solidFill>
                          <a:effectLst/>
                          <a:uLnTx/>
                          <a:uFillTx/>
                          <a:latin typeface="+mn-lt"/>
                          <a:ea typeface="+mn-ea"/>
                          <a:cs typeface="+mn-cs"/>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gridSpan="3">
                  <a:txBody>
                    <a:bodyPr/>
                    <a:lstStyle/>
                    <a:p>
                      <a:pPr algn="ctr"/>
                      <a:r>
                        <a:rPr lang="en-GB" sz="1200" i="1" u="none" dirty="0">
                          <a:solidFill>
                            <a:schemeClr val="bg1"/>
                          </a:solidFill>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schemeClr val="bg1"/>
                        </a:solidFill>
                        <a:effectLst/>
                        <a:uLnTx/>
                        <a:uFillTx/>
                        <a:latin typeface="+mn-lt"/>
                        <a:ea typeface="+mn-ea"/>
                        <a:cs typeface="+mn-cs"/>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2953083">
                <a:tc>
                  <a:txBody>
                    <a:bodyPr/>
                    <a:lstStyle/>
                    <a:p>
                      <a:r>
                        <a:rPr lang="en-GB" sz="1200" b="1" dirty="0" err="1">
                          <a:solidFill>
                            <a:srgbClr val="002060"/>
                          </a:solidFill>
                        </a:rPr>
                        <a:t>Oui</a:t>
                      </a:r>
                      <a:r>
                        <a:rPr lang="en-GB" sz="1200" b="1" dirty="0">
                          <a:solidFill>
                            <a:srgbClr val="002060"/>
                          </a:solidFill>
                        </a:rPr>
                        <a:t>, je mange </a:t>
                      </a:r>
                      <a:r>
                        <a:rPr lang="en-GB" sz="1200" b="1" dirty="0" err="1">
                          <a:solidFill>
                            <a:srgbClr val="002060"/>
                          </a:solidFill>
                        </a:rPr>
                        <a:t>sain</a:t>
                      </a:r>
                      <a:r>
                        <a:rPr lang="en-GB" sz="1200" b="1" dirty="0">
                          <a:solidFill>
                            <a:srgbClr val="002060"/>
                          </a:solidFill>
                        </a:rPr>
                        <a:t>,</a:t>
                      </a:r>
                    </a:p>
                    <a:p>
                      <a:r>
                        <a:rPr lang="en-GB" sz="1200" b="0" i="1" dirty="0">
                          <a:solidFill>
                            <a:srgbClr val="00B0F0"/>
                          </a:solidFill>
                        </a:rPr>
                        <a:t>Yes, I eat</a:t>
                      </a:r>
                      <a:r>
                        <a:rPr lang="en-GB" sz="1200" b="0" i="1" baseline="0" dirty="0">
                          <a:solidFill>
                            <a:srgbClr val="00B0F0"/>
                          </a:solidFill>
                        </a:rPr>
                        <a:t> healthily,</a:t>
                      </a:r>
                      <a:endParaRPr lang="en-GB" sz="1200" b="0" i="1" dirty="0">
                        <a:solidFill>
                          <a:srgbClr val="00B0F0"/>
                        </a:solidFill>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r>
                        <a:rPr lang="en-GB" sz="1200" b="1" dirty="0">
                          <a:solidFill>
                            <a:srgbClr val="002060"/>
                          </a:solidFill>
                        </a:rPr>
                        <a:t>je mange</a:t>
                      </a:r>
                    </a:p>
                    <a:p>
                      <a:r>
                        <a:rPr lang="en-GB" sz="1200" b="0" i="1" dirty="0">
                          <a:solidFill>
                            <a:srgbClr val="00B0F0"/>
                          </a:solidFill>
                        </a:rPr>
                        <a:t>I eat</a:t>
                      </a: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r>
                        <a:rPr lang="en-GB" sz="1200" b="1" i="0" dirty="0">
                          <a:solidFill>
                            <a:srgbClr val="002060"/>
                          </a:solidFill>
                        </a:rPr>
                        <a:t>je ne mange pas de</a:t>
                      </a:r>
                    </a:p>
                    <a:p>
                      <a:r>
                        <a:rPr lang="en-GB" sz="1200" b="0" i="1" dirty="0">
                          <a:solidFill>
                            <a:srgbClr val="00B0F0"/>
                          </a:solidFill>
                        </a:rPr>
                        <a:t>I don’t eat any</a:t>
                      </a:r>
                    </a:p>
                    <a:p>
                      <a:endParaRPr lang="en-GB" sz="1200" b="0" i="1" dirty="0">
                        <a:solidFill>
                          <a:srgbClr val="00B0F0"/>
                        </a:solidFill>
                      </a:endParaRPr>
                    </a:p>
                    <a:p>
                      <a:endParaRPr lang="en-GB" sz="1200" b="0" i="1" dirty="0">
                        <a:solidFill>
                          <a:srgbClr val="00B0F0"/>
                        </a:solidFill>
                      </a:endParaRPr>
                    </a:p>
                    <a:p>
                      <a:r>
                        <a:rPr lang="en-GB" sz="1200" b="1" i="0" dirty="0">
                          <a:solidFill>
                            <a:srgbClr val="002060"/>
                          </a:solidFill>
                        </a:rPr>
                        <a:t>je ne</a:t>
                      </a:r>
                      <a:r>
                        <a:rPr lang="en-GB" sz="1200" b="1" i="0" baseline="0" dirty="0">
                          <a:solidFill>
                            <a:srgbClr val="002060"/>
                          </a:solidFill>
                        </a:rPr>
                        <a:t> mange </a:t>
                      </a:r>
                      <a:r>
                        <a:rPr lang="en-GB" sz="1200" b="1" i="0" baseline="0" dirty="0" err="1">
                          <a:solidFill>
                            <a:srgbClr val="002060"/>
                          </a:solidFill>
                        </a:rPr>
                        <a:t>jamais</a:t>
                      </a:r>
                      <a:r>
                        <a:rPr lang="en-GB" sz="1200" b="1" i="0" baseline="0" dirty="0">
                          <a:solidFill>
                            <a:srgbClr val="002060"/>
                          </a:solidFill>
                        </a:rPr>
                        <a:t> de</a:t>
                      </a:r>
                    </a:p>
                    <a:p>
                      <a:r>
                        <a:rPr lang="en-GB" sz="1200" b="0" i="1" baseline="0" dirty="0">
                          <a:solidFill>
                            <a:srgbClr val="00B0F0"/>
                          </a:solidFill>
                        </a:rPr>
                        <a:t>I never eat 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céréales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cereals</a:t>
                      </a:r>
                      <a:br>
                        <a:rPr lang="fr-FR"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chips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crisps</a:t>
                      </a:r>
                      <a:br>
                        <a:rPr lang="fr-FR" sz="1200" b="1" i="1" kern="1200" dirty="0">
                          <a:solidFill>
                            <a:srgbClr val="002060"/>
                          </a:solidFill>
                          <a:effectLst/>
                          <a:latin typeface="+mn-lt"/>
                          <a:ea typeface="+mn-ea"/>
                          <a:cs typeface="+mn-cs"/>
                        </a:rPr>
                      </a:br>
                      <a:r>
                        <a:rPr lang="fr-FR" sz="1200" b="1" i="1"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fruits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a:solidFill>
                            <a:srgbClr val="00B0F0"/>
                          </a:solidFill>
                          <a:effectLst/>
                          <a:latin typeface="+mn-lt"/>
                          <a:ea typeface="+mn-ea"/>
                          <a:cs typeface="+mn-cs"/>
                        </a:rPr>
                        <a:t>fruit</a:t>
                      </a:r>
                      <a:br>
                        <a:rPr lang="fr-FR"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légumes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vegetables</a:t>
                      </a:r>
                      <a:br>
                        <a:rPr lang="fr-FR"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œufs</a:t>
                      </a: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eggs</a:t>
                      </a:r>
                      <a:br>
                        <a:rPr lang="fr-FR" sz="1200" b="1" i="1" kern="1200" dirty="0">
                          <a:solidFill>
                            <a:srgbClr val="002060"/>
                          </a:solidFill>
                          <a:effectLst/>
                          <a:latin typeface="+mn-lt"/>
                          <a:ea typeface="+mn-ea"/>
                          <a:cs typeface="+mn-cs"/>
                        </a:rPr>
                      </a:b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céréales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cereals</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chips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crisps</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fruits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fruit</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légumes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vegetables</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œufs</a:t>
                      </a: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eggs</a:t>
                      </a:r>
                      <a:br>
                        <a:rPr lang="fr-FR" sz="1200" b="1" i="1" kern="1200" dirty="0">
                          <a:solidFill>
                            <a:srgbClr val="002060"/>
                          </a:solidFill>
                          <a:effectLst/>
                          <a:latin typeface="+mn-lt"/>
                          <a:ea typeface="+mn-ea"/>
                          <a:cs typeface="+mn-cs"/>
                        </a:rPr>
                      </a:b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i="0" kern="1200" dirty="0">
                          <a:solidFill>
                            <a:srgbClr val="002060"/>
                          </a:solidFill>
                          <a:effectLst/>
                          <a:latin typeface="+mn-lt"/>
                          <a:ea typeface="+mn-ea"/>
                          <a:cs typeface="+mn-cs"/>
                        </a:rPr>
                        <a:t>du</a:t>
                      </a:r>
                      <a:r>
                        <a:rPr lang="fr-FR" sz="1200" b="1" kern="1200" dirty="0">
                          <a:solidFill>
                            <a:srgbClr val="002060"/>
                          </a:solidFill>
                          <a:effectLst/>
                          <a:latin typeface="+mn-lt"/>
                          <a:ea typeface="+mn-ea"/>
                          <a:cs typeface="+mn-cs"/>
                        </a:rPr>
                        <a:t> pain</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bread</a:t>
                      </a:r>
                      <a:br>
                        <a:rPr lang="fr-FR"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du</a:t>
                      </a:r>
                      <a:r>
                        <a:rPr lang="fr-FR" sz="1200" b="1" kern="1200" dirty="0">
                          <a:solidFill>
                            <a:srgbClr val="002060"/>
                          </a:solidFill>
                          <a:effectLst/>
                          <a:latin typeface="+mn-lt"/>
                          <a:ea typeface="+mn-ea"/>
                          <a:cs typeface="+mn-cs"/>
                        </a:rPr>
                        <a:t> poisson</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fish</a:t>
                      </a:r>
                      <a:br>
                        <a:rPr lang="fr-FR"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produits laitiers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dairy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products</a:t>
                      </a:r>
                      <a:br>
                        <a:rPr lang="fr-FR" sz="1200" b="1" i="1" kern="1200" dirty="0">
                          <a:solidFill>
                            <a:srgbClr val="002060"/>
                          </a:solidFill>
                          <a:effectLst/>
                          <a:latin typeface="+mn-lt"/>
                          <a:ea typeface="+mn-ea"/>
                          <a:cs typeface="+mn-cs"/>
                        </a:rPr>
                      </a:br>
                      <a:r>
                        <a:rPr lang="fr-FR" sz="1200" b="1" i="0" kern="1200" dirty="0">
                          <a:solidFill>
                            <a:srgbClr val="002060"/>
                          </a:solidFill>
                          <a:effectLst/>
                          <a:latin typeface="+mn-lt"/>
                          <a:ea typeface="+mn-ea"/>
                          <a:cs typeface="+mn-cs"/>
                        </a:rPr>
                        <a:t>d</a:t>
                      </a:r>
                      <a:r>
                        <a:rPr lang="fr-FR" sz="1200" b="1" kern="1200" dirty="0">
                          <a:solidFill>
                            <a:srgbClr val="002060"/>
                          </a:solidFill>
                          <a:effectLst/>
                          <a:latin typeface="+mn-lt"/>
                          <a:ea typeface="+mn-ea"/>
                          <a:cs typeface="+mn-cs"/>
                        </a:rPr>
                        <a:t>es sucreries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sweet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things</a:t>
                      </a:r>
                      <a:br>
                        <a:rPr lang="fr-FR" sz="1200" b="1" i="1" kern="1200" dirty="0">
                          <a:solidFill>
                            <a:srgbClr val="002060"/>
                          </a:solidFill>
                          <a:effectLst/>
                          <a:latin typeface="+mn-lt"/>
                          <a:ea typeface="+mn-ea"/>
                          <a:cs typeface="+mn-cs"/>
                        </a:rPr>
                      </a:br>
                      <a:r>
                        <a:rPr lang="fr-FR" sz="1200" b="1" i="1" kern="1200" dirty="0">
                          <a:solidFill>
                            <a:srgbClr val="002060"/>
                          </a:solidFill>
                          <a:effectLst/>
                          <a:latin typeface="+mn-lt"/>
                          <a:ea typeface="+mn-ea"/>
                          <a:cs typeface="+mn-cs"/>
                        </a:rPr>
                        <a:t>de </a:t>
                      </a:r>
                      <a:r>
                        <a:rPr lang="fr-FR" sz="1200" b="1" kern="1200" dirty="0">
                          <a:solidFill>
                            <a:srgbClr val="002060"/>
                          </a:solidFill>
                          <a:effectLst/>
                          <a:latin typeface="+mn-lt"/>
                          <a:ea typeface="+mn-ea"/>
                          <a:cs typeface="+mn-cs"/>
                        </a:rPr>
                        <a:t>la viande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a:t>
                      </a:r>
                      <a:r>
                        <a:rPr lang="fr-FR" sz="1200" b="0" i="1" kern="1200" baseline="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meat</a:t>
                      </a: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pain</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bread</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poisson</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Fish</a:t>
                      </a: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produits laitiers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dairy</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products</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sucreries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sweet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things</a:t>
                      </a: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viande	</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meat</a:t>
                      </a:r>
                      <a:endParaRPr lang="en-GB" sz="1200" b="0" i="1" kern="1200" baseline="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GB" sz="1200" b="1" dirty="0">
                          <a:solidFill>
                            <a:srgbClr val="002060"/>
                          </a:solidFill>
                        </a:rPr>
                        <a:t>et</a:t>
                      </a:r>
                    </a:p>
                    <a:p>
                      <a:pPr algn="ctr"/>
                      <a:r>
                        <a:rPr lang="en-GB" sz="1200" b="0" i="1" dirty="0">
                          <a:solidFill>
                            <a:srgbClr val="00B0F0"/>
                          </a:solidFill>
                        </a:rPr>
                        <a:t>and</a:t>
                      </a:r>
                    </a:p>
                  </a:txBody>
                  <a:tcPr anchor="ct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rowSpan="2" gridSpan="3">
                  <a:txBody>
                    <a:bodyPr/>
                    <a:lstStyle/>
                    <a:p>
                      <a:r>
                        <a:rPr lang="en-GB" sz="1200" b="1" dirty="0">
                          <a:solidFill>
                            <a:srgbClr val="002060"/>
                          </a:solidFill>
                        </a:rPr>
                        <a:t>je bois</a:t>
                      </a:r>
                    </a:p>
                    <a:p>
                      <a:r>
                        <a:rPr lang="en-GB" sz="1200" b="0" i="1" dirty="0">
                          <a:solidFill>
                            <a:srgbClr val="00B0F0"/>
                          </a:solidFill>
                        </a:rPr>
                        <a:t>I  drink</a:t>
                      </a: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endParaRPr lang="en-GB" sz="1200" b="0" i="1" dirty="0">
                        <a:solidFill>
                          <a:srgbClr val="00B0F0"/>
                        </a:solidFill>
                      </a:endParaRPr>
                    </a:p>
                    <a:p>
                      <a:r>
                        <a:rPr lang="en-GB" sz="1200" b="1" i="0" dirty="0">
                          <a:solidFill>
                            <a:srgbClr val="002060"/>
                          </a:solidFill>
                        </a:rPr>
                        <a:t>je ne bois pas de</a:t>
                      </a:r>
                    </a:p>
                    <a:p>
                      <a:r>
                        <a:rPr lang="en-GB" sz="1200" b="0" i="1" dirty="0">
                          <a:solidFill>
                            <a:srgbClr val="00B0F0"/>
                          </a:solidFill>
                        </a:rPr>
                        <a:t>I don’t drink any</a:t>
                      </a:r>
                    </a:p>
                    <a:p>
                      <a:endParaRPr lang="en-GB" sz="1200" b="0" i="1" dirty="0">
                        <a:solidFill>
                          <a:srgbClr val="00B0F0"/>
                        </a:solidFill>
                      </a:endParaRPr>
                    </a:p>
                    <a:p>
                      <a:endParaRPr lang="en-GB" sz="1200" b="0" i="1" dirty="0">
                        <a:solidFill>
                          <a:srgbClr val="00B0F0"/>
                        </a:solidFill>
                      </a:endParaRPr>
                    </a:p>
                    <a:p>
                      <a:r>
                        <a:rPr lang="en-GB" sz="1200" b="1" i="0" dirty="0">
                          <a:solidFill>
                            <a:srgbClr val="002060"/>
                          </a:solidFill>
                        </a:rPr>
                        <a:t>je ne</a:t>
                      </a:r>
                      <a:r>
                        <a:rPr lang="en-GB" sz="1200" b="1" i="0" baseline="0" dirty="0">
                          <a:solidFill>
                            <a:srgbClr val="002060"/>
                          </a:solidFill>
                        </a:rPr>
                        <a:t> bois </a:t>
                      </a:r>
                      <a:r>
                        <a:rPr lang="en-GB" sz="1200" b="1" i="0" baseline="0" dirty="0" err="1">
                          <a:solidFill>
                            <a:srgbClr val="002060"/>
                          </a:solidFill>
                        </a:rPr>
                        <a:t>jamais</a:t>
                      </a:r>
                      <a:r>
                        <a:rPr lang="en-GB" sz="1200" b="1" i="0" baseline="0" dirty="0">
                          <a:solidFill>
                            <a:srgbClr val="002060"/>
                          </a:solidFill>
                        </a:rPr>
                        <a:t> de</a:t>
                      </a:r>
                    </a:p>
                    <a:p>
                      <a:r>
                        <a:rPr lang="en-GB" sz="1200" b="0" i="1" baseline="0" dirty="0">
                          <a:solidFill>
                            <a:srgbClr val="00B0F0"/>
                          </a:solidFill>
                        </a:rPr>
                        <a:t>I never drink any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rowSpan="2" h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gridSpan="3">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des boissons gazeuses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fizzy</a:t>
                      </a:r>
                      <a:r>
                        <a:rPr lang="fr-FR" sz="1200" b="0" i="1" kern="1200" dirty="0">
                          <a:solidFill>
                            <a:srgbClr val="00B0F0"/>
                          </a:solidFill>
                          <a:effectLst/>
                          <a:latin typeface="+mn-lt"/>
                          <a:ea typeface="+mn-ea"/>
                          <a:cs typeface="+mn-cs"/>
                        </a:rPr>
                        <a:t> drinks</a:t>
                      </a:r>
                      <a:br>
                        <a:rPr lang="fr-FR" sz="1200" b="1" i="1" kern="1200" dirty="0">
                          <a:solidFill>
                            <a:srgbClr val="002060"/>
                          </a:solidFill>
                          <a:effectLst/>
                          <a:latin typeface="+mn-lt"/>
                          <a:ea typeface="+mn-ea"/>
                          <a:cs typeface="+mn-cs"/>
                        </a:rPr>
                      </a:br>
                      <a:br>
                        <a:rPr lang="fr-FR" sz="1200" b="1" i="1" kern="1200" dirty="0">
                          <a:solidFill>
                            <a:srgbClr val="002060"/>
                          </a:solidFill>
                          <a:effectLst/>
                          <a:latin typeface="+mn-lt"/>
                          <a:ea typeface="+mn-ea"/>
                          <a:cs typeface="+mn-cs"/>
                        </a:rPr>
                      </a:br>
                      <a:r>
                        <a:rPr lang="fr-FR" sz="1200" b="1" i="1" kern="1200" dirty="0">
                          <a:solidFill>
                            <a:srgbClr val="002060"/>
                          </a:solidFill>
                          <a:effectLst/>
                          <a:latin typeface="+mn-lt"/>
                          <a:ea typeface="+mn-ea"/>
                          <a:cs typeface="+mn-cs"/>
                        </a:rPr>
                        <a:t>de </a:t>
                      </a:r>
                      <a:r>
                        <a:rPr lang="fr-FR" sz="1200" b="1" kern="1200" dirty="0">
                          <a:solidFill>
                            <a:srgbClr val="002060"/>
                          </a:solidFill>
                          <a:effectLst/>
                          <a:latin typeface="+mn-lt"/>
                          <a:ea typeface="+mn-ea"/>
                          <a:cs typeface="+mn-cs"/>
                        </a:rPr>
                        <a:t>l’eau</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water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des boissons gazeuses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fizzy</a:t>
                      </a:r>
                      <a:r>
                        <a:rPr lang="fr-FR" sz="1200" b="0" i="1" kern="1200" dirty="0">
                          <a:solidFill>
                            <a:srgbClr val="00B0F0"/>
                          </a:solidFill>
                          <a:effectLst/>
                          <a:latin typeface="+mn-lt"/>
                          <a:ea typeface="+mn-ea"/>
                          <a:cs typeface="+mn-cs"/>
                        </a:rPr>
                        <a:t> drinks</a:t>
                      </a:r>
                      <a:br>
                        <a:rPr lang="fr-FR" sz="1200" b="1" i="1" kern="1200" dirty="0">
                          <a:solidFill>
                            <a:srgbClr val="002060"/>
                          </a:solidFill>
                          <a:effectLst/>
                          <a:latin typeface="+mn-lt"/>
                          <a:ea typeface="+mn-ea"/>
                          <a:cs typeface="+mn-cs"/>
                        </a:rPr>
                      </a:b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1" i="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fr-FR" sz="1200" b="1" i="1" kern="1200" dirty="0">
                          <a:solidFill>
                            <a:srgbClr val="002060"/>
                          </a:solidFill>
                          <a:effectLst/>
                          <a:latin typeface="+mn-lt"/>
                          <a:ea typeface="+mn-ea"/>
                          <a:cs typeface="+mn-cs"/>
                        </a:rPr>
                      </a:br>
                      <a:r>
                        <a:rPr lang="fr-FR" sz="1200" b="1" kern="1200" dirty="0">
                          <a:solidFill>
                            <a:srgbClr val="002060"/>
                          </a:solidFill>
                          <a:effectLst/>
                          <a:latin typeface="+mn-lt"/>
                          <a:ea typeface="+mn-ea"/>
                          <a:cs typeface="+mn-cs"/>
                        </a:rPr>
                        <a:t>boissons gazeuses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fizzy</a:t>
                      </a:r>
                      <a:r>
                        <a:rPr lang="fr-FR" sz="1200" b="0" i="1" kern="1200" dirty="0">
                          <a:solidFill>
                            <a:srgbClr val="00B0F0"/>
                          </a:solidFill>
                          <a:effectLst/>
                          <a:latin typeface="+mn-lt"/>
                          <a:ea typeface="+mn-ea"/>
                          <a:cs typeface="+mn-cs"/>
                        </a:rPr>
                        <a:t> drinks</a:t>
                      </a:r>
                      <a:br>
                        <a:rPr lang="fr-FR" sz="1200" b="1" i="1" kern="1200" dirty="0">
                          <a:solidFill>
                            <a:srgbClr val="002060"/>
                          </a:solidFill>
                          <a:effectLst/>
                          <a:latin typeface="+mn-lt"/>
                          <a:ea typeface="+mn-ea"/>
                          <a:cs typeface="+mn-cs"/>
                        </a:rPr>
                      </a:br>
                      <a:br>
                        <a:rPr lang="fr-FR" sz="1200" b="1" i="1" kern="1200" dirty="0">
                          <a:solidFill>
                            <a:srgbClr val="002060"/>
                          </a:solidFill>
                          <a:effectLst/>
                          <a:latin typeface="+mn-lt"/>
                          <a:ea typeface="+mn-ea"/>
                          <a:cs typeface="+mn-cs"/>
                        </a:rPr>
                      </a:br>
                      <a:r>
                        <a:rPr lang="fr-FR" sz="1200" b="1" i="1" kern="1200" dirty="0">
                          <a:solidFill>
                            <a:srgbClr val="002060"/>
                          </a:solidFill>
                          <a:effectLst/>
                          <a:latin typeface="+mn-lt"/>
                          <a:ea typeface="+mn-ea"/>
                          <a:cs typeface="+mn-cs"/>
                        </a:rPr>
                        <a:t>de </a:t>
                      </a:r>
                      <a:r>
                        <a:rPr lang="fr-FR" sz="1200" b="1" kern="1200" dirty="0">
                          <a:solidFill>
                            <a:srgbClr val="002060"/>
                          </a:solidFill>
                          <a:effectLst/>
                          <a:latin typeface="+mn-lt"/>
                          <a:ea typeface="+mn-ea"/>
                          <a:cs typeface="+mn-cs"/>
                        </a:rPr>
                        <a:t>l’eau</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a:t>
                      </a:r>
                      <a:r>
                        <a:rPr lang="fr-FR" sz="1200" b="0" i="1" kern="1200" dirty="0" err="1">
                          <a:solidFill>
                            <a:srgbClr val="00B0F0"/>
                          </a:solidFill>
                          <a:effectLst/>
                          <a:latin typeface="+mn-lt"/>
                          <a:ea typeface="+mn-ea"/>
                          <a:cs typeface="+mn-cs"/>
                        </a:rPr>
                        <a:t>some</a:t>
                      </a:r>
                      <a:r>
                        <a:rPr lang="fr-FR" sz="1200" b="0" i="1" kern="1200" dirty="0">
                          <a:solidFill>
                            <a:srgbClr val="00B0F0"/>
                          </a:solidFill>
                          <a:effectLst/>
                          <a:latin typeface="+mn-lt"/>
                          <a:ea typeface="+mn-ea"/>
                          <a:cs typeface="+mn-cs"/>
                        </a:rPr>
                        <a:t>) water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rowSpan="2"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baseline="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82065556"/>
                  </a:ext>
                </a:extLst>
              </a:tr>
              <a:tr h="2938921">
                <a:tc>
                  <a:txBody>
                    <a:bodyPr/>
                    <a:lstStyle/>
                    <a:p>
                      <a:r>
                        <a:rPr lang="en-GB" sz="1200" b="1" dirty="0">
                          <a:solidFill>
                            <a:srgbClr val="002060"/>
                          </a:solidFill>
                        </a:rPr>
                        <a:t>Non je ne</a:t>
                      </a:r>
                      <a:r>
                        <a:rPr lang="en-GB" sz="1200" b="1" baseline="0" dirty="0">
                          <a:solidFill>
                            <a:srgbClr val="002060"/>
                          </a:solidFill>
                        </a:rPr>
                        <a:t> mange pas </a:t>
                      </a:r>
                      <a:r>
                        <a:rPr lang="en-GB" sz="1200" b="1" baseline="0" dirty="0" err="1">
                          <a:solidFill>
                            <a:srgbClr val="002060"/>
                          </a:solidFill>
                        </a:rPr>
                        <a:t>sain</a:t>
                      </a:r>
                      <a:r>
                        <a:rPr lang="en-GB" sz="1200" b="1" baseline="0" dirty="0">
                          <a:solidFill>
                            <a:srgbClr val="002060"/>
                          </a:solidFill>
                        </a:rPr>
                        <a:t>,</a:t>
                      </a:r>
                    </a:p>
                    <a:p>
                      <a:r>
                        <a:rPr lang="en-GB" sz="1200" b="1" baseline="0" dirty="0">
                          <a:solidFill>
                            <a:srgbClr val="00B0F0"/>
                          </a:solidFill>
                        </a:rPr>
                        <a:t>N</a:t>
                      </a:r>
                      <a:r>
                        <a:rPr lang="en-GB" sz="1200" b="0" i="1" baseline="0" dirty="0">
                          <a:solidFill>
                            <a:srgbClr val="00B0F0"/>
                          </a:solidFill>
                        </a:rPr>
                        <a:t>o I don’t eat healthily,</a:t>
                      </a:r>
                      <a:endParaRPr lang="en-GB" sz="1200" b="0" i="1" dirty="0">
                        <a:solidFill>
                          <a:srgbClr val="00B0F0"/>
                        </a:solidFill>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3" vMerge="1">
                  <a:txBody>
                    <a:bodyPr/>
                    <a:lstStyle/>
                    <a:p>
                      <a:endParaRPr lang="en-GB"/>
                    </a:p>
                  </a:txBody>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v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1"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49735759"/>
                  </a:ext>
                </a:extLst>
              </a:tr>
            </a:tbl>
          </a:graphicData>
        </a:graphic>
      </p:graphicFrame>
      <p:pic>
        <p:nvPicPr>
          <p:cNvPr id="6" name="Picture 5"/>
          <p:cNvPicPr>
            <a:picLocks noChangeAspect="1"/>
          </p:cNvPicPr>
          <p:nvPr/>
        </p:nvPicPr>
        <p:blipFill>
          <a:blip r:embed="rId3"/>
          <a:stretch>
            <a:fillRect/>
          </a:stretch>
        </p:blipFill>
        <p:spPr>
          <a:xfrm>
            <a:off x="49498" y="2725801"/>
            <a:ext cx="1620485" cy="1079292"/>
          </a:xfrm>
          <a:prstGeom prst="rect">
            <a:avLst/>
          </a:prstGeom>
        </p:spPr>
      </p:pic>
      <p:pic>
        <p:nvPicPr>
          <p:cNvPr id="2" name="Picture 1"/>
          <p:cNvPicPr>
            <a:picLocks noChangeAspect="1"/>
          </p:cNvPicPr>
          <p:nvPr/>
        </p:nvPicPr>
        <p:blipFill>
          <a:blip r:embed="rId4"/>
          <a:stretch>
            <a:fillRect/>
          </a:stretch>
        </p:blipFill>
        <p:spPr>
          <a:xfrm>
            <a:off x="152493" y="5693349"/>
            <a:ext cx="1414497" cy="1001365"/>
          </a:xfrm>
          <a:prstGeom prst="rect">
            <a:avLst/>
          </a:prstGeom>
        </p:spPr>
      </p:pic>
    </p:spTree>
    <p:extLst>
      <p:ext uri="{BB962C8B-B14F-4D97-AF65-F5344CB8AC3E}">
        <p14:creationId xmlns:p14="http://schemas.microsoft.com/office/powerpoint/2010/main" val="213829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0"/>
          <a:ext cx="12252962" cy="7421882"/>
        </p:xfrm>
        <a:graphic>
          <a:graphicData uri="http://schemas.openxmlformats.org/drawingml/2006/table">
            <a:tbl>
              <a:tblPr firstRow="1" bandRow="1">
                <a:tableStyleId>{5940675A-B579-460E-94D1-54222C63F5DA}</a:tableStyleId>
              </a:tblPr>
              <a:tblGrid>
                <a:gridCol w="840928">
                  <a:extLst>
                    <a:ext uri="{9D8B030D-6E8A-4147-A177-3AD203B41FA5}">
                      <a16:colId xmlns:a16="http://schemas.microsoft.com/office/drawing/2014/main" val="346465721"/>
                    </a:ext>
                  </a:extLst>
                </a:gridCol>
                <a:gridCol w="594590">
                  <a:extLst>
                    <a:ext uri="{9D8B030D-6E8A-4147-A177-3AD203B41FA5}">
                      <a16:colId xmlns:a16="http://schemas.microsoft.com/office/drawing/2014/main" val="330335026"/>
                    </a:ext>
                  </a:extLst>
                </a:gridCol>
                <a:gridCol w="770748">
                  <a:extLst>
                    <a:ext uri="{9D8B030D-6E8A-4147-A177-3AD203B41FA5}">
                      <a16:colId xmlns:a16="http://schemas.microsoft.com/office/drawing/2014/main" val="657139347"/>
                    </a:ext>
                  </a:extLst>
                </a:gridCol>
                <a:gridCol w="2757620">
                  <a:extLst>
                    <a:ext uri="{9D8B030D-6E8A-4147-A177-3AD203B41FA5}">
                      <a16:colId xmlns:a16="http://schemas.microsoft.com/office/drawing/2014/main" val="3124302083"/>
                    </a:ext>
                  </a:extLst>
                </a:gridCol>
                <a:gridCol w="963385">
                  <a:extLst>
                    <a:ext uri="{9D8B030D-6E8A-4147-A177-3AD203B41FA5}">
                      <a16:colId xmlns:a16="http://schemas.microsoft.com/office/drawing/2014/main" val="838608800"/>
                    </a:ext>
                  </a:extLst>
                </a:gridCol>
                <a:gridCol w="1208315">
                  <a:extLst>
                    <a:ext uri="{9D8B030D-6E8A-4147-A177-3AD203B41FA5}">
                      <a16:colId xmlns:a16="http://schemas.microsoft.com/office/drawing/2014/main" val="2147625302"/>
                    </a:ext>
                  </a:extLst>
                </a:gridCol>
                <a:gridCol w="1094014">
                  <a:extLst>
                    <a:ext uri="{9D8B030D-6E8A-4147-A177-3AD203B41FA5}">
                      <a16:colId xmlns:a16="http://schemas.microsoft.com/office/drawing/2014/main" val="3663795253"/>
                    </a:ext>
                  </a:extLst>
                </a:gridCol>
                <a:gridCol w="4023362">
                  <a:extLst>
                    <a:ext uri="{9D8B030D-6E8A-4147-A177-3AD203B41FA5}">
                      <a16:colId xmlns:a16="http://schemas.microsoft.com/office/drawing/2014/main" val="1023457978"/>
                    </a:ext>
                  </a:extLst>
                </a:gridCol>
              </a:tblGrid>
              <a:tr h="607716">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3.</a:t>
                      </a:r>
                      <a:r>
                        <a:rPr lang="fr-FR" sz="1800" b="1" i="0" baseline="0" dirty="0">
                          <a:solidFill>
                            <a:schemeClr val="bg1"/>
                          </a:solidFill>
                          <a:latin typeface="+mn-lt"/>
                        </a:rPr>
                        <a:t> Qu’est-ce que tu vas faire pour être en forme? </a:t>
                      </a:r>
                      <a:r>
                        <a:rPr lang="fr-FR" sz="1800" b="0" i="1" baseline="0" dirty="0" err="1">
                          <a:solidFill>
                            <a:schemeClr val="bg1"/>
                          </a:solidFill>
                          <a:latin typeface="+mn-lt"/>
                        </a:rPr>
                        <a:t>What</a:t>
                      </a:r>
                      <a:r>
                        <a:rPr lang="fr-FR" sz="1800" b="0" i="1" baseline="0" dirty="0">
                          <a:solidFill>
                            <a:schemeClr val="bg1"/>
                          </a:solidFill>
                          <a:latin typeface="+mn-lt"/>
                        </a:rPr>
                        <a:t> are </a:t>
                      </a:r>
                      <a:r>
                        <a:rPr lang="fr-FR" sz="1800" b="0" i="1" baseline="0" dirty="0" err="1">
                          <a:solidFill>
                            <a:schemeClr val="bg1"/>
                          </a:solidFill>
                          <a:latin typeface="+mn-lt"/>
                        </a:rPr>
                        <a:t>you</a:t>
                      </a:r>
                      <a:r>
                        <a:rPr lang="fr-FR" sz="1800" b="0" i="1" baseline="0" dirty="0">
                          <a:solidFill>
                            <a:schemeClr val="bg1"/>
                          </a:solidFill>
                          <a:latin typeface="+mn-lt"/>
                        </a:rPr>
                        <a:t> </a:t>
                      </a:r>
                      <a:r>
                        <a:rPr lang="fr-FR" sz="1800" b="0" i="1" baseline="0" dirty="0" err="1">
                          <a:solidFill>
                            <a:schemeClr val="bg1"/>
                          </a:solidFill>
                          <a:latin typeface="+mn-lt"/>
                        </a:rPr>
                        <a:t>going</a:t>
                      </a:r>
                      <a:r>
                        <a:rPr lang="fr-FR" sz="1800" b="0" i="1" baseline="0" dirty="0">
                          <a:solidFill>
                            <a:schemeClr val="bg1"/>
                          </a:solidFill>
                          <a:latin typeface="+mn-lt"/>
                        </a:rPr>
                        <a:t> to do to </a:t>
                      </a:r>
                      <a:r>
                        <a:rPr lang="fr-FR" sz="1800" b="0" i="1" baseline="0" dirty="0" err="1">
                          <a:solidFill>
                            <a:schemeClr val="bg1"/>
                          </a:solidFill>
                          <a:latin typeface="+mn-lt"/>
                        </a:rPr>
                        <a:t>be</a:t>
                      </a:r>
                      <a:r>
                        <a:rPr lang="fr-FR" sz="1800" b="0" i="1" baseline="0" dirty="0">
                          <a:solidFill>
                            <a:schemeClr val="bg1"/>
                          </a:solidFill>
                          <a:latin typeface="+mn-lt"/>
                        </a:rPr>
                        <a:t> fit? </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5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5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506430">
                <a:tc>
                  <a:txBody>
                    <a:bodyPr/>
                    <a:lstStyle/>
                    <a:p>
                      <a:pPr algn="ctr"/>
                      <a:r>
                        <a:rPr lang="fr-FR" sz="14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endParaRPr lang="fr-FR" sz="1400" b="0" i="1" dirty="0">
                        <a:solidFill>
                          <a:schemeClr val="bg1"/>
                        </a:solidFill>
                        <a:latin typeface="+mn-lt"/>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solidFill>
                          <a:effectLst/>
                          <a:uLnTx/>
                          <a:uFillTx/>
                          <a:latin typeface="+mn-lt"/>
                          <a:ea typeface="+mn-ea"/>
                          <a:cs typeface="+mn-cs"/>
                        </a:rPr>
                        <a:t>2</a:t>
                      </a:r>
                      <a:endParaRPr kumimoji="0" lang="fr-FR" sz="1400" b="0" i="0" u="none" strike="noStrike" kern="1200" cap="none" spc="0" normalizeH="0" baseline="0" noProof="0" dirty="0">
                        <a:ln>
                          <a:noFill/>
                        </a:ln>
                        <a:solidFill>
                          <a:prstClr val="black"/>
                        </a:solidFill>
                        <a:effectLst/>
                        <a:uLnTx/>
                        <a:uFillTx/>
                        <a:latin typeface="+mn-lt"/>
                        <a:ea typeface="+mn-ea"/>
                        <a:cs typeface="+mn-cs"/>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b="0" i="1" dirty="0">
                          <a:solidFill>
                            <a:schemeClr val="bg1"/>
                          </a:solidFill>
                        </a:rPr>
                        <a:t>3</a:t>
                      </a:r>
                      <a:endParaRPr lang="fr-FR" sz="1400" i="1" dirty="0">
                        <a:solidFill>
                          <a:schemeClr val="bg1"/>
                        </a:solidFill>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fr-FR" sz="1400" i="1" dirty="0">
                        <a:solidFill>
                          <a:schemeClr val="bg1"/>
                        </a:solidFill>
                      </a:endParaRP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fr-FR" sz="1400" i="1" dirty="0">
                        <a:solidFill>
                          <a:schemeClr val="bg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fr-FR" sz="1400" i="1" dirty="0">
                        <a:solidFill>
                          <a:schemeClr val="bg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fr-FR" sz="1400" i="1" dirty="0">
                        <a:solidFill>
                          <a:schemeClr val="bg1"/>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6307736">
                <a:tc>
                  <a:txBody>
                    <a:bodyPr/>
                    <a:lstStyle/>
                    <a:p>
                      <a:r>
                        <a:rPr lang="fr-FR" sz="1200" b="1" noProof="0" dirty="0">
                          <a:solidFill>
                            <a:srgbClr val="002060"/>
                          </a:solidFill>
                        </a:rPr>
                        <a:t>Pour être</a:t>
                      </a:r>
                      <a:r>
                        <a:rPr lang="fr-FR" sz="1200" b="1" baseline="0" noProof="0" dirty="0">
                          <a:solidFill>
                            <a:srgbClr val="002060"/>
                          </a:solidFill>
                        </a:rPr>
                        <a:t> en forme</a:t>
                      </a:r>
                    </a:p>
                    <a:p>
                      <a:r>
                        <a:rPr lang="fr-FR" sz="1200" b="1" baseline="0" noProof="0" dirty="0">
                          <a:solidFill>
                            <a:srgbClr val="00B0F0"/>
                          </a:solidFill>
                        </a:rPr>
                        <a:t>To </a:t>
                      </a:r>
                      <a:r>
                        <a:rPr lang="fr-FR" sz="1200" b="1" baseline="0" noProof="0" dirty="0" err="1">
                          <a:solidFill>
                            <a:srgbClr val="00B0F0"/>
                          </a:solidFill>
                        </a:rPr>
                        <a:t>be</a:t>
                      </a:r>
                      <a:r>
                        <a:rPr lang="fr-FR" sz="1200" b="1" baseline="0" noProof="0" dirty="0">
                          <a:solidFill>
                            <a:srgbClr val="00B0F0"/>
                          </a:solidFill>
                        </a:rPr>
                        <a:t> fit </a:t>
                      </a:r>
                      <a:endParaRPr lang="fr-FR" sz="1200" b="1" noProof="0" dirty="0">
                        <a:solidFill>
                          <a:srgbClr val="00B0F0"/>
                        </a:solidFill>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r>
                        <a:rPr lang="fr-FR" sz="1200" b="1" noProof="0" dirty="0">
                          <a:solidFill>
                            <a:srgbClr val="002060"/>
                          </a:solidFill>
                        </a:rPr>
                        <a:t>d’abord</a:t>
                      </a:r>
                      <a:endParaRPr lang="fr-FR" sz="1200" b="1" baseline="0" noProof="0" dirty="0">
                        <a:solidFill>
                          <a:srgbClr val="002060"/>
                        </a:solidFill>
                      </a:endParaRPr>
                    </a:p>
                    <a:p>
                      <a:r>
                        <a:rPr lang="fr-FR" sz="1200" b="1" baseline="0" noProof="0" dirty="0">
                          <a:solidFill>
                            <a:srgbClr val="00B0F0"/>
                          </a:solidFill>
                        </a:rPr>
                        <a:t>first</a:t>
                      </a:r>
                      <a:endParaRPr lang="fr-FR" sz="1200" b="1" noProof="0"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fr-FR" sz="1200" b="1" noProof="0" dirty="0">
                        <a:solidFill>
                          <a:srgbClr val="002060"/>
                        </a:solidFill>
                        <a:latin typeface="+mn-lt"/>
                      </a:endParaRPr>
                    </a:p>
                    <a:p>
                      <a:endParaRPr lang="fr-FR" sz="1200" b="1" noProof="0" dirty="0">
                        <a:solidFill>
                          <a:srgbClr val="002060"/>
                        </a:solidFill>
                        <a:latin typeface="+mn-lt"/>
                      </a:endParaRPr>
                    </a:p>
                    <a:p>
                      <a:endParaRPr lang="fr-FR" sz="1200" b="1" noProof="0" dirty="0">
                        <a:solidFill>
                          <a:srgbClr val="002060"/>
                        </a:solidFill>
                        <a:latin typeface="+mn-lt"/>
                      </a:endParaRPr>
                    </a:p>
                    <a:p>
                      <a:endParaRPr lang="fr-FR" sz="1200" b="1" noProof="0" dirty="0">
                        <a:solidFill>
                          <a:srgbClr val="002060"/>
                        </a:solidFill>
                        <a:latin typeface="+mn-lt"/>
                      </a:endParaRPr>
                    </a:p>
                    <a:p>
                      <a:endParaRPr lang="fr-FR" sz="1200" b="1" noProof="0" dirty="0">
                        <a:solidFill>
                          <a:srgbClr val="002060"/>
                        </a:solidFill>
                        <a:latin typeface="+mn-lt"/>
                      </a:endParaRPr>
                    </a:p>
                    <a:p>
                      <a:r>
                        <a:rPr lang="fr-FR" sz="1200" b="1" noProof="0" dirty="0">
                          <a:solidFill>
                            <a:srgbClr val="002060"/>
                          </a:solidFill>
                          <a:latin typeface="+mn-lt"/>
                        </a:rPr>
                        <a:t>je vais</a:t>
                      </a:r>
                    </a:p>
                    <a:p>
                      <a:r>
                        <a:rPr lang="fr-FR" sz="1200" b="0" i="1" noProof="0" dirty="0">
                          <a:solidFill>
                            <a:srgbClr val="00B0F0"/>
                          </a:solidFill>
                          <a:latin typeface="+mn-lt"/>
                        </a:rPr>
                        <a:t>I </a:t>
                      </a:r>
                      <a:r>
                        <a:rPr lang="fr-FR" sz="1200" b="0" i="1" noProof="0" dirty="0" err="1">
                          <a:solidFill>
                            <a:srgbClr val="00B0F0"/>
                          </a:solidFill>
                          <a:latin typeface="+mn-lt"/>
                        </a:rPr>
                        <a:t>am</a:t>
                      </a:r>
                      <a:r>
                        <a:rPr lang="fr-FR" sz="1200" b="0" i="1" noProof="0" dirty="0">
                          <a:solidFill>
                            <a:srgbClr val="00B0F0"/>
                          </a:solidFill>
                          <a:latin typeface="+mn-lt"/>
                        </a:rPr>
                        <a:t> </a:t>
                      </a:r>
                      <a:r>
                        <a:rPr lang="fr-FR" sz="1200" b="0" i="1" noProof="0" dirty="0" err="1">
                          <a:solidFill>
                            <a:srgbClr val="00B0F0"/>
                          </a:solidFill>
                          <a:latin typeface="+mn-lt"/>
                        </a:rPr>
                        <a:t>going</a:t>
                      </a:r>
                      <a:r>
                        <a:rPr lang="fr-FR" sz="1200" b="0" i="1" noProof="0" dirty="0">
                          <a:solidFill>
                            <a:srgbClr val="00B0F0"/>
                          </a:solidFill>
                          <a:latin typeface="+mn-lt"/>
                        </a:rPr>
                        <a:t> to </a:t>
                      </a: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r>
                        <a:rPr lang="fr-FR" sz="1200" b="1" i="0" noProof="0" dirty="0">
                          <a:solidFill>
                            <a:srgbClr val="002060"/>
                          </a:solidFill>
                          <a:latin typeface="+mn-lt"/>
                        </a:rPr>
                        <a:t>je ne vais pas</a:t>
                      </a:r>
                    </a:p>
                    <a:p>
                      <a:r>
                        <a:rPr lang="fr-FR" sz="1200" b="0" i="1" noProof="0" dirty="0">
                          <a:solidFill>
                            <a:srgbClr val="00B0F0"/>
                          </a:solidFill>
                          <a:latin typeface="+mn-lt"/>
                        </a:rPr>
                        <a:t>I </a:t>
                      </a:r>
                      <a:r>
                        <a:rPr lang="fr-FR" sz="1200" b="0" i="1" noProof="0" dirty="0" err="1">
                          <a:solidFill>
                            <a:srgbClr val="00B0F0"/>
                          </a:solidFill>
                          <a:latin typeface="+mn-lt"/>
                        </a:rPr>
                        <a:t>am</a:t>
                      </a:r>
                      <a:r>
                        <a:rPr lang="fr-FR" sz="1200" b="0" i="1" baseline="0" noProof="0" dirty="0">
                          <a:solidFill>
                            <a:srgbClr val="00B0F0"/>
                          </a:solidFill>
                          <a:latin typeface="+mn-lt"/>
                        </a:rPr>
                        <a:t> not </a:t>
                      </a:r>
                      <a:r>
                        <a:rPr lang="fr-FR" sz="1200" b="0" i="1" baseline="0" noProof="0" dirty="0" err="1">
                          <a:solidFill>
                            <a:srgbClr val="00B0F0"/>
                          </a:solidFill>
                          <a:latin typeface="+mn-lt"/>
                        </a:rPr>
                        <a:t>going</a:t>
                      </a:r>
                      <a:r>
                        <a:rPr lang="fr-FR" sz="1200" b="0" i="1" baseline="0" noProof="0" dirty="0">
                          <a:solidFill>
                            <a:srgbClr val="00B0F0"/>
                          </a:solidFill>
                          <a:latin typeface="+mn-lt"/>
                        </a:rPr>
                        <a:t> to</a:t>
                      </a:r>
                    </a:p>
                    <a:p>
                      <a:endParaRPr lang="fr-FR" sz="1200" b="0" i="1" baseline="0" noProof="0" dirty="0">
                        <a:solidFill>
                          <a:srgbClr val="00B0F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a:txBody>
                    <a:bodyPr/>
                    <a:lstStyle/>
                    <a:p>
                      <a:r>
                        <a:rPr lang="en-US" sz="1200" b="1" kern="1200" dirty="0">
                          <a:solidFill>
                            <a:srgbClr val="002060"/>
                          </a:solidFill>
                          <a:effectLst/>
                          <a:latin typeface="+mn-lt"/>
                          <a:ea typeface="+mn-ea"/>
                          <a:cs typeface="+mn-cs"/>
                        </a:rPr>
                        <a:t>faire du sport </a:t>
                      </a:r>
                      <a:r>
                        <a:rPr lang="fr-FR" sz="1200" b="1" kern="1200" dirty="0">
                          <a:solidFill>
                            <a:srgbClr val="002060"/>
                          </a:solidFill>
                          <a:effectLst/>
                          <a:latin typeface="+mn-lt"/>
                          <a:ea typeface="+mn-ea"/>
                          <a:cs typeface="+mn-cs"/>
                        </a:rPr>
                        <a:t>régulièrement. </a:t>
                      </a:r>
                      <a:endParaRPr lang="en-US" sz="1200" b="1" kern="1200" dirty="0">
                        <a:solidFill>
                          <a:srgbClr val="002060"/>
                        </a:solidFill>
                        <a:effectLst/>
                        <a:latin typeface="+mn-lt"/>
                        <a:ea typeface="+mn-ea"/>
                        <a:cs typeface="+mn-cs"/>
                      </a:endParaRPr>
                    </a:p>
                    <a:p>
                      <a:r>
                        <a:rPr lang="en-GB" sz="1200" b="0" i="0" kern="1200" dirty="0">
                          <a:solidFill>
                            <a:srgbClr val="00B0F0"/>
                          </a:solidFill>
                          <a:effectLst/>
                          <a:latin typeface="+mn-lt"/>
                          <a:ea typeface="+mn-ea"/>
                          <a:cs typeface="+mn-cs"/>
                        </a:rPr>
                        <a:t>do sport regularly.</a:t>
                      </a:r>
                      <a:endParaRPr lang="en-US" sz="1200" b="0" i="0" kern="1200" dirty="0">
                        <a:solidFill>
                          <a:srgbClr val="00B0F0"/>
                        </a:solidFill>
                        <a:effectLst/>
                        <a:latin typeface="+mn-lt"/>
                        <a:ea typeface="+mn-ea"/>
                        <a:cs typeface="+mn-cs"/>
                      </a:endParaRPr>
                    </a:p>
                    <a:p>
                      <a:r>
                        <a:rPr lang="fr-FR" sz="1200" b="1" kern="1200" dirty="0">
                          <a:solidFill>
                            <a:srgbClr val="002060"/>
                          </a:solidFill>
                          <a:effectLst/>
                          <a:latin typeface="+mn-lt"/>
                          <a:ea typeface="+mn-ea"/>
                          <a:cs typeface="+mn-cs"/>
                        </a:rPr>
                        <a:t>manger sain.</a:t>
                      </a:r>
                    </a:p>
                    <a:p>
                      <a:r>
                        <a:rPr lang="en-GB" sz="1200" b="0" i="1" kern="1200" dirty="0">
                          <a:solidFill>
                            <a:srgbClr val="00B0F0"/>
                          </a:solidFill>
                          <a:effectLst/>
                          <a:latin typeface="+mn-lt"/>
                          <a:ea typeface="+mn-ea"/>
                          <a:cs typeface="+mn-cs"/>
                        </a:rPr>
                        <a:t>eat healthily.</a:t>
                      </a:r>
                    </a:p>
                    <a:p>
                      <a:r>
                        <a:rPr lang="en-US" sz="1200" b="1" kern="1200" dirty="0" err="1">
                          <a:solidFill>
                            <a:srgbClr val="002060"/>
                          </a:solidFill>
                          <a:effectLst/>
                          <a:latin typeface="+mn-lt"/>
                          <a:ea typeface="+mn-ea"/>
                          <a:cs typeface="+mn-cs"/>
                        </a:rPr>
                        <a:t>prendre</a:t>
                      </a:r>
                      <a:r>
                        <a:rPr lang="en-US" sz="1200" b="1" kern="1200" dirty="0">
                          <a:solidFill>
                            <a:srgbClr val="002060"/>
                          </a:solidFill>
                          <a:effectLst/>
                          <a:latin typeface="+mn-lt"/>
                          <a:ea typeface="+mn-ea"/>
                          <a:cs typeface="+mn-cs"/>
                        </a:rPr>
                        <a:t> des cours d’arts </a:t>
                      </a:r>
                      <a:r>
                        <a:rPr lang="en-US" sz="1200" b="1" kern="1200" dirty="0" err="1">
                          <a:solidFill>
                            <a:srgbClr val="002060"/>
                          </a:solidFill>
                          <a:effectLst/>
                          <a:latin typeface="+mn-lt"/>
                          <a:ea typeface="+mn-ea"/>
                          <a:cs typeface="+mn-cs"/>
                        </a:rPr>
                        <a:t>martiaux</a:t>
                      </a:r>
                      <a:r>
                        <a:rPr lang="en-US" sz="1200" b="1" kern="1200" dirty="0">
                          <a:solidFill>
                            <a:srgbClr val="002060"/>
                          </a:solidFill>
                          <a:effectLst/>
                          <a:latin typeface="+mn-lt"/>
                          <a:ea typeface="+mn-ea"/>
                          <a:cs typeface="+mn-cs"/>
                        </a:rPr>
                        <a:t>.</a:t>
                      </a:r>
                    </a:p>
                    <a:p>
                      <a:r>
                        <a:rPr lang="en-GB" sz="1200" b="0" i="0" kern="1200" dirty="0">
                          <a:solidFill>
                            <a:srgbClr val="00B0F0"/>
                          </a:solidFill>
                          <a:effectLst/>
                          <a:latin typeface="+mn-lt"/>
                          <a:ea typeface="+mn-ea"/>
                          <a:cs typeface="+mn-cs"/>
                        </a:rPr>
                        <a:t>take martial-arts</a:t>
                      </a:r>
                      <a:r>
                        <a:rPr lang="en-US" sz="1200" b="0" i="0" kern="1200" dirty="0">
                          <a:solidFill>
                            <a:srgbClr val="00B0F0"/>
                          </a:solidFill>
                          <a:effectLst/>
                          <a:latin typeface="+mn-lt"/>
                          <a:ea typeface="+mn-ea"/>
                          <a:cs typeface="+mn-cs"/>
                        </a:rPr>
                        <a:t> </a:t>
                      </a:r>
                      <a:r>
                        <a:rPr lang="en-GB" sz="1200" b="0" i="0" kern="1200" dirty="0">
                          <a:solidFill>
                            <a:srgbClr val="00B0F0"/>
                          </a:solidFill>
                          <a:effectLst/>
                          <a:latin typeface="+mn-lt"/>
                          <a:ea typeface="+mn-ea"/>
                          <a:cs typeface="+mn-cs"/>
                        </a:rPr>
                        <a:t>classes.</a:t>
                      </a:r>
                    </a:p>
                    <a:p>
                      <a:r>
                        <a:rPr lang="en-US" sz="1200" b="1" i="0" kern="1200" dirty="0" err="1">
                          <a:solidFill>
                            <a:srgbClr val="002060"/>
                          </a:solidFill>
                          <a:effectLst/>
                          <a:latin typeface="+mn-lt"/>
                          <a:ea typeface="+mn-ea"/>
                          <a:cs typeface="+mn-cs"/>
                        </a:rPr>
                        <a:t>aller</a:t>
                      </a:r>
                      <a:r>
                        <a:rPr lang="en-US" sz="1200" b="1" i="0" kern="1200" baseline="0" dirty="0">
                          <a:solidFill>
                            <a:srgbClr val="002060"/>
                          </a:solidFill>
                          <a:effectLst/>
                          <a:latin typeface="+mn-lt"/>
                          <a:ea typeface="+mn-ea"/>
                          <a:cs typeface="+mn-cs"/>
                        </a:rPr>
                        <a:t> </a:t>
                      </a:r>
                      <a:r>
                        <a:rPr lang="en-US" sz="1200" b="1" kern="1200" dirty="0">
                          <a:solidFill>
                            <a:srgbClr val="002060"/>
                          </a:solidFill>
                          <a:effectLst/>
                          <a:latin typeface="+mn-lt"/>
                          <a:ea typeface="+mn-ea"/>
                          <a:cs typeface="+mn-cs"/>
                        </a:rPr>
                        <a:t>au </a:t>
                      </a:r>
                      <a:r>
                        <a:rPr lang="en-US" sz="1200" b="1" kern="1200" dirty="0" err="1">
                          <a:solidFill>
                            <a:srgbClr val="002060"/>
                          </a:solidFill>
                          <a:effectLst/>
                          <a:latin typeface="+mn-lt"/>
                          <a:ea typeface="+mn-ea"/>
                          <a:cs typeface="+mn-cs"/>
                        </a:rPr>
                        <a:t>collège</a:t>
                      </a:r>
                      <a:r>
                        <a:rPr lang="en-US" sz="1200" b="1" kern="1200" dirty="0">
                          <a:solidFill>
                            <a:srgbClr val="002060"/>
                          </a:solidFill>
                          <a:effectLst/>
                          <a:latin typeface="+mn-lt"/>
                          <a:ea typeface="+mn-ea"/>
                          <a:cs typeface="+mn-cs"/>
                        </a:rPr>
                        <a:t> à pied.	</a:t>
                      </a:r>
                    </a:p>
                    <a:p>
                      <a:r>
                        <a:rPr lang="en-GB" sz="1200" b="0" i="1" kern="1200" dirty="0">
                          <a:solidFill>
                            <a:srgbClr val="00B0F0"/>
                          </a:solidFill>
                          <a:effectLst/>
                          <a:latin typeface="+mn-lt"/>
                          <a:ea typeface="+mn-ea"/>
                          <a:cs typeface="+mn-cs"/>
                        </a:rPr>
                        <a:t>walk to school.</a:t>
                      </a:r>
                    </a:p>
                    <a:p>
                      <a:r>
                        <a:rPr lang="en-US" sz="1200" b="1" kern="1200" dirty="0">
                          <a:solidFill>
                            <a:srgbClr val="002060"/>
                          </a:solidFill>
                          <a:effectLst/>
                          <a:latin typeface="+mn-lt"/>
                          <a:ea typeface="+mn-ea"/>
                          <a:cs typeface="+mn-cs"/>
                        </a:rPr>
                        <a:t>faire </a:t>
                      </a:r>
                      <a:r>
                        <a:rPr lang="en-US" sz="1200" b="1" kern="1200" dirty="0" err="1">
                          <a:solidFill>
                            <a:srgbClr val="002060"/>
                          </a:solidFill>
                          <a:effectLst/>
                          <a:latin typeface="+mn-lt"/>
                          <a:ea typeface="+mn-ea"/>
                          <a:cs typeface="+mn-cs"/>
                        </a:rPr>
                        <a:t>trente</a:t>
                      </a:r>
                      <a:r>
                        <a:rPr lang="en-US" sz="1200" b="1" kern="1200" dirty="0">
                          <a:solidFill>
                            <a:srgbClr val="002060"/>
                          </a:solidFill>
                          <a:effectLst/>
                          <a:latin typeface="+mn-lt"/>
                          <a:ea typeface="+mn-ea"/>
                          <a:cs typeface="+mn-cs"/>
                        </a:rPr>
                        <a:t> minutes </a:t>
                      </a:r>
                      <a:r>
                        <a:rPr lang="en-US" sz="1200" b="1" kern="1200" dirty="0" err="1">
                          <a:solidFill>
                            <a:srgbClr val="002060"/>
                          </a:solidFill>
                          <a:effectLst/>
                          <a:latin typeface="+mn-lt"/>
                          <a:ea typeface="+mn-ea"/>
                          <a:cs typeface="+mn-cs"/>
                        </a:rPr>
                        <a:t>d’exercice</a:t>
                      </a:r>
                      <a:r>
                        <a:rPr lang="en-US" sz="1200" b="1" kern="1200" dirty="0">
                          <a:solidFill>
                            <a:srgbClr val="002060"/>
                          </a:solidFill>
                          <a:effectLst/>
                          <a:latin typeface="+mn-lt"/>
                          <a:ea typeface="+mn-ea"/>
                          <a:cs typeface="+mn-cs"/>
                        </a:rPr>
                        <a:t> par jour.</a:t>
                      </a:r>
                    </a:p>
                    <a:p>
                      <a:r>
                        <a:rPr lang="en-GB" sz="1200" b="0" i="1" kern="1200" dirty="0">
                          <a:solidFill>
                            <a:srgbClr val="00B0F0"/>
                          </a:solidFill>
                          <a:effectLst/>
                          <a:latin typeface="+mn-lt"/>
                          <a:ea typeface="+mn-ea"/>
                          <a:cs typeface="+mn-cs"/>
                        </a:rPr>
                        <a:t>do thirty minutes’ </a:t>
                      </a:r>
                      <a:r>
                        <a:rPr lang="en-US" sz="1200" b="0" i="1" kern="1200" dirty="0">
                          <a:solidFill>
                            <a:srgbClr val="00B0F0"/>
                          </a:solidFill>
                          <a:effectLst/>
                          <a:latin typeface="+mn-lt"/>
                          <a:ea typeface="+mn-ea"/>
                          <a:cs typeface="+mn-cs"/>
                        </a:rPr>
                        <a:t>exercise per day.</a:t>
                      </a:r>
                      <a:br>
                        <a:rPr lang="en-US" sz="1200" b="1" kern="1200" dirty="0">
                          <a:solidFill>
                            <a:srgbClr val="002060"/>
                          </a:solidFill>
                          <a:effectLst/>
                          <a:latin typeface="+mn-lt"/>
                          <a:ea typeface="+mn-ea"/>
                          <a:cs typeface="+mn-cs"/>
                        </a:rPr>
                      </a:br>
                      <a:r>
                        <a:rPr lang="en-US" sz="1200" b="1" kern="1200" dirty="0" err="1">
                          <a:solidFill>
                            <a:srgbClr val="002060"/>
                          </a:solidFill>
                          <a:effectLst/>
                          <a:latin typeface="+mn-lt"/>
                          <a:ea typeface="+mn-ea"/>
                          <a:cs typeface="+mn-cs"/>
                        </a:rPr>
                        <a:t>aller</a:t>
                      </a:r>
                      <a:r>
                        <a:rPr lang="en-US" sz="1200" b="1" kern="1200" dirty="0">
                          <a:solidFill>
                            <a:srgbClr val="002060"/>
                          </a:solidFill>
                          <a:effectLst/>
                          <a:latin typeface="+mn-lt"/>
                          <a:ea typeface="+mn-ea"/>
                          <a:cs typeface="+mn-cs"/>
                        </a:rPr>
                        <a:t> au </a:t>
                      </a:r>
                      <a:r>
                        <a:rPr lang="en-US" sz="1200" b="1" kern="1200" dirty="0" err="1">
                          <a:solidFill>
                            <a:srgbClr val="002060"/>
                          </a:solidFill>
                          <a:effectLst/>
                          <a:latin typeface="+mn-lt"/>
                          <a:ea typeface="+mn-ea"/>
                          <a:cs typeface="+mn-cs"/>
                        </a:rPr>
                        <a:t>collège</a:t>
                      </a:r>
                      <a:r>
                        <a:rPr lang="en-US" sz="1200" b="1" kern="1200" dirty="0">
                          <a:solidFill>
                            <a:srgbClr val="002060"/>
                          </a:solidFill>
                          <a:effectLst/>
                          <a:latin typeface="+mn-lt"/>
                          <a:ea typeface="+mn-ea"/>
                          <a:cs typeface="+mn-cs"/>
                        </a:rPr>
                        <a:t> à </a:t>
                      </a:r>
                      <a:r>
                        <a:rPr lang="en-US" sz="1200" b="1" kern="1200" dirty="0" err="1">
                          <a:solidFill>
                            <a:srgbClr val="002060"/>
                          </a:solidFill>
                          <a:effectLst/>
                          <a:latin typeface="+mn-lt"/>
                          <a:ea typeface="+mn-ea"/>
                          <a:cs typeface="+mn-cs"/>
                        </a:rPr>
                        <a:t>vélo</a:t>
                      </a:r>
                      <a:r>
                        <a:rPr lang="en-US" sz="1200" b="1" kern="1200" dirty="0">
                          <a:solidFill>
                            <a:srgbClr val="002060"/>
                          </a:solidFill>
                          <a:effectLst/>
                          <a:latin typeface="+mn-lt"/>
                          <a:ea typeface="+mn-ea"/>
                          <a:cs typeface="+mn-cs"/>
                        </a:rPr>
                        <a:t>. </a:t>
                      </a:r>
                    </a:p>
                    <a:p>
                      <a:r>
                        <a:rPr lang="en-GB" sz="1200" b="0" i="1" kern="1200" dirty="0">
                          <a:solidFill>
                            <a:srgbClr val="00B0F0"/>
                          </a:solidFill>
                          <a:effectLst/>
                          <a:latin typeface="+mn-lt"/>
                          <a:ea typeface="+mn-ea"/>
                          <a:cs typeface="+mn-cs"/>
                        </a:rPr>
                        <a:t>go to school by bike.</a:t>
                      </a:r>
                    </a:p>
                    <a:p>
                      <a:r>
                        <a:rPr lang="en-GB" sz="1200" b="1" i="0" kern="1200" dirty="0">
                          <a:solidFill>
                            <a:srgbClr val="002060"/>
                          </a:solidFill>
                          <a:effectLst/>
                          <a:latin typeface="+mn-lt"/>
                          <a:ea typeface="+mn-ea"/>
                          <a:cs typeface="+mn-cs"/>
                        </a:rPr>
                        <a:t>boire de </a:t>
                      </a:r>
                      <a:r>
                        <a:rPr lang="en-GB" sz="1200" b="1" i="0" kern="1200" dirty="0" err="1">
                          <a:solidFill>
                            <a:srgbClr val="002060"/>
                          </a:solidFill>
                          <a:effectLst/>
                          <a:latin typeface="+mn-lt"/>
                          <a:ea typeface="+mn-ea"/>
                          <a:cs typeface="+mn-cs"/>
                        </a:rPr>
                        <a:t>l’eau</a:t>
                      </a:r>
                      <a:r>
                        <a:rPr lang="en-GB" sz="1200" b="1" i="0" kern="1200" dirty="0">
                          <a:solidFill>
                            <a:srgbClr val="002060"/>
                          </a:solidFill>
                          <a:effectLst/>
                          <a:latin typeface="+mn-lt"/>
                          <a:ea typeface="+mn-ea"/>
                          <a:cs typeface="+mn-cs"/>
                        </a:rPr>
                        <a:t> </a:t>
                      </a:r>
                    </a:p>
                    <a:p>
                      <a:r>
                        <a:rPr lang="en-GB" sz="1200" b="0" i="1" kern="1200" dirty="0">
                          <a:solidFill>
                            <a:srgbClr val="00B0F0"/>
                          </a:solidFill>
                          <a:effectLst/>
                          <a:latin typeface="+mn-lt"/>
                          <a:ea typeface="+mn-ea"/>
                          <a:cs typeface="+mn-cs"/>
                        </a:rPr>
                        <a:t>drink water</a:t>
                      </a:r>
                    </a:p>
                    <a:p>
                      <a:r>
                        <a:rPr lang="en-GB" sz="1200" b="1" i="0" kern="1200" dirty="0">
                          <a:solidFill>
                            <a:srgbClr val="002060"/>
                          </a:solidFill>
                          <a:effectLst/>
                          <a:latin typeface="+mn-lt"/>
                          <a:ea typeface="+mn-ea"/>
                          <a:cs typeface="+mn-cs"/>
                        </a:rPr>
                        <a:t>manger des fruits</a:t>
                      </a:r>
                    </a:p>
                    <a:p>
                      <a:r>
                        <a:rPr lang="en-GB" sz="1200" b="0" i="1" kern="1200" dirty="0">
                          <a:solidFill>
                            <a:srgbClr val="00B0F0"/>
                          </a:solidFill>
                          <a:effectLst/>
                          <a:latin typeface="+mn-lt"/>
                          <a:ea typeface="+mn-ea"/>
                          <a:cs typeface="+mn-cs"/>
                        </a:rPr>
                        <a:t>eat fruits</a:t>
                      </a:r>
                    </a:p>
                    <a:p>
                      <a:endParaRPr lang="en-GB" sz="1200" b="0" i="1" kern="1200" dirty="0">
                        <a:solidFill>
                          <a:srgbClr val="00B0F0"/>
                        </a:solidFill>
                        <a:effectLst/>
                        <a:latin typeface="+mn-lt"/>
                        <a:ea typeface="+mn-ea"/>
                        <a:cs typeface="+mn-cs"/>
                      </a:endParaRPr>
                    </a:p>
                    <a:p>
                      <a:endParaRPr lang="en-GB" sz="1200" b="0" i="1" kern="1200" dirty="0">
                        <a:solidFill>
                          <a:srgbClr val="00B0F0"/>
                        </a:solidFill>
                        <a:effectLst/>
                        <a:latin typeface="+mn-lt"/>
                        <a:ea typeface="+mn-ea"/>
                        <a:cs typeface="+mn-cs"/>
                      </a:endParaRPr>
                    </a:p>
                    <a:p>
                      <a:endParaRPr lang="en-GB" sz="1200" b="0" i="1" kern="1200" dirty="0">
                        <a:solidFill>
                          <a:srgbClr val="00B0F0"/>
                        </a:solidFill>
                        <a:effectLst/>
                        <a:latin typeface="+mn-lt"/>
                        <a:ea typeface="+mn-ea"/>
                        <a:cs typeface="+mn-cs"/>
                      </a:endParaRPr>
                    </a:p>
                    <a:p>
                      <a:endParaRPr lang="en-GB" sz="1200" b="0" i="1" kern="1200" dirty="0">
                        <a:solidFill>
                          <a:srgbClr val="00B0F0"/>
                        </a:solidFill>
                        <a:effectLst/>
                        <a:latin typeface="+mn-lt"/>
                        <a:ea typeface="+mn-ea"/>
                        <a:cs typeface="+mn-cs"/>
                      </a:endParaRPr>
                    </a:p>
                    <a:p>
                      <a:r>
                        <a:rPr lang="en-GB" sz="1200" b="1" i="0" kern="1200" dirty="0">
                          <a:solidFill>
                            <a:srgbClr val="002060"/>
                          </a:solidFill>
                          <a:effectLst/>
                          <a:latin typeface="+mn-lt"/>
                          <a:ea typeface="+mn-ea"/>
                          <a:cs typeface="+mn-cs"/>
                        </a:rPr>
                        <a:t>manger de bonbons</a:t>
                      </a:r>
                    </a:p>
                    <a:p>
                      <a:r>
                        <a:rPr lang="en-GB" sz="1200" b="0" i="1" kern="1200" dirty="0">
                          <a:solidFill>
                            <a:srgbClr val="00B0F0"/>
                          </a:solidFill>
                          <a:effectLst/>
                          <a:latin typeface="+mn-lt"/>
                          <a:ea typeface="+mn-ea"/>
                          <a:cs typeface="+mn-cs"/>
                        </a:rPr>
                        <a:t>eat sweets</a:t>
                      </a:r>
                    </a:p>
                    <a:p>
                      <a:r>
                        <a:rPr lang="en-GB" sz="1200" b="1" i="0" kern="1200" dirty="0">
                          <a:solidFill>
                            <a:srgbClr val="002060"/>
                          </a:solidFill>
                          <a:effectLst/>
                          <a:latin typeface="+mn-lt"/>
                          <a:ea typeface="+mn-ea"/>
                          <a:cs typeface="+mn-cs"/>
                        </a:rPr>
                        <a:t>manger</a:t>
                      </a:r>
                      <a:r>
                        <a:rPr lang="en-GB" sz="1200" b="1" i="0" kern="1200" baseline="0" dirty="0">
                          <a:solidFill>
                            <a:srgbClr val="002060"/>
                          </a:solidFill>
                          <a:effectLst/>
                          <a:latin typeface="+mn-lt"/>
                          <a:ea typeface="+mn-ea"/>
                          <a:cs typeface="+mn-cs"/>
                        </a:rPr>
                        <a:t> de frites</a:t>
                      </a:r>
                    </a:p>
                    <a:p>
                      <a:r>
                        <a:rPr lang="en-GB" sz="1200" b="0" i="1" kern="1200" baseline="0" dirty="0">
                          <a:solidFill>
                            <a:srgbClr val="00B0F0"/>
                          </a:solidFill>
                          <a:effectLst/>
                          <a:latin typeface="+mn-lt"/>
                          <a:ea typeface="+mn-ea"/>
                          <a:cs typeface="+mn-cs"/>
                        </a:rPr>
                        <a:t>eat chips</a:t>
                      </a:r>
                    </a:p>
                    <a:p>
                      <a:r>
                        <a:rPr lang="en-GB" sz="1200" b="1" i="0" kern="1200" baseline="0" dirty="0">
                          <a:solidFill>
                            <a:srgbClr val="002060"/>
                          </a:solidFill>
                          <a:effectLst/>
                          <a:latin typeface="+mn-lt"/>
                          <a:ea typeface="+mn-ea"/>
                          <a:cs typeface="+mn-cs"/>
                        </a:rPr>
                        <a:t>boire de </a:t>
                      </a:r>
                      <a:r>
                        <a:rPr lang="en-GB" sz="1200" b="1" i="0" kern="1200" baseline="0" dirty="0" err="1">
                          <a:solidFill>
                            <a:srgbClr val="002060"/>
                          </a:solidFill>
                          <a:effectLst/>
                          <a:latin typeface="+mn-lt"/>
                          <a:ea typeface="+mn-ea"/>
                          <a:cs typeface="+mn-cs"/>
                        </a:rPr>
                        <a:t>boissons</a:t>
                      </a:r>
                      <a:r>
                        <a:rPr lang="en-GB" sz="1200" b="1" i="0" kern="1200" baseline="0" dirty="0">
                          <a:solidFill>
                            <a:srgbClr val="002060"/>
                          </a:solidFill>
                          <a:effectLst/>
                          <a:latin typeface="+mn-lt"/>
                          <a:ea typeface="+mn-ea"/>
                          <a:cs typeface="+mn-cs"/>
                        </a:rPr>
                        <a:t> </a:t>
                      </a:r>
                      <a:r>
                        <a:rPr lang="en-GB" sz="1200" b="1" i="0" kern="1200" baseline="0" dirty="0" err="1">
                          <a:solidFill>
                            <a:srgbClr val="002060"/>
                          </a:solidFill>
                          <a:effectLst/>
                          <a:latin typeface="+mn-lt"/>
                          <a:ea typeface="+mn-ea"/>
                          <a:cs typeface="+mn-cs"/>
                        </a:rPr>
                        <a:t>gazeuses</a:t>
                      </a:r>
                      <a:endParaRPr lang="en-GB" sz="1200" b="1" i="0" kern="1200" baseline="0" dirty="0">
                        <a:solidFill>
                          <a:srgbClr val="002060"/>
                        </a:solidFill>
                        <a:effectLst/>
                        <a:latin typeface="+mn-lt"/>
                        <a:ea typeface="+mn-ea"/>
                        <a:cs typeface="+mn-cs"/>
                      </a:endParaRPr>
                    </a:p>
                    <a:p>
                      <a:r>
                        <a:rPr lang="en-GB" sz="1200" b="0" i="1" kern="1200" baseline="0" dirty="0">
                          <a:solidFill>
                            <a:srgbClr val="00B0F0"/>
                          </a:solidFill>
                          <a:effectLst/>
                          <a:latin typeface="+mn-lt"/>
                          <a:ea typeface="+mn-ea"/>
                          <a:cs typeface="+mn-cs"/>
                        </a:rPr>
                        <a:t>drink fizzy drinks</a:t>
                      </a:r>
                    </a:p>
                    <a:p>
                      <a:endParaRPr lang="en-GB" sz="1200" b="0"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a:solidFill>
                            <a:srgbClr val="002060"/>
                          </a:solidFill>
                          <a:effectLst/>
                          <a:latin typeface="+mn-lt"/>
                          <a:ea typeface="+mn-ea"/>
                          <a:cs typeface="+mn-cs"/>
                        </a:rPr>
                        <a:t>et </a:t>
                      </a:r>
                    </a:p>
                    <a:p>
                      <a:r>
                        <a:rPr lang="en-GB" sz="1200" b="0" kern="1200" dirty="0">
                          <a:solidFill>
                            <a:srgbClr val="00B0F0"/>
                          </a:solidFill>
                          <a:effectLst/>
                          <a:latin typeface="+mn-lt"/>
                          <a:ea typeface="+mn-ea"/>
                          <a:cs typeface="+mn-cs"/>
                        </a:rPr>
                        <a:t>and</a:t>
                      </a:r>
                    </a:p>
                    <a:p>
                      <a:r>
                        <a:rPr lang="en-GB" sz="1200" b="1" kern="1200" dirty="0" err="1">
                          <a:solidFill>
                            <a:srgbClr val="002060"/>
                          </a:solidFill>
                          <a:effectLst/>
                          <a:latin typeface="+mn-lt"/>
                          <a:ea typeface="+mn-ea"/>
                          <a:cs typeface="+mn-cs"/>
                        </a:rPr>
                        <a:t>aussi</a:t>
                      </a:r>
                      <a:r>
                        <a:rPr lang="en-GB" sz="1200" b="1" kern="1200" dirty="0">
                          <a:solidFill>
                            <a:srgbClr val="002060"/>
                          </a:solidFill>
                          <a:effectLst/>
                          <a:latin typeface="+mn-lt"/>
                          <a:ea typeface="+mn-ea"/>
                          <a:cs typeface="+mn-cs"/>
                        </a:rPr>
                        <a:t> </a:t>
                      </a:r>
                    </a:p>
                    <a:p>
                      <a:r>
                        <a:rPr lang="en-GB" sz="1200" b="0" kern="1200" dirty="0">
                          <a:solidFill>
                            <a:srgbClr val="00B0F0"/>
                          </a:solidFill>
                          <a:effectLst/>
                          <a:latin typeface="+mn-lt"/>
                          <a:ea typeface="+mn-ea"/>
                          <a:cs typeface="+mn-cs"/>
                        </a:rPr>
                        <a:t>also</a:t>
                      </a:r>
                    </a:p>
                    <a:p>
                      <a:r>
                        <a:rPr lang="en-GB" sz="1200" b="1" kern="1200" dirty="0">
                          <a:solidFill>
                            <a:srgbClr val="002060"/>
                          </a:solidFill>
                          <a:effectLst/>
                          <a:latin typeface="+mn-lt"/>
                          <a:ea typeface="+mn-ea"/>
                          <a:cs typeface="+mn-cs"/>
                        </a:rPr>
                        <a:t>après </a:t>
                      </a:r>
                    </a:p>
                    <a:p>
                      <a:r>
                        <a:rPr lang="en-GB" sz="1200" b="0" kern="1200" dirty="0">
                          <a:solidFill>
                            <a:srgbClr val="00B0F0"/>
                          </a:solidFill>
                          <a:effectLst/>
                          <a:latin typeface="+mn-lt"/>
                          <a:ea typeface="+mn-ea"/>
                          <a:cs typeface="+mn-cs"/>
                        </a:rPr>
                        <a:t>after</a:t>
                      </a:r>
                    </a:p>
                    <a:p>
                      <a:r>
                        <a:rPr lang="en-GB" sz="1200" b="1" kern="1200" dirty="0" err="1">
                          <a:solidFill>
                            <a:srgbClr val="002060"/>
                          </a:solidFill>
                          <a:effectLst/>
                          <a:latin typeface="+mn-lt"/>
                          <a:ea typeface="+mn-ea"/>
                          <a:cs typeface="+mn-cs"/>
                        </a:rPr>
                        <a:t>ensuite</a:t>
                      </a:r>
                      <a:endParaRPr lang="en-GB" sz="1200" b="1" kern="1200" dirty="0">
                        <a:solidFill>
                          <a:srgbClr val="002060"/>
                        </a:solidFill>
                        <a:effectLst/>
                        <a:latin typeface="+mn-lt"/>
                        <a:ea typeface="+mn-ea"/>
                        <a:cs typeface="+mn-cs"/>
                      </a:endParaRPr>
                    </a:p>
                    <a:p>
                      <a:r>
                        <a:rPr lang="en-GB" sz="1200" b="0" kern="1200" dirty="0">
                          <a:solidFill>
                            <a:srgbClr val="00B0F0"/>
                          </a:solidFill>
                          <a:effectLst/>
                          <a:latin typeface="+mn-lt"/>
                          <a:ea typeface="+mn-ea"/>
                          <a:cs typeface="+mn-cs"/>
                        </a:rPr>
                        <a:t>next</a:t>
                      </a:r>
                    </a:p>
                    <a:p>
                      <a:r>
                        <a:rPr lang="en-GB" sz="1200" b="1" kern="1200" dirty="0">
                          <a:solidFill>
                            <a:srgbClr val="002060"/>
                          </a:solidFill>
                          <a:effectLst/>
                          <a:latin typeface="+mn-lt"/>
                          <a:ea typeface="+mn-ea"/>
                          <a:cs typeface="+mn-cs"/>
                        </a:rPr>
                        <a:t>puis </a:t>
                      </a:r>
                    </a:p>
                    <a:p>
                      <a:r>
                        <a:rPr lang="en-GB" sz="1200" b="0" kern="1200" dirty="0">
                          <a:solidFill>
                            <a:srgbClr val="00B0F0"/>
                          </a:solidFill>
                          <a:effectLst/>
                          <a:latin typeface="+mn-lt"/>
                          <a:ea typeface="+mn-ea"/>
                          <a:cs typeface="+mn-cs"/>
                        </a:rPr>
                        <a:t>then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a:solidFill>
                            <a:srgbClr val="7030A0"/>
                          </a:solidFill>
                          <a:effectLst/>
                          <a:latin typeface="+mn-lt"/>
                          <a:ea typeface="+mn-ea"/>
                          <a:cs typeface="+mn-cs"/>
                        </a:rPr>
                        <a:t>Repeat 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err="1">
                          <a:solidFill>
                            <a:srgbClr val="002060"/>
                          </a:solidFill>
                          <a:effectLst/>
                          <a:latin typeface="+mn-lt"/>
                          <a:ea typeface="+mn-ea"/>
                          <a:cs typeface="+mn-cs"/>
                        </a:rPr>
                        <a:t>finalement</a:t>
                      </a:r>
                      <a:endParaRPr lang="en-GB" sz="1200" b="1" kern="1200" dirty="0">
                        <a:solidFill>
                          <a:srgbClr val="002060"/>
                        </a:solidFill>
                        <a:effectLst/>
                        <a:latin typeface="+mn-lt"/>
                        <a:ea typeface="+mn-ea"/>
                        <a:cs typeface="+mn-cs"/>
                      </a:endParaRPr>
                    </a:p>
                    <a:p>
                      <a:r>
                        <a:rPr lang="en-GB" sz="1200" b="0" kern="1200" dirty="0">
                          <a:solidFill>
                            <a:srgbClr val="00B0F0"/>
                          </a:solidFill>
                          <a:effectLst/>
                          <a:latin typeface="+mn-lt"/>
                          <a:ea typeface="+mn-ea"/>
                          <a:cs typeface="+mn-cs"/>
                        </a:rPr>
                        <a:t>finally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7030A0"/>
                          </a:solidFill>
                          <a:effectLst/>
                          <a:latin typeface="+mn-lt"/>
                          <a:ea typeface="+mn-ea"/>
                          <a:cs typeface="+mn-cs"/>
                        </a:rPr>
                        <a:t>Repeat 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2065556"/>
                  </a:ext>
                </a:extLst>
              </a:tr>
            </a:tbl>
          </a:graphicData>
        </a:graphic>
      </p:graphicFrame>
      <p:pic>
        <p:nvPicPr>
          <p:cNvPr id="2" name="Picture 1"/>
          <p:cNvPicPr>
            <a:picLocks noChangeAspect="1"/>
          </p:cNvPicPr>
          <p:nvPr/>
        </p:nvPicPr>
        <p:blipFill>
          <a:blip r:embed="rId3"/>
          <a:stretch>
            <a:fillRect/>
          </a:stretch>
        </p:blipFill>
        <p:spPr>
          <a:xfrm>
            <a:off x="2879136" y="1217046"/>
            <a:ext cx="1137563" cy="519248"/>
          </a:xfrm>
          <a:prstGeom prst="rect">
            <a:avLst/>
          </a:prstGeom>
        </p:spPr>
      </p:pic>
      <p:pic>
        <p:nvPicPr>
          <p:cNvPr id="3" name="Picture 2"/>
          <p:cNvPicPr>
            <a:picLocks noChangeAspect="1"/>
          </p:cNvPicPr>
          <p:nvPr/>
        </p:nvPicPr>
        <p:blipFill>
          <a:blip r:embed="rId4"/>
          <a:stretch>
            <a:fillRect/>
          </a:stretch>
        </p:blipFill>
        <p:spPr>
          <a:xfrm>
            <a:off x="9091415" y="4996543"/>
            <a:ext cx="2997261" cy="1861457"/>
          </a:xfrm>
          <a:prstGeom prst="rect">
            <a:avLst/>
          </a:prstGeom>
        </p:spPr>
      </p:pic>
      <p:sp>
        <p:nvSpPr>
          <p:cNvPr id="5" name="TextBox 4"/>
          <p:cNvSpPr txBox="1"/>
          <p:nvPr/>
        </p:nvSpPr>
        <p:spPr>
          <a:xfrm>
            <a:off x="10487932" y="1197451"/>
            <a:ext cx="1498207" cy="2677656"/>
          </a:xfrm>
          <a:prstGeom prst="rect">
            <a:avLst/>
          </a:prstGeom>
          <a:solidFill>
            <a:schemeClr val="bg1"/>
          </a:solidFill>
          <a:ln w="76200">
            <a:solidFill>
              <a:srgbClr val="00B050"/>
            </a:solidFill>
          </a:ln>
        </p:spPr>
        <p:txBody>
          <a:bodyPr wrap="square" rtlCol="0">
            <a:spAutoFit/>
          </a:bodyPr>
          <a:lstStyle/>
          <a:p>
            <a:pPr lvl="0" fontAlgn="base">
              <a:defRPr/>
            </a:pPr>
            <a:r>
              <a:rPr lang="fr-FR" sz="1200" b="1" dirty="0">
                <a:solidFill>
                  <a:srgbClr val="002060"/>
                </a:solidFill>
              </a:rPr>
              <a:t>Je vais</a:t>
            </a:r>
          </a:p>
          <a:p>
            <a:pPr lvl="0" fontAlgn="base">
              <a:defRPr/>
            </a:pPr>
            <a:r>
              <a:rPr lang="fr-FR" sz="1200" b="1" dirty="0">
                <a:solidFill>
                  <a:srgbClr val="002060"/>
                </a:solidFill>
              </a:rPr>
              <a:t> </a:t>
            </a:r>
            <a:r>
              <a:rPr lang="en-GB" sz="1200" i="1" dirty="0">
                <a:solidFill>
                  <a:srgbClr val="00B0F0"/>
                </a:solidFill>
              </a:rPr>
              <a:t>I am going to</a:t>
            </a:r>
          </a:p>
          <a:p>
            <a:pPr lvl="0" fontAlgn="base">
              <a:defRPr/>
            </a:pPr>
            <a:r>
              <a:rPr lang="fr-FR" sz="1200" b="1" dirty="0">
                <a:solidFill>
                  <a:srgbClr val="002060"/>
                </a:solidFill>
              </a:rPr>
              <a:t>Tu vas</a:t>
            </a:r>
          </a:p>
          <a:p>
            <a:pPr lvl="0" fontAlgn="base">
              <a:defRPr/>
            </a:pPr>
            <a:r>
              <a:rPr lang="en-GB" sz="1200" i="1" dirty="0">
                <a:solidFill>
                  <a:srgbClr val="00B0F0"/>
                </a:solidFill>
              </a:rPr>
              <a:t>You are going to</a:t>
            </a:r>
          </a:p>
          <a:p>
            <a:pPr lvl="0" fontAlgn="base">
              <a:defRPr/>
            </a:pPr>
            <a:r>
              <a:rPr lang="fr-FR" sz="1200" b="1" dirty="0">
                <a:solidFill>
                  <a:srgbClr val="002060"/>
                </a:solidFill>
              </a:rPr>
              <a:t>Il/elle va</a:t>
            </a:r>
          </a:p>
          <a:p>
            <a:pPr lvl="0" fontAlgn="base">
              <a:defRPr/>
            </a:pPr>
            <a:r>
              <a:rPr lang="en-GB" sz="1200" i="1" dirty="0">
                <a:solidFill>
                  <a:srgbClr val="00B0F0"/>
                </a:solidFill>
              </a:rPr>
              <a:t>S/he is going to</a:t>
            </a:r>
          </a:p>
          <a:p>
            <a:pPr lvl="0" fontAlgn="base">
              <a:defRPr/>
            </a:pPr>
            <a:r>
              <a:rPr lang="en-GB" sz="1200" b="1" dirty="0">
                <a:solidFill>
                  <a:srgbClr val="002060"/>
                </a:solidFill>
              </a:rPr>
              <a:t>On </a:t>
            </a:r>
            <a:r>
              <a:rPr lang="en-GB" sz="1200" b="1" dirty="0" err="1">
                <a:solidFill>
                  <a:srgbClr val="002060"/>
                </a:solidFill>
              </a:rPr>
              <a:t>va</a:t>
            </a:r>
            <a:endParaRPr lang="en-GB" sz="1200" b="1" dirty="0">
              <a:solidFill>
                <a:srgbClr val="002060"/>
              </a:solidFill>
            </a:endParaRPr>
          </a:p>
          <a:p>
            <a:pPr lvl="0" fontAlgn="base">
              <a:defRPr/>
            </a:pPr>
            <a:r>
              <a:rPr lang="en-GB" sz="1200" i="1" dirty="0">
                <a:solidFill>
                  <a:srgbClr val="00B0F0"/>
                </a:solidFill>
              </a:rPr>
              <a:t>We are going to </a:t>
            </a:r>
          </a:p>
          <a:p>
            <a:pPr lvl="0" fontAlgn="base">
              <a:defRPr/>
            </a:pPr>
            <a:r>
              <a:rPr lang="en-GB" sz="1200" b="1" dirty="0">
                <a:solidFill>
                  <a:srgbClr val="002060"/>
                </a:solidFill>
              </a:rPr>
              <a:t>Nous </a:t>
            </a:r>
            <a:r>
              <a:rPr lang="en-GB" sz="1200" b="1" dirty="0" err="1">
                <a:solidFill>
                  <a:srgbClr val="002060"/>
                </a:solidFill>
              </a:rPr>
              <a:t>allons</a:t>
            </a:r>
            <a:endParaRPr lang="en-GB" sz="1200" b="1" dirty="0">
              <a:solidFill>
                <a:srgbClr val="002060"/>
              </a:solidFill>
            </a:endParaRPr>
          </a:p>
          <a:p>
            <a:pPr lvl="0" fontAlgn="base">
              <a:defRPr/>
            </a:pPr>
            <a:r>
              <a:rPr lang="en-GB" sz="1200" i="1" dirty="0">
                <a:solidFill>
                  <a:srgbClr val="00B0F0"/>
                </a:solidFill>
              </a:rPr>
              <a:t>We are going to</a:t>
            </a:r>
          </a:p>
          <a:p>
            <a:pPr lvl="0" fontAlgn="base">
              <a:defRPr/>
            </a:pPr>
            <a:r>
              <a:rPr lang="en-GB" sz="1200" b="1" dirty="0" err="1">
                <a:solidFill>
                  <a:srgbClr val="002060"/>
                </a:solidFill>
              </a:rPr>
              <a:t>Vous</a:t>
            </a:r>
            <a:r>
              <a:rPr lang="en-GB" sz="1200" b="1" dirty="0">
                <a:solidFill>
                  <a:srgbClr val="002060"/>
                </a:solidFill>
              </a:rPr>
              <a:t> </a:t>
            </a:r>
            <a:r>
              <a:rPr lang="en-GB" sz="1200" b="1" dirty="0" err="1">
                <a:solidFill>
                  <a:srgbClr val="002060"/>
                </a:solidFill>
              </a:rPr>
              <a:t>allez</a:t>
            </a:r>
            <a:endParaRPr lang="en-GB" sz="1200" b="1" dirty="0">
              <a:solidFill>
                <a:srgbClr val="002060"/>
              </a:solidFill>
            </a:endParaRPr>
          </a:p>
          <a:p>
            <a:pPr lvl="0" fontAlgn="base">
              <a:defRPr/>
            </a:pPr>
            <a:r>
              <a:rPr lang="en-GB" sz="1200" i="1" dirty="0">
                <a:solidFill>
                  <a:srgbClr val="00B0F0"/>
                </a:solidFill>
              </a:rPr>
              <a:t>You are going to</a:t>
            </a:r>
          </a:p>
          <a:p>
            <a:pPr lvl="0" fontAlgn="base">
              <a:defRPr/>
            </a:pPr>
            <a:r>
              <a:rPr lang="en-GB" sz="1200" b="1" dirty="0" err="1">
                <a:solidFill>
                  <a:srgbClr val="002060"/>
                </a:solidFill>
              </a:rPr>
              <a:t>Ils</a:t>
            </a:r>
            <a:r>
              <a:rPr lang="en-GB" sz="1200" b="1" dirty="0">
                <a:solidFill>
                  <a:srgbClr val="002060"/>
                </a:solidFill>
              </a:rPr>
              <a:t> </a:t>
            </a:r>
            <a:r>
              <a:rPr lang="en-GB" sz="1200" b="1" dirty="0" err="1">
                <a:solidFill>
                  <a:srgbClr val="002060"/>
                </a:solidFill>
              </a:rPr>
              <a:t>vont</a:t>
            </a:r>
            <a:endParaRPr lang="en-GB" sz="1200" b="1" dirty="0">
              <a:solidFill>
                <a:srgbClr val="002060"/>
              </a:solidFill>
            </a:endParaRPr>
          </a:p>
          <a:p>
            <a:pPr lvl="0" fontAlgn="base">
              <a:defRPr/>
            </a:pPr>
            <a:r>
              <a:rPr lang="en-GB" sz="1200" i="1" dirty="0">
                <a:solidFill>
                  <a:srgbClr val="00B0F0"/>
                </a:solidFill>
              </a:rPr>
              <a:t>They are going to</a:t>
            </a:r>
          </a:p>
        </p:txBody>
      </p:sp>
    </p:spTree>
    <p:extLst>
      <p:ext uri="{BB962C8B-B14F-4D97-AF65-F5344CB8AC3E}">
        <p14:creationId xmlns:p14="http://schemas.microsoft.com/office/powerpoint/2010/main" val="252002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125993"/>
          <a:ext cx="12232646" cy="7000092"/>
        </p:xfrm>
        <a:graphic>
          <a:graphicData uri="http://schemas.openxmlformats.org/drawingml/2006/table">
            <a:tbl>
              <a:tblPr firstRow="1" bandRow="1">
                <a:tableStyleId>{5940675A-B579-460E-94D1-54222C63F5DA}</a:tableStyleId>
              </a:tblPr>
              <a:tblGrid>
                <a:gridCol w="2024743">
                  <a:extLst>
                    <a:ext uri="{9D8B030D-6E8A-4147-A177-3AD203B41FA5}">
                      <a16:colId xmlns:a16="http://schemas.microsoft.com/office/drawing/2014/main" val="346465721"/>
                    </a:ext>
                  </a:extLst>
                </a:gridCol>
                <a:gridCol w="3037114">
                  <a:extLst>
                    <a:ext uri="{9D8B030D-6E8A-4147-A177-3AD203B41FA5}">
                      <a16:colId xmlns:a16="http://schemas.microsoft.com/office/drawing/2014/main" val="3322225573"/>
                    </a:ext>
                  </a:extLst>
                </a:gridCol>
                <a:gridCol w="816429">
                  <a:extLst>
                    <a:ext uri="{9D8B030D-6E8A-4147-A177-3AD203B41FA5}">
                      <a16:colId xmlns:a16="http://schemas.microsoft.com/office/drawing/2014/main" val="3932779791"/>
                    </a:ext>
                  </a:extLst>
                </a:gridCol>
                <a:gridCol w="6354360">
                  <a:extLst>
                    <a:ext uri="{9D8B030D-6E8A-4147-A177-3AD203B41FA5}">
                      <a16:colId xmlns:a16="http://schemas.microsoft.com/office/drawing/2014/main" val="2072560385"/>
                    </a:ext>
                  </a:extLst>
                </a:gridCol>
              </a:tblGrid>
              <a:tr h="36148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4. </a:t>
                      </a:r>
                      <a:r>
                        <a:rPr lang="fr-FR" sz="1800" b="1" i="0" baseline="0" dirty="0">
                          <a:solidFill>
                            <a:schemeClr val="bg1"/>
                          </a:solidFill>
                          <a:latin typeface="+mn-lt"/>
                        </a:rPr>
                        <a:t> Tu es en forme? </a:t>
                      </a:r>
                      <a:r>
                        <a:rPr lang="fr-FR" sz="1800" b="0" i="1" baseline="0" dirty="0">
                          <a:solidFill>
                            <a:schemeClr val="bg1"/>
                          </a:solidFill>
                          <a:latin typeface="+mn-lt"/>
                        </a:rPr>
                        <a:t>Are </a:t>
                      </a:r>
                      <a:r>
                        <a:rPr lang="fr-FR" sz="1800" b="0" i="1" baseline="0" dirty="0" err="1">
                          <a:solidFill>
                            <a:schemeClr val="bg1"/>
                          </a:solidFill>
                          <a:latin typeface="+mn-lt"/>
                        </a:rPr>
                        <a:t>you</a:t>
                      </a:r>
                      <a:r>
                        <a:rPr lang="fr-FR" sz="1800" b="0" i="1" baseline="0" dirty="0">
                          <a:solidFill>
                            <a:schemeClr val="bg1"/>
                          </a:solidFill>
                          <a:latin typeface="+mn-lt"/>
                        </a:rPr>
                        <a:t> fit?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448975">
                <a:tc>
                  <a:txBody>
                    <a:bodyPr/>
                    <a:lstStyle/>
                    <a:p>
                      <a:pPr algn="ctr"/>
                      <a:r>
                        <a:rPr lang="fr-FR" sz="14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fr-FR" sz="1400" b="0" i="1" dirty="0">
                          <a:solidFill>
                            <a:schemeClr val="bg1"/>
                          </a:solidFill>
                          <a:latin typeface="+mn-lt"/>
                        </a:rPr>
                        <a:t>2</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r>
                        <a:rPr lang="en-GB" sz="1400" i="1" dirty="0">
                          <a:solidFill>
                            <a:schemeClr val="bg1"/>
                          </a:solidFill>
                        </a:rPr>
                        <a:t>3</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l"/>
                      <a:r>
                        <a:rPr lang="en-GB" sz="1400" i="1" dirty="0">
                          <a:solidFill>
                            <a:schemeClr val="bg1"/>
                          </a:solidFill>
                        </a:rPr>
                        <a:t>                          4</a:t>
                      </a: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3086765">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Oui je suis en forme</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Yes I am fit</a:t>
                      </a: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rgbClr val="002060"/>
                          </a:solidFill>
                          <a:effectLst/>
                          <a:latin typeface="+mn-lt"/>
                          <a:ea typeface="+mn-ea"/>
                          <a:cs typeface="+mn-cs"/>
                        </a:rPr>
                        <a:t>je </a:t>
                      </a:r>
                      <a:r>
                        <a:rPr lang="en-US" sz="1200" b="1" i="0" kern="1200" dirty="0" err="1">
                          <a:solidFill>
                            <a:srgbClr val="002060"/>
                          </a:solidFill>
                          <a:effectLst/>
                          <a:latin typeface="+mn-lt"/>
                          <a:ea typeface="+mn-ea"/>
                          <a:cs typeface="+mn-cs"/>
                        </a:rPr>
                        <a:t>fais</a:t>
                      </a:r>
                      <a:r>
                        <a:rPr lang="en-US" sz="1200" b="1" i="0" kern="1200" dirty="0">
                          <a:solidFill>
                            <a:srgbClr val="002060"/>
                          </a:solidFill>
                          <a:effectLst/>
                          <a:latin typeface="+mn-lt"/>
                          <a:ea typeface="+mn-ea"/>
                          <a:cs typeface="+mn-cs"/>
                        </a:rPr>
                        <a:t> beaucoup </a:t>
                      </a:r>
                      <a:r>
                        <a:rPr lang="en-US" sz="1200" b="1" i="0" kern="1200" dirty="0" err="1">
                          <a:solidFill>
                            <a:srgbClr val="002060"/>
                          </a:solidFill>
                          <a:effectLst/>
                          <a:latin typeface="+mn-lt"/>
                          <a:ea typeface="+mn-ea"/>
                          <a:cs typeface="+mn-cs"/>
                        </a:rPr>
                        <a:t>d’activité</a:t>
                      </a:r>
                      <a:r>
                        <a:rPr lang="en-US" sz="1200" b="1" i="0" kern="1200" dirty="0">
                          <a:solidFill>
                            <a:srgbClr val="002060"/>
                          </a:solidFill>
                          <a:effectLst/>
                          <a:latin typeface="+mn-lt"/>
                          <a:ea typeface="+mn-ea"/>
                          <a:cs typeface="+mn-cs"/>
                        </a:rPr>
                        <a:t> sportive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I do a lot of physical exercise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fais trente minutes d’exercice par jour</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do 30 minutes </a:t>
                      </a:r>
                      <a:r>
                        <a:rPr lang="fr-FR" sz="1200" b="0" i="1" kern="1200" dirty="0" err="1">
                          <a:solidFill>
                            <a:srgbClr val="00B0F0"/>
                          </a:solidFill>
                          <a:effectLst/>
                          <a:latin typeface="+mn-lt"/>
                          <a:ea typeface="+mn-ea"/>
                          <a:cs typeface="+mn-cs"/>
                        </a:rPr>
                        <a:t>exercise</a:t>
                      </a:r>
                      <a:r>
                        <a:rPr lang="fr-FR" sz="1200" b="0" i="1" kern="1200" dirty="0">
                          <a:solidFill>
                            <a:srgbClr val="00B0F0"/>
                          </a:solidFill>
                          <a:effectLst/>
                          <a:latin typeface="+mn-lt"/>
                          <a:ea typeface="+mn-ea"/>
                          <a:cs typeface="+mn-cs"/>
                        </a:rPr>
                        <a:t> per </a:t>
                      </a:r>
                      <a:r>
                        <a:rPr lang="fr-FR" sz="1200" b="0" i="1" kern="1200" dirty="0" err="1">
                          <a:solidFill>
                            <a:srgbClr val="00B0F0"/>
                          </a:solidFill>
                          <a:effectLst/>
                          <a:latin typeface="+mn-lt"/>
                          <a:ea typeface="+mn-ea"/>
                          <a:cs typeface="+mn-cs"/>
                        </a:rPr>
                        <a:t>day</a:t>
                      </a:r>
                      <a:br>
                        <a:rPr lang="en-US" sz="1200" b="0" kern="1200" dirty="0">
                          <a:solidFill>
                            <a:srgbClr val="002060"/>
                          </a:solidFill>
                          <a:effectLst/>
                          <a:latin typeface="+mn-lt"/>
                          <a:ea typeface="+mn-ea"/>
                          <a:cs typeface="+mn-cs"/>
                        </a:rPr>
                      </a:br>
                      <a:r>
                        <a:rPr lang="en-US" sz="1200" b="1" i="0" kern="1200" dirty="0">
                          <a:solidFill>
                            <a:srgbClr val="002060"/>
                          </a:solidFill>
                          <a:effectLst/>
                          <a:latin typeface="+mn-lt"/>
                          <a:ea typeface="+mn-ea"/>
                          <a:cs typeface="+mn-cs"/>
                        </a:rPr>
                        <a:t>je mange </a:t>
                      </a:r>
                      <a:r>
                        <a:rPr lang="en-US" sz="1200" b="1" i="0" kern="1200" dirty="0" err="1">
                          <a:solidFill>
                            <a:srgbClr val="002060"/>
                          </a:solidFill>
                          <a:effectLst/>
                          <a:latin typeface="+mn-lt"/>
                          <a:ea typeface="+mn-ea"/>
                          <a:cs typeface="+mn-cs"/>
                        </a:rPr>
                        <a:t>sain</a:t>
                      </a:r>
                      <a:endParaRPr lang="en-US" sz="1200" b="1" i="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I eat healthily</a:t>
                      </a:r>
                      <a:br>
                        <a:rPr lang="en-US" sz="1200" b="0" kern="1200" dirty="0">
                          <a:solidFill>
                            <a:srgbClr val="002060"/>
                          </a:solidFill>
                          <a:effectLst/>
                          <a:latin typeface="+mn-lt"/>
                          <a:ea typeface="+mn-ea"/>
                          <a:cs typeface="+mn-cs"/>
                        </a:rPr>
                      </a:br>
                      <a:r>
                        <a:rPr lang="en-GB" sz="1200" b="1" kern="1200" dirty="0">
                          <a:solidFill>
                            <a:srgbClr val="002060"/>
                          </a:solidFill>
                          <a:effectLst/>
                          <a:latin typeface="+mn-lt"/>
                          <a:ea typeface="+mn-ea"/>
                          <a:cs typeface="+mn-cs"/>
                        </a:rPr>
                        <a:t>je </a:t>
                      </a:r>
                      <a:r>
                        <a:rPr lang="en-GB" sz="1200" b="1" kern="1200" dirty="0" err="1">
                          <a:solidFill>
                            <a:srgbClr val="002060"/>
                          </a:solidFill>
                          <a:effectLst/>
                          <a:latin typeface="+mn-lt"/>
                          <a:ea typeface="+mn-ea"/>
                          <a:cs typeface="+mn-cs"/>
                        </a:rPr>
                        <a:t>vais</a:t>
                      </a:r>
                      <a:r>
                        <a:rPr lang="en-GB" sz="1200" b="1" kern="1200" dirty="0">
                          <a:solidFill>
                            <a:srgbClr val="002060"/>
                          </a:solidFill>
                          <a:effectLst/>
                          <a:latin typeface="+mn-lt"/>
                          <a:ea typeface="+mn-ea"/>
                          <a:cs typeface="+mn-cs"/>
                        </a:rPr>
                        <a:t> au</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collège</a:t>
                      </a:r>
                      <a:r>
                        <a:rPr lang="en-GB" sz="1200" b="1" kern="1200" baseline="0" dirty="0">
                          <a:solidFill>
                            <a:srgbClr val="002060"/>
                          </a:solidFill>
                          <a:effectLst/>
                          <a:latin typeface="+mn-lt"/>
                          <a:ea typeface="+mn-ea"/>
                          <a:cs typeface="+mn-cs"/>
                        </a:rPr>
                        <a:t> à pied</a:t>
                      </a:r>
                      <a:endParaRPr lang="en-GB" sz="1200" b="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I walk</a:t>
                      </a:r>
                      <a:r>
                        <a:rPr lang="en-GB" sz="1200" b="0" i="1" kern="1200" baseline="0" dirty="0">
                          <a:solidFill>
                            <a:srgbClr val="00B0F0"/>
                          </a:solidFill>
                          <a:effectLst/>
                          <a:latin typeface="+mn-lt"/>
                          <a:ea typeface="+mn-ea"/>
                          <a:cs typeface="+mn-cs"/>
                        </a:rPr>
                        <a:t> to school</a:t>
                      </a:r>
                      <a:br>
                        <a:rPr lang="en-US" sz="1200" b="0" kern="1200" dirty="0">
                          <a:solidFill>
                            <a:srgbClr val="002060"/>
                          </a:solidFill>
                          <a:effectLst/>
                          <a:latin typeface="+mn-lt"/>
                          <a:ea typeface="+mn-ea"/>
                          <a:cs typeface="+mn-cs"/>
                        </a:rPr>
                      </a:br>
                      <a:r>
                        <a:rPr lang="en-GB" sz="1200" b="1" kern="1200" dirty="0">
                          <a:solidFill>
                            <a:srgbClr val="002060"/>
                          </a:solidFill>
                          <a:effectLst/>
                          <a:latin typeface="+mn-lt"/>
                          <a:ea typeface="+mn-ea"/>
                          <a:cs typeface="+mn-cs"/>
                        </a:rPr>
                        <a:t>je </a:t>
                      </a:r>
                      <a:r>
                        <a:rPr lang="en-GB" sz="1200" b="1" kern="1200" dirty="0" err="1">
                          <a:solidFill>
                            <a:srgbClr val="002060"/>
                          </a:solidFill>
                          <a:effectLst/>
                          <a:latin typeface="+mn-lt"/>
                          <a:ea typeface="+mn-ea"/>
                          <a:cs typeface="+mn-cs"/>
                        </a:rPr>
                        <a:t>vais</a:t>
                      </a:r>
                      <a:r>
                        <a:rPr lang="en-GB" sz="1200" b="1" kern="1200" dirty="0">
                          <a:solidFill>
                            <a:srgbClr val="002060"/>
                          </a:solidFill>
                          <a:effectLst/>
                          <a:latin typeface="+mn-lt"/>
                          <a:ea typeface="+mn-ea"/>
                          <a:cs typeface="+mn-cs"/>
                        </a:rPr>
                        <a:t> au </a:t>
                      </a:r>
                      <a:r>
                        <a:rPr lang="en-GB" sz="1200" b="1" kern="1200" dirty="0" err="1">
                          <a:solidFill>
                            <a:srgbClr val="002060"/>
                          </a:solidFill>
                          <a:effectLst/>
                          <a:latin typeface="+mn-lt"/>
                          <a:ea typeface="+mn-ea"/>
                          <a:cs typeface="+mn-cs"/>
                        </a:rPr>
                        <a:t>collège</a:t>
                      </a:r>
                      <a:r>
                        <a:rPr lang="en-GB" sz="1200" b="1" kern="1200" dirty="0">
                          <a:solidFill>
                            <a:srgbClr val="002060"/>
                          </a:solidFill>
                          <a:effectLst/>
                          <a:latin typeface="+mn-lt"/>
                          <a:ea typeface="+mn-ea"/>
                          <a:cs typeface="+mn-cs"/>
                        </a:rPr>
                        <a:t> </a:t>
                      </a:r>
                      <a:r>
                        <a:rPr lang="en-GB" sz="1200" b="1" kern="1200" baseline="0" dirty="0">
                          <a:solidFill>
                            <a:srgbClr val="002060"/>
                          </a:solidFill>
                          <a:effectLst/>
                          <a:latin typeface="+mn-lt"/>
                          <a:ea typeface="+mn-ea"/>
                          <a:cs typeface="+mn-cs"/>
                        </a:rPr>
                        <a:t>à</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vélo</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I go to school by bike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mange des fruits et des légumes</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fruit and </a:t>
                      </a:r>
                      <a:r>
                        <a:rPr lang="fr-FR" sz="1200" b="0" i="1" kern="1200" dirty="0" err="1">
                          <a:solidFill>
                            <a:srgbClr val="00B0F0"/>
                          </a:solidFill>
                          <a:effectLst/>
                          <a:latin typeface="+mn-lt"/>
                          <a:ea typeface="+mn-ea"/>
                          <a:cs typeface="+mn-cs"/>
                        </a:rPr>
                        <a:t>veg</a:t>
                      </a: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joue au foot deux fois par semaine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a:solidFill>
                            <a:srgbClr val="00B0F0"/>
                          </a:solidFill>
                          <a:effectLst/>
                          <a:latin typeface="+mn-lt"/>
                          <a:ea typeface="+mn-ea"/>
                          <a:cs typeface="+mn-cs"/>
                        </a:rPr>
                        <a:t>I </a:t>
                      </a:r>
                      <a:r>
                        <a:rPr lang="fr-FR" sz="1200" b="0" i="0" kern="1200" dirty="0" err="1">
                          <a:solidFill>
                            <a:srgbClr val="00B0F0"/>
                          </a:solidFill>
                          <a:effectLst/>
                          <a:latin typeface="+mn-lt"/>
                          <a:ea typeface="+mn-ea"/>
                          <a:cs typeface="+mn-cs"/>
                        </a:rPr>
                        <a:t>play</a:t>
                      </a:r>
                      <a:r>
                        <a:rPr lang="fr-FR" sz="1200" b="0" i="0" kern="1200" dirty="0">
                          <a:solidFill>
                            <a:srgbClr val="00B0F0"/>
                          </a:solidFill>
                          <a:effectLst/>
                          <a:latin typeface="+mn-lt"/>
                          <a:ea typeface="+mn-ea"/>
                          <a:cs typeface="+mn-cs"/>
                        </a:rPr>
                        <a:t> football </a:t>
                      </a:r>
                      <a:r>
                        <a:rPr lang="fr-FR" sz="1200" b="0" i="0" kern="1200" dirty="0" err="1">
                          <a:solidFill>
                            <a:srgbClr val="00B0F0"/>
                          </a:solidFill>
                          <a:effectLst/>
                          <a:latin typeface="+mn-lt"/>
                          <a:ea typeface="+mn-ea"/>
                          <a:cs typeface="+mn-cs"/>
                        </a:rPr>
                        <a:t>twice</a:t>
                      </a:r>
                      <a:r>
                        <a:rPr lang="fr-FR" sz="1200" b="0" i="0" kern="1200" dirty="0">
                          <a:solidFill>
                            <a:srgbClr val="00B0F0"/>
                          </a:solidFill>
                          <a:effectLst/>
                          <a:latin typeface="+mn-lt"/>
                          <a:ea typeface="+mn-ea"/>
                          <a:cs typeface="+mn-cs"/>
                        </a:rPr>
                        <a:t> a </a:t>
                      </a:r>
                      <a:r>
                        <a:rPr lang="fr-FR" sz="1200" b="0" i="0" kern="1200" dirty="0" err="1">
                          <a:solidFill>
                            <a:srgbClr val="00B0F0"/>
                          </a:solidFill>
                          <a:effectLst/>
                          <a:latin typeface="+mn-lt"/>
                          <a:ea typeface="+mn-ea"/>
                          <a:cs typeface="+mn-cs"/>
                        </a:rPr>
                        <a:t>week</a:t>
                      </a:r>
                      <a:endParaRPr lang="fr-FR" sz="1200" b="0" i="0"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3">
                  <a:txBody>
                    <a:bodyPr/>
                    <a:lstStyle/>
                    <a:p>
                      <a:r>
                        <a:rPr lang="en-GB" sz="1200" b="1" kern="1200" dirty="0">
                          <a:solidFill>
                            <a:srgbClr val="002060"/>
                          </a:solidFill>
                          <a:effectLst/>
                          <a:latin typeface="+mn-lt"/>
                          <a:ea typeface="+mn-ea"/>
                          <a:cs typeface="+mn-cs"/>
                        </a:rPr>
                        <a:t>et </a:t>
                      </a:r>
                    </a:p>
                    <a:p>
                      <a:r>
                        <a:rPr lang="en-GB" sz="1200" b="0" kern="1200" dirty="0">
                          <a:solidFill>
                            <a:srgbClr val="00B0F0"/>
                          </a:solidFill>
                          <a:effectLst/>
                          <a:latin typeface="+mn-lt"/>
                          <a:ea typeface="+mn-ea"/>
                          <a:cs typeface="+mn-cs"/>
                        </a:rPr>
                        <a:t>and</a:t>
                      </a:r>
                    </a:p>
                    <a:p>
                      <a:r>
                        <a:rPr lang="en-GB" sz="1200" b="1" kern="1200" dirty="0" err="1">
                          <a:solidFill>
                            <a:srgbClr val="002060"/>
                          </a:solidFill>
                          <a:effectLst/>
                          <a:latin typeface="+mn-lt"/>
                          <a:ea typeface="+mn-ea"/>
                          <a:cs typeface="+mn-cs"/>
                        </a:rPr>
                        <a:t>aussi</a:t>
                      </a:r>
                      <a:r>
                        <a:rPr lang="en-GB" sz="1200" b="1" kern="1200" dirty="0">
                          <a:solidFill>
                            <a:srgbClr val="002060"/>
                          </a:solidFill>
                          <a:effectLst/>
                          <a:latin typeface="+mn-lt"/>
                          <a:ea typeface="+mn-ea"/>
                          <a:cs typeface="+mn-cs"/>
                        </a:rPr>
                        <a:t> </a:t>
                      </a:r>
                    </a:p>
                    <a:p>
                      <a:r>
                        <a:rPr lang="en-GB" sz="1200" b="0" kern="1200" dirty="0">
                          <a:solidFill>
                            <a:srgbClr val="00B0F0"/>
                          </a:solidFill>
                          <a:effectLst/>
                          <a:latin typeface="+mn-lt"/>
                          <a:ea typeface="+mn-ea"/>
                          <a:cs typeface="+mn-cs"/>
                        </a:rPr>
                        <a:t>also</a:t>
                      </a:r>
                    </a:p>
                    <a:p>
                      <a:r>
                        <a:rPr lang="en-GB" sz="1200" b="1" kern="1200" dirty="0">
                          <a:solidFill>
                            <a:srgbClr val="002060"/>
                          </a:solidFill>
                          <a:effectLst/>
                          <a:latin typeface="+mn-lt"/>
                          <a:ea typeface="+mn-ea"/>
                          <a:cs typeface="+mn-cs"/>
                        </a:rPr>
                        <a:t>après </a:t>
                      </a:r>
                    </a:p>
                    <a:p>
                      <a:r>
                        <a:rPr lang="en-GB" sz="1200" b="0" kern="1200" dirty="0">
                          <a:solidFill>
                            <a:srgbClr val="00B0F0"/>
                          </a:solidFill>
                          <a:effectLst/>
                          <a:latin typeface="+mn-lt"/>
                          <a:ea typeface="+mn-ea"/>
                          <a:cs typeface="+mn-cs"/>
                        </a:rPr>
                        <a:t>after</a:t>
                      </a:r>
                    </a:p>
                    <a:p>
                      <a:r>
                        <a:rPr lang="en-GB" sz="1200" b="1" kern="1200" dirty="0" err="1">
                          <a:solidFill>
                            <a:srgbClr val="002060"/>
                          </a:solidFill>
                          <a:effectLst/>
                          <a:latin typeface="+mn-lt"/>
                          <a:ea typeface="+mn-ea"/>
                          <a:cs typeface="+mn-cs"/>
                        </a:rPr>
                        <a:t>ensuite</a:t>
                      </a:r>
                      <a:endParaRPr lang="en-GB" sz="1200" b="1" kern="1200" dirty="0">
                        <a:solidFill>
                          <a:srgbClr val="002060"/>
                        </a:solidFill>
                        <a:effectLst/>
                        <a:latin typeface="+mn-lt"/>
                        <a:ea typeface="+mn-ea"/>
                        <a:cs typeface="+mn-cs"/>
                      </a:endParaRPr>
                    </a:p>
                    <a:p>
                      <a:r>
                        <a:rPr lang="en-GB" sz="1200" b="0" kern="1200" dirty="0">
                          <a:solidFill>
                            <a:srgbClr val="00B0F0"/>
                          </a:solidFill>
                          <a:effectLst/>
                          <a:latin typeface="+mn-lt"/>
                          <a:ea typeface="+mn-ea"/>
                          <a:cs typeface="+mn-cs"/>
                        </a:rPr>
                        <a:t>next</a:t>
                      </a:r>
                    </a:p>
                    <a:p>
                      <a:r>
                        <a:rPr lang="en-GB" sz="1200" b="1" kern="1200" dirty="0">
                          <a:solidFill>
                            <a:srgbClr val="002060"/>
                          </a:solidFill>
                          <a:effectLst/>
                          <a:latin typeface="+mn-lt"/>
                          <a:ea typeface="+mn-ea"/>
                          <a:cs typeface="+mn-cs"/>
                        </a:rPr>
                        <a:t>puis </a:t>
                      </a:r>
                    </a:p>
                    <a:p>
                      <a:r>
                        <a:rPr lang="en-GB" sz="1200" b="0" kern="1200" dirty="0">
                          <a:solidFill>
                            <a:srgbClr val="00B0F0"/>
                          </a:solidFill>
                          <a:effectLst/>
                          <a:latin typeface="+mn-lt"/>
                          <a:ea typeface="+mn-ea"/>
                          <a:cs typeface="+mn-cs"/>
                        </a:rPr>
                        <a:t>then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mn-lt"/>
                          <a:ea typeface="+mn-ea"/>
                          <a:cs typeface="+mn-cs"/>
                        </a:rPr>
                        <a:t>je </a:t>
                      </a:r>
                      <a:r>
                        <a:rPr kumimoji="0" lang="en-US" sz="1200" b="1" i="0" u="none" strike="noStrike" kern="1200" cap="none" spc="0" normalizeH="0" baseline="0" noProof="0" dirty="0" err="1">
                          <a:ln>
                            <a:noFill/>
                          </a:ln>
                          <a:solidFill>
                            <a:srgbClr val="002060"/>
                          </a:solidFill>
                          <a:effectLst/>
                          <a:uLnTx/>
                          <a:uFillTx/>
                          <a:latin typeface="+mn-lt"/>
                          <a:ea typeface="+mn-ea"/>
                          <a:cs typeface="+mn-cs"/>
                        </a:rPr>
                        <a:t>fais</a:t>
                      </a:r>
                      <a:r>
                        <a:rPr kumimoji="0" lang="en-US" sz="1200" b="1" i="0" u="none" strike="noStrike" kern="1200" cap="none" spc="0" normalizeH="0" baseline="0" noProof="0" dirty="0">
                          <a:ln>
                            <a:noFill/>
                          </a:ln>
                          <a:solidFill>
                            <a:srgbClr val="002060"/>
                          </a:solidFill>
                          <a:effectLst/>
                          <a:uLnTx/>
                          <a:uFillTx/>
                          <a:latin typeface="+mn-lt"/>
                          <a:ea typeface="+mn-ea"/>
                          <a:cs typeface="+mn-cs"/>
                        </a:rPr>
                        <a:t> beaucoup </a:t>
                      </a:r>
                      <a:r>
                        <a:rPr kumimoji="0" lang="en-US" sz="1200" b="1" i="0" u="none" strike="noStrike" kern="1200" cap="none" spc="0" normalizeH="0" baseline="0" noProof="0" dirty="0" err="1">
                          <a:ln>
                            <a:noFill/>
                          </a:ln>
                          <a:solidFill>
                            <a:srgbClr val="002060"/>
                          </a:solidFill>
                          <a:effectLst/>
                          <a:uLnTx/>
                          <a:uFillTx/>
                          <a:latin typeface="+mn-lt"/>
                          <a:ea typeface="+mn-ea"/>
                          <a:cs typeface="+mn-cs"/>
                        </a:rPr>
                        <a:t>d’activité</a:t>
                      </a:r>
                      <a:r>
                        <a:rPr kumimoji="0" lang="en-US" sz="1200" b="1" i="0" u="none" strike="noStrike" kern="1200" cap="none" spc="0" normalizeH="0" baseline="0" noProof="0" dirty="0">
                          <a:ln>
                            <a:noFill/>
                          </a:ln>
                          <a:solidFill>
                            <a:srgbClr val="002060"/>
                          </a:solidFill>
                          <a:effectLst/>
                          <a:uLnTx/>
                          <a:uFillTx/>
                          <a:latin typeface="+mn-lt"/>
                          <a:ea typeface="+mn-ea"/>
                          <a:cs typeface="+mn-cs"/>
                        </a:rPr>
                        <a:t> sportive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B0F0"/>
                          </a:solidFill>
                          <a:effectLst/>
                          <a:uLnTx/>
                          <a:uFillTx/>
                          <a:latin typeface="+mn-lt"/>
                          <a:ea typeface="+mn-ea"/>
                          <a:cs typeface="+mn-cs"/>
                        </a:rPr>
                        <a:t>I do a lot of physical exercise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fais trente minutes d’exercice par jour</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mn-lt"/>
                          <a:ea typeface="+mn-ea"/>
                          <a:cs typeface="+mn-cs"/>
                        </a:rPr>
                        <a:t>I do 30 minutes </a:t>
                      </a:r>
                      <a:r>
                        <a:rPr kumimoji="0" lang="fr-FR" sz="1200" b="0" i="1" u="none" strike="noStrike" kern="1200" cap="none" spc="0" normalizeH="0" baseline="0" noProof="0" dirty="0" err="1">
                          <a:ln>
                            <a:noFill/>
                          </a:ln>
                          <a:solidFill>
                            <a:srgbClr val="00B0F0"/>
                          </a:solidFill>
                          <a:effectLst/>
                          <a:uLnTx/>
                          <a:uFillTx/>
                          <a:latin typeface="+mn-lt"/>
                          <a:ea typeface="+mn-ea"/>
                          <a:cs typeface="+mn-cs"/>
                        </a:rPr>
                        <a:t>exercise</a:t>
                      </a:r>
                      <a:r>
                        <a:rPr kumimoji="0" lang="fr-FR" sz="1200" b="0" i="1" u="none" strike="noStrike" kern="1200" cap="none" spc="0" normalizeH="0" baseline="0" noProof="0" dirty="0">
                          <a:ln>
                            <a:noFill/>
                          </a:ln>
                          <a:solidFill>
                            <a:srgbClr val="00B0F0"/>
                          </a:solidFill>
                          <a:effectLst/>
                          <a:uLnTx/>
                          <a:uFillTx/>
                          <a:latin typeface="+mn-lt"/>
                          <a:ea typeface="+mn-ea"/>
                          <a:cs typeface="+mn-cs"/>
                        </a:rPr>
                        <a:t> per </a:t>
                      </a:r>
                      <a:r>
                        <a:rPr kumimoji="0" lang="fr-FR" sz="1200" b="0" i="1" u="none" strike="noStrike" kern="1200" cap="none" spc="0" normalizeH="0" baseline="0" noProof="0" dirty="0" err="1">
                          <a:ln>
                            <a:noFill/>
                          </a:ln>
                          <a:solidFill>
                            <a:srgbClr val="00B0F0"/>
                          </a:solidFill>
                          <a:effectLst/>
                          <a:uLnTx/>
                          <a:uFillTx/>
                          <a:latin typeface="+mn-lt"/>
                          <a:ea typeface="+mn-ea"/>
                          <a:cs typeface="+mn-cs"/>
                        </a:rPr>
                        <a:t>day</a:t>
                      </a:r>
                      <a:br>
                        <a:rPr kumimoji="0" lang="en-US" sz="1200" b="0" i="0" u="none" strike="noStrike" kern="1200" cap="none" spc="0" normalizeH="0" baseline="0" noProof="0" dirty="0">
                          <a:ln>
                            <a:noFill/>
                          </a:ln>
                          <a:solidFill>
                            <a:srgbClr val="002060"/>
                          </a:solidFill>
                          <a:effectLst/>
                          <a:uLnTx/>
                          <a:uFillTx/>
                          <a:latin typeface="+mn-lt"/>
                          <a:ea typeface="+mn-ea"/>
                          <a:cs typeface="+mn-cs"/>
                        </a:rPr>
                      </a:br>
                      <a:r>
                        <a:rPr kumimoji="0" lang="en-US" sz="1200" b="1" i="0" u="none" strike="noStrike" kern="1200" cap="none" spc="0" normalizeH="0" baseline="0" noProof="0" dirty="0">
                          <a:ln>
                            <a:noFill/>
                          </a:ln>
                          <a:solidFill>
                            <a:srgbClr val="002060"/>
                          </a:solidFill>
                          <a:effectLst/>
                          <a:uLnTx/>
                          <a:uFillTx/>
                          <a:latin typeface="+mn-lt"/>
                          <a:ea typeface="+mn-ea"/>
                          <a:cs typeface="+mn-cs"/>
                        </a:rPr>
                        <a:t>je mange </a:t>
                      </a:r>
                      <a:r>
                        <a:rPr kumimoji="0" lang="en-US" sz="1200" b="1" i="0" u="none" strike="noStrike" kern="1200" cap="none" spc="0" normalizeH="0" baseline="0" noProof="0" dirty="0" err="1">
                          <a:ln>
                            <a:noFill/>
                          </a:ln>
                          <a:solidFill>
                            <a:srgbClr val="002060"/>
                          </a:solidFill>
                          <a:effectLst/>
                          <a:uLnTx/>
                          <a:uFillTx/>
                          <a:latin typeface="+mn-lt"/>
                          <a:ea typeface="+mn-ea"/>
                          <a:cs typeface="+mn-cs"/>
                        </a:rPr>
                        <a:t>sain</a:t>
                      </a:r>
                      <a:endParaRPr kumimoji="0" lang="en-US" sz="12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B0F0"/>
                          </a:solidFill>
                          <a:effectLst/>
                          <a:uLnTx/>
                          <a:uFillTx/>
                          <a:latin typeface="+mn-lt"/>
                          <a:ea typeface="+mn-ea"/>
                          <a:cs typeface="+mn-cs"/>
                        </a:rPr>
                        <a:t>I eat healthily</a:t>
                      </a:r>
                      <a:br>
                        <a:rPr kumimoji="0" lang="en-US" sz="1200" b="0" i="0" u="none" strike="noStrike" kern="1200" cap="none" spc="0" normalizeH="0" baseline="0" noProof="0" dirty="0">
                          <a:ln>
                            <a:noFill/>
                          </a:ln>
                          <a:solidFill>
                            <a:srgbClr val="002060"/>
                          </a:solidFill>
                          <a:effectLst/>
                          <a:uLnTx/>
                          <a:uFillTx/>
                          <a:latin typeface="+mn-lt"/>
                          <a:ea typeface="+mn-ea"/>
                          <a:cs typeface="+mn-cs"/>
                        </a:rPr>
                      </a:br>
                      <a:r>
                        <a:rPr kumimoji="0" lang="en-GB" sz="1200" b="1" i="0" u="none" strike="noStrike" kern="1200" cap="none" spc="0" normalizeH="0" baseline="0" noProof="0" dirty="0">
                          <a:ln>
                            <a:noFill/>
                          </a:ln>
                          <a:solidFill>
                            <a:srgbClr val="002060"/>
                          </a:solidFill>
                          <a:effectLst/>
                          <a:uLnTx/>
                          <a:uFillTx/>
                          <a:latin typeface="+mn-lt"/>
                          <a:ea typeface="+mn-ea"/>
                          <a:cs typeface="+mn-cs"/>
                        </a:rPr>
                        <a:t>je </a:t>
                      </a:r>
                      <a:r>
                        <a:rPr kumimoji="0" lang="en-GB" sz="1200" b="1" i="0" u="none" strike="noStrike" kern="1200" cap="none" spc="0" normalizeH="0" baseline="0" noProof="0" dirty="0" err="1">
                          <a:ln>
                            <a:noFill/>
                          </a:ln>
                          <a:solidFill>
                            <a:srgbClr val="002060"/>
                          </a:solidFill>
                          <a:effectLst/>
                          <a:uLnTx/>
                          <a:uFillTx/>
                          <a:latin typeface="+mn-lt"/>
                          <a:ea typeface="+mn-ea"/>
                          <a:cs typeface="+mn-cs"/>
                        </a:rPr>
                        <a:t>vais</a:t>
                      </a:r>
                      <a:r>
                        <a:rPr kumimoji="0" lang="en-GB" sz="1200" b="1" i="0" u="none" strike="noStrike" kern="1200" cap="none" spc="0" normalizeH="0" baseline="0" noProof="0" dirty="0">
                          <a:ln>
                            <a:noFill/>
                          </a:ln>
                          <a:solidFill>
                            <a:srgbClr val="002060"/>
                          </a:solidFill>
                          <a:effectLst/>
                          <a:uLnTx/>
                          <a:uFillTx/>
                          <a:latin typeface="+mn-lt"/>
                          <a:ea typeface="+mn-ea"/>
                          <a:cs typeface="+mn-cs"/>
                        </a:rPr>
                        <a:t> au </a:t>
                      </a:r>
                      <a:r>
                        <a:rPr kumimoji="0" lang="en-GB" sz="1200" b="1" i="0" u="none" strike="noStrike" kern="1200" cap="none" spc="0" normalizeH="0" baseline="0" noProof="0" dirty="0" err="1">
                          <a:ln>
                            <a:noFill/>
                          </a:ln>
                          <a:solidFill>
                            <a:srgbClr val="002060"/>
                          </a:solidFill>
                          <a:effectLst/>
                          <a:uLnTx/>
                          <a:uFillTx/>
                          <a:latin typeface="+mn-lt"/>
                          <a:ea typeface="+mn-ea"/>
                          <a:cs typeface="+mn-cs"/>
                        </a:rPr>
                        <a:t>collège</a:t>
                      </a:r>
                      <a:r>
                        <a:rPr kumimoji="0" lang="en-GB" sz="1200" b="1" i="0" u="none" strike="noStrike" kern="1200" cap="none" spc="0" normalizeH="0" baseline="0" noProof="0" dirty="0">
                          <a:ln>
                            <a:noFill/>
                          </a:ln>
                          <a:solidFill>
                            <a:srgbClr val="002060"/>
                          </a:solidFill>
                          <a:effectLst/>
                          <a:uLnTx/>
                          <a:uFillTx/>
                          <a:latin typeface="+mn-lt"/>
                          <a:ea typeface="+mn-ea"/>
                          <a:cs typeface="+mn-cs"/>
                        </a:rPr>
                        <a:t> à pied</a:t>
                      </a:r>
                      <a:endParaRPr kumimoji="0" lang="en-GB" sz="1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B0F0"/>
                          </a:solidFill>
                          <a:effectLst/>
                          <a:uLnTx/>
                          <a:uFillTx/>
                          <a:latin typeface="+mn-lt"/>
                          <a:ea typeface="+mn-ea"/>
                          <a:cs typeface="+mn-cs"/>
                        </a:rPr>
                        <a:t>I walk to school</a:t>
                      </a:r>
                      <a:br>
                        <a:rPr kumimoji="0" lang="en-US" sz="1200" b="0" i="0" u="none" strike="noStrike" kern="1200" cap="none" spc="0" normalizeH="0" baseline="0" noProof="0" dirty="0">
                          <a:ln>
                            <a:noFill/>
                          </a:ln>
                          <a:solidFill>
                            <a:srgbClr val="002060"/>
                          </a:solidFill>
                          <a:effectLst/>
                          <a:uLnTx/>
                          <a:uFillTx/>
                          <a:latin typeface="+mn-lt"/>
                          <a:ea typeface="+mn-ea"/>
                          <a:cs typeface="+mn-cs"/>
                        </a:rPr>
                      </a:br>
                      <a:r>
                        <a:rPr kumimoji="0" lang="en-GB" sz="1200" b="1" i="0" u="none" strike="noStrike" kern="1200" cap="none" spc="0" normalizeH="0" baseline="0" noProof="0" dirty="0">
                          <a:ln>
                            <a:noFill/>
                          </a:ln>
                          <a:solidFill>
                            <a:srgbClr val="002060"/>
                          </a:solidFill>
                          <a:effectLst/>
                          <a:uLnTx/>
                          <a:uFillTx/>
                          <a:latin typeface="+mn-lt"/>
                          <a:ea typeface="+mn-ea"/>
                          <a:cs typeface="+mn-cs"/>
                        </a:rPr>
                        <a:t>je </a:t>
                      </a:r>
                      <a:r>
                        <a:rPr kumimoji="0" lang="en-GB" sz="1200" b="1" i="0" u="none" strike="noStrike" kern="1200" cap="none" spc="0" normalizeH="0" baseline="0" noProof="0" dirty="0" err="1">
                          <a:ln>
                            <a:noFill/>
                          </a:ln>
                          <a:solidFill>
                            <a:srgbClr val="002060"/>
                          </a:solidFill>
                          <a:effectLst/>
                          <a:uLnTx/>
                          <a:uFillTx/>
                          <a:latin typeface="+mn-lt"/>
                          <a:ea typeface="+mn-ea"/>
                          <a:cs typeface="+mn-cs"/>
                        </a:rPr>
                        <a:t>vais</a:t>
                      </a:r>
                      <a:r>
                        <a:rPr kumimoji="0" lang="en-GB" sz="1200" b="1" i="0" u="none" strike="noStrike" kern="1200" cap="none" spc="0" normalizeH="0" baseline="0" noProof="0" dirty="0">
                          <a:ln>
                            <a:noFill/>
                          </a:ln>
                          <a:solidFill>
                            <a:srgbClr val="002060"/>
                          </a:solidFill>
                          <a:effectLst/>
                          <a:uLnTx/>
                          <a:uFillTx/>
                          <a:latin typeface="+mn-lt"/>
                          <a:ea typeface="+mn-ea"/>
                          <a:cs typeface="+mn-cs"/>
                        </a:rPr>
                        <a:t> au </a:t>
                      </a:r>
                      <a:r>
                        <a:rPr kumimoji="0" lang="en-GB" sz="1200" b="1" i="0" u="none" strike="noStrike" kern="1200" cap="none" spc="0" normalizeH="0" baseline="0" noProof="0" dirty="0" err="1">
                          <a:ln>
                            <a:noFill/>
                          </a:ln>
                          <a:solidFill>
                            <a:srgbClr val="002060"/>
                          </a:solidFill>
                          <a:effectLst/>
                          <a:uLnTx/>
                          <a:uFillTx/>
                          <a:latin typeface="+mn-lt"/>
                          <a:ea typeface="+mn-ea"/>
                          <a:cs typeface="+mn-cs"/>
                        </a:rPr>
                        <a:t>collège</a:t>
                      </a:r>
                      <a:r>
                        <a:rPr kumimoji="0" lang="en-GB" sz="1200" b="1" i="0" u="none" strike="noStrike" kern="1200" cap="none" spc="0" normalizeH="0" baseline="0" noProof="0" dirty="0">
                          <a:ln>
                            <a:noFill/>
                          </a:ln>
                          <a:solidFill>
                            <a:srgbClr val="002060"/>
                          </a:solidFill>
                          <a:effectLst/>
                          <a:uLnTx/>
                          <a:uFillTx/>
                          <a:latin typeface="+mn-lt"/>
                          <a:ea typeface="+mn-ea"/>
                          <a:cs typeface="+mn-cs"/>
                        </a:rPr>
                        <a:t> à </a:t>
                      </a:r>
                      <a:r>
                        <a:rPr kumimoji="0" lang="en-GB" sz="1200" b="1" i="0" u="none" strike="noStrike" kern="1200" cap="none" spc="0" normalizeH="0" baseline="0" noProof="0" dirty="0" err="1">
                          <a:ln>
                            <a:noFill/>
                          </a:ln>
                          <a:solidFill>
                            <a:srgbClr val="002060"/>
                          </a:solidFill>
                          <a:effectLst/>
                          <a:uLnTx/>
                          <a:uFillTx/>
                          <a:latin typeface="+mn-lt"/>
                          <a:ea typeface="+mn-ea"/>
                          <a:cs typeface="+mn-cs"/>
                        </a:rPr>
                        <a:t>vélo</a:t>
                      </a:r>
                      <a:endParaRPr kumimoji="0" lang="en-GB" sz="1200" b="1"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B0F0"/>
                          </a:solidFill>
                          <a:effectLst/>
                          <a:uLnTx/>
                          <a:uFillTx/>
                          <a:latin typeface="+mn-lt"/>
                          <a:ea typeface="+mn-ea"/>
                          <a:cs typeface="+mn-cs"/>
                        </a:rPr>
                        <a:t>I go to school by bike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mange des fruits et des légumes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mn-lt"/>
                          <a:ea typeface="+mn-ea"/>
                          <a:cs typeface="+mn-cs"/>
                        </a:rPr>
                        <a:t>I </a:t>
                      </a:r>
                      <a:r>
                        <a:rPr kumimoji="0" lang="fr-FR" sz="1200" b="0" i="1" u="none" strike="noStrike" kern="1200" cap="none" spc="0" normalizeH="0" baseline="0" noProof="0" dirty="0" err="1">
                          <a:ln>
                            <a:noFill/>
                          </a:ln>
                          <a:solidFill>
                            <a:srgbClr val="00B0F0"/>
                          </a:solidFill>
                          <a:effectLst/>
                          <a:uLnTx/>
                          <a:uFillTx/>
                          <a:latin typeface="+mn-lt"/>
                          <a:ea typeface="+mn-ea"/>
                          <a:cs typeface="+mn-cs"/>
                        </a:rPr>
                        <a:t>eat</a:t>
                      </a:r>
                      <a:r>
                        <a:rPr kumimoji="0" lang="fr-FR" sz="1200" b="0" i="1" u="none" strike="noStrike" kern="1200" cap="none" spc="0" normalizeH="0" baseline="0" noProof="0" dirty="0">
                          <a:ln>
                            <a:noFill/>
                          </a:ln>
                          <a:solidFill>
                            <a:srgbClr val="00B0F0"/>
                          </a:solidFill>
                          <a:effectLst/>
                          <a:uLnTx/>
                          <a:uFillTx/>
                          <a:latin typeface="+mn-lt"/>
                          <a:ea typeface="+mn-ea"/>
                          <a:cs typeface="+mn-cs"/>
                        </a:rPr>
                        <a:t> fruit and </a:t>
                      </a:r>
                      <a:r>
                        <a:rPr kumimoji="0" lang="fr-FR" sz="1200" b="0" i="1" u="none" strike="noStrike" kern="1200" cap="none" spc="0" normalizeH="0" baseline="0" noProof="0" dirty="0" err="1">
                          <a:ln>
                            <a:noFill/>
                          </a:ln>
                          <a:solidFill>
                            <a:srgbClr val="00B0F0"/>
                          </a:solidFill>
                          <a:effectLst/>
                          <a:uLnTx/>
                          <a:uFillTx/>
                          <a:latin typeface="+mn-lt"/>
                          <a:ea typeface="+mn-ea"/>
                          <a:cs typeface="+mn-cs"/>
                        </a:rPr>
                        <a:t>veg</a:t>
                      </a:r>
                      <a:endParaRPr kumimoji="0" lang="fr-FR" sz="1200" b="0" i="1" u="none" strike="noStrike" kern="1200" cap="none" spc="0" normalizeH="0" baseline="0" noProof="0" dirty="0">
                        <a:ln>
                          <a:noFill/>
                        </a:ln>
                        <a:solidFill>
                          <a:srgbClr val="00B0F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joue au foot deux fois par semaine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B0F0"/>
                          </a:solidFill>
                          <a:effectLst/>
                          <a:uLnTx/>
                          <a:uFillTx/>
                          <a:latin typeface="+mn-lt"/>
                          <a:ea typeface="+mn-ea"/>
                          <a:cs typeface="+mn-cs"/>
                        </a:rPr>
                        <a:t>I </a:t>
                      </a:r>
                      <a:r>
                        <a:rPr kumimoji="0" lang="fr-FR" sz="1200" b="0" i="0" u="none" strike="noStrike" kern="1200" cap="none" spc="0" normalizeH="0" baseline="0" noProof="0" dirty="0" err="1">
                          <a:ln>
                            <a:noFill/>
                          </a:ln>
                          <a:solidFill>
                            <a:srgbClr val="00B0F0"/>
                          </a:solidFill>
                          <a:effectLst/>
                          <a:uLnTx/>
                          <a:uFillTx/>
                          <a:latin typeface="+mn-lt"/>
                          <a:ea typeface="+mn-ea"/>
                          <a:cs typeface="+mn-cs"/>
                        </a:rPr>
                        <a:t>play</a:t>
                      </a:r>
                      <a:r>
                        <a:rPr kumimoji="0" lang="fr-FR" sz="1200" b="0" i="0" u="none" strike="noStrike" kern="1200" cap="none" spc="0" normalizeH="0" baseline="0" noProof="0" dirty="0">
                          <a:ln>
                            <a:noFill/>
                          </a:ln>
                          <a:solidFill>
                            <a:srgbClr val="00B0F0"/>
                          </a:solidFill>
                          <a:effectLst/>
                          <a:uLnTx/>
                          <a:uFillTx/>
                          <a:latin typeface="+mn-lt"/>
                          <a:ea typeface="+mn-ea"/>
                          <a:cs typeface="+mn-cs"/>
                        </a:rPr>
                        <a:t> football </a:t>
                      </a:r>
                      <a:r>
                        <a:rPr kumimoji="0" lang="fr-FR" sz="1200" b="0" i="0" u="none" strike="noStrike" kern="1200" cap="none" spc="0" normalizeH="0" baseline="0" noProof="0" dirty="0" err="1">
                          <a:ln>
                            <a:noFill/>
                          </a:ln>
                          <a:solidFill>
                            <a:srgbClr val="00B0F0"/>
                          </a:solidFill>
                          <a:effectLst/>
                          <a:uLnTx/>
                          <a:uFillTx/>
                          <a:latin typeface="+mn-lt"/>
                          <a:ea typeface="+mn-ea"/>
                          <a:cs typeface="+mn-cs"/>
                        </a:rPr>
                        <a:t>twice</a:t>
                      </a:r>
                      <a:r>
                        <a:rPr kumimoji="0" lang="fr-FR" sz="1200" b="0" i="0" u="none" strike="noStrike" kern="1200" cap="none" spc="0" normalizeH="0" baseline="0" noProof="0" dirty="0">
                          <a:ln>
                            <a:noFill/>
                          </a:ln>
                          <a:solidFill>
                            <a:srgbClr val="00B0F0"/>
                          </a:solidFill>
                          <a:effectLst/>
                          <a:uLnTx/>
                          <a:uFillTx/>
                          <a:latin typeface="+mn-lt"/>
                          <a:ea typeface="+mn-ea"/>
                          <a:cs typeface="+mn-cs"/>
                        </a:rPr>
                        <a:t> a </a:t>
                      </a:r>
                      <a:r>
                        <a:rPr kumimoji="0" lang="fr-FR" sz="1200" b="0" i="0" u="none" strike="noStrike" kern="1200" cap="none" spc="0" normalizeH="0" baseline="0" noProof="0" dirty="0" err="1">
                          <a:ln>
                            <a:noFill/>
                          </a:ln>
                          <a:solidFill>
                            <a:srgbClr val="00B0F0"/>
                          </a:solidFill>
                          <a:effectLst/>
                          <a:uLnTx/>
                          <a:uFillTx/>
                          <a:latin typeface="+mn-lt"/>
                          <a:ea typeface="+mn-ea"/>
                          <a:cs typeface="+mn-cs"/>
                        </a:rPr>
                        <a:t>week</a:t>
                      </a:r>
                      <a:endParaRPr kumimoji="0" lang="fr-FR" sz="1200" b="0" i="0" u="none" strike="noStrike" kern="1200" cap="none" spc="0" normalizeH="0" baseline="0" noProof="0" dirty="0">
                        <a:ln>
                          <a:noFill/>
                        </a:ln>
                        <a:solidFill>
                          <a:srgbClr val="00B0F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065556"/>
                  </a:ext>
                </a:extLst>
              </a:tr>
              <a:tr h="0">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mn-lt"/>
                          <a:ea typeface="+mn-ea"/>
                          <a:cs typeface="+mn-cs"/>
                        </a:rPr>
                        <a:t>je ne </a:t>
                      </a:r>
                      <a:r>
                        <a:rPr kumimoji="0" lang="en-US" sz="1200" b="1" i="0" u="none" strike="noStrike" kern="1200" cap="none" spc="0" normalizeH="0" baseline="0" noProof="0" dirty="0" err="1">
                          <a:ln>
                            <a:noFill/>
                          </a:ln>
                          <a:solidFill>
                            <a:srgbClr val="002060"/>
                          </a:solidFill>
                          <a:effectLst/>
                          <a:uLnTx/>
                          <a:uFillTx/>
                          <a:latin typeface="+mn-lt"/>
                          <a:ea typeface="+mn-ea"/>
                          <a:cs typeface="+mn-cs"/>
                        </a:rPr>
                        <a:t>fais</a:t>
                      </a:r>
                      <a:r>
                        <a:rPr kumimoji="0" lang="en-US" sz="1200" b="1" i="0" u="none" strike="noStrike" kern="1200" cap="none" spc="0" normalizeH="0" baseline="0" noProof="0" dirty="0">
                          <a:ln>
                            <a:noFill/>
                          </a:ln>
                          <a:solidFill>
                            <a:srgbClr val="002060"/>
                          </a:solidFill>
                          <a:effectLst/>
                          <a:uLnTx/>
                          <a:uFillTx/>
                          <a:latin typeface="+mn-lt"/>
                          <a:ea typeface="+mn-ea"/>
                          <a:cs typeface="+mn-cs"/>
                        </a:rPr>
                        <a:t> pas beaucoup </a:t>
                      </a:r>
                      <a:r>
                        <a:rPr kumimoji="0" lang="en-US" sz="1200" b="1" i="0" u="none" strike="noStrike" kern="1200" cap="none" spc="0" normalizeH="0" baseline="0" noProof="0" dirty="0" err="1">
                          <a:ln>
                            <a:noFill/>
                          </a:ln>
                          <a:solidFill>
                            <a:srgbClr val="002060"/>
                          </a:solidFill>
                          <a:effectLst/>
                          <a:uLnTx/>
                          <a:uFillTx/>
                          <a:latin typeface="+mn-lt"/>
                          <a:ea typeface="+mn-ea"/>
                          <a:cs typeface="+mn-cs"/>
                        </a:rPr>
                        <a:t>d’activité</a:t>
                      </a:r>
                      <a:r>
                        <a:rPr kumimoji="0" lang="en-US" sz="1200" b="1" i="0" u="none" strike="noStrike" kern="1200" cap="none" spc="0" normalizeH="0" baseline="0" noProof="0" dirty="0">
                          <a:ln>
                            <a:noFill/>
                          </a:ln>
                          <a:solidFill>
                            <a:srgbClr val="002060"/>
                          </a:solidFill>
                          <a:effectLst/>
                          <a:uLnTx/>
                          <a:uFillTx/>
                          <a:latin typeface="+mn-lt"/>
                          <a:ea typeface="+mn-ea"/>
                          <a:cs typeface="+mn-cs"/>
                        </a:rPr>
                        <a:t> sportive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B0F0"/>
                          </a:solidFill>
                          <a:effectLst/>
                          <a:uLnTx/>
                          <a:uFillTx/>
                          <a:latin typeface="+mn-lt"/>
                          <a:ea typeface="+mn-ea"/>
                          <a:cs typeface="+mn-cs"/>
                        </a:rPr>
                        <a:t>I don’t a lot of physical exercise</a:t>
                      </a:r>
                      <a:br>
                        <a:rPr kumimoji="0" lang="en-US" sz="1200" b="0" i="0" u="none" strike="noStrike" kern="1200" cap="none" spc="0" normalizeH="0" baseline="0" noProof="0" dirty="0">
                          <a:ln>
                            <a:noFill/>
                          </a:ln>
                          <a:solidFill>
                            <a:srgbClr val="002060"/>
                          </a:solidFill>
                          <a:effectLst/>
                          <a:uLnTx/>
                          <a:uFillTx/>
                          <a:latin typeface="+mn-lt"/>
                          <a:ea typeface="+mn-ea"/>
                          <a:cs typeface="+mn-cs"/>
                        </a:rPr>
                      </a:br>
                      <a:r>
                        <a:rPr kumimoji="0" lang="en-US" sz="1200" b="1" i="0" u="none" strike="noStrike" kern="1200" cap="none" spc="0" normalizeH="0" baseline="0" noProof="0" dirty="0">
                          <a:ln>
                            <a:noFill/>
                          </a:ln>
                          <a:solidFill>
                            <a:srgbClr val="002060"/>
                          </a:solidFill>
                          <a:effectLst/>
                          <a:uLnTx/>
                          <a:uFillTx/>
                          <a:latin typeface="+mn-lt"/>
                          <a:ea typeface="+mn-ea"/>
                          <a:cs typeface="+mn-cs"/>
                        </a:rPr>
                        <a:t>je mange des frites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B0F0"/>
                          </a:solidFill>
                          <a:effectLst/>
                          <a:uLnTx/>
                          <a:uFillTx/>
                          <a:latin typeface="+mn-lt"/>
                          <a:ea typeface="+mn-ea"/>
                          <a:cs typeface="+mn-cs"/>
                        </a:rPr>
                        <a:t>I eat chips</a:t>
                      </a:r>
                      <a:br>
                        <a:rPr kumimoji="0" lang="en-US" sz="1200" b="0" i="0" u="none" strike="noStrike" kern="1200" cap="none" spc="0" normalizeH="0" baseline="0" noProof="0" dirty="0">
                          <a:ln>
                            <a:noFill/>
                          </a:ln>
                          <a:solidFill>
                            <a:srgbClr val="002060"/>
                          </a:solidFill>
                          <a:effectLst/>
                          <a:uLnTx/>
                          <a:uFillTx/>
                          <a:latin typeface="+mn-lt"/>
                          <a:ea typeface="+mn-ea"/>
                          <a:cs typeface="+mn-cs"/>
                        </a:rPr>
                      </a:br>
                      <a:r>
                        <a:rPr kumimoji="0" lang="en-GB" sz="1200" b="1" i="0" u="none" strike="noStrike" kern="1200" cap="none" spc="0" normalizeH="0" baseline="0" noProof="0" dirty="0">
                          <a:ln>
                            <a:noFill/>
                          </a:ln>
                          <a:solidFill>
                            <a:srgbClr val="002060"/>
                          </a:solidFill>
                          <a:effectLst/>
                          <a:uLnTx/>
                          <a:uFillTx/>
                          <a:latin typeface="+mn-lt"/>
                          <a:ea typeface="+mn-ea"/>
                          <a:cs typeface="+mn-cs"/>
                        </a:rPr>
                        <a:t>je </a:t>
                      </a:r>
                      <a:r>
                        <a:rPr kumimoji="0" lang="en-GB" sz="1200" b="1" i="0" u="none" strike="noStrike" kern="1200" cap="none" spc="0" normalizeH="0" baseline="0" noProof="0" dirty="0" err="1">
                          <a:ln>
                            <a:noFill/>
                          </a:ln>
                          <a:solidFill>
                            <a:srgbClr val="002060"/>
                          </a:solidFill>
                          <a:effectLst/>
                          <a:uLnTx/>
                          <a:uFillTx/>
                          <a:latin typeface="+mn-lt"/>
                          <a:ea typeface="+mn-ea"/>
                          <a:cs typeface="+mn-cs"/>
                        </a:rPr>
                        <a:t>vais</a:t>
                      </a:r>
                      <a:r>
                        <a:rPr kumimoji="0" lang="en-GB" sz="1200" b="1" i="0" u="none" strike="noStrike" kern="1200" cap="none" spc="0" normalizeH="0" baseline="0" noProof="0" dirty="0">
                          <a:ln>
                            <a:noFill/>
                          </a:ln>
                          <a:solidFill>
                            <a:srgbClr val="002060"/>
                          </a:solidFill>
                          <a:effectLst/>
                          <a:uLnTx/>
                          <a:uFillTx/>
                          <a:latin typeface="+mn-lt"/>
                          <a:ea typeface="+mn-ea"/>
                          <a:cs typeface="+mn-cs"/>
                        </a:rPr>
                        <a:t> au </a:t>
                      </a:r>
                      <a:r>
                        <a:rPr kumimoji="0" lang="en-GB" sz="1200" b="1" i="0" u="none" strike="noStrike" kern="1200" cap="none" spc="0" normalizeH="0" baseline="0" noProof="0" dirty="0" err="1">
                          <a:ln>
                            <a:noFill/>
                          </a:ln>
                          <a:solidFill>
                            <a:srgbClr val="002060"/>
                          </a:solidFill>
                          <a:effectLst/>
                          <a:uLnTx/>
                          <a:uFillTx/>
                          <a:latin typeface="+mn-lt"/>
                          <a:ea typeface="+mn-ea"/>
                          <a:cs typeface="+mn-cs"/>
                        </a:rPr>
                        <a:t>collège</a:t>
                      </a:r>
                      <a:r>
                        <a:rPr kumimoji="0" lang="en-GB" sz="1200" b="1" i="0" u="none" strike="noStrike" kern="1200" cap="none" spc="0" normalizeH="0" baseline="0" noProof="0" dirty="0">
                          <a:ln>
                            <a:noFill/>
                          </a:ln>
                          <a:solidFill>
                            <a:srgbClr val="002060"/>
                          </a:solidFill>
                          <a:effectLst/>
                          <a:uLnTx/>
                          <a:uFillTx/>
                          <a:latin typeface="+mn-lt"/>
                          <a:ea typeface="+mn-ea"/>
                          <a:cs typeface="+mn-cs"/>
                        </a:rPr>
                        <a:t> </a:t>
                      </a:r>
                      <a:r>
                        <a:rPr kumimoji="0" lang="en-GB" sz="1200" b="1" i="0" u="none" strike="noStrike" kern="1200" cap="none" spc="0" normalizeH="0" baseline="0" noProof="0" dirty="0" err="1">
                          <a:ln>
                            <a:noFill/>
                          </a:ln>
                          <a:solidFill>
                            <a:srgbClr val="002060"/>
                          </a:solidFill>
                          <a:effectLst/>
                          <a:uLnTx/>
                          <a:uFillTx/>
                          <a:latin typeface="+mn-lt"/>
                          <a:ea typeface="+mn-ea"/>
                          <a:cs typeface="+mn-cs"/>
                        </a:rPr>
                        <a:t>en</a:t>
                      </a:r>
                      <a:r>
                        <a:rPr kumimoji="0" lang="en-GB" sz="1200" b="1" i="0" u="none" strike="noStrike" kern="1200" cap="none" spc="0" normalizeH="0" baseline="0" noProof="0" dirty="0">
                          <a:ln>
                            <a:noFill/>
                          </a:ln>
                          <a:solidFill>
                            <a:srgbClr val="002060"/>
                          </a:solidFill>
                          <a:effectLst/>
                          <a:uLnTx/>
                          <a:uFillTx/>
                          <a:latin typeface="+mn-lt"/>
                          <a:ea typeface="+mn-ea"/>
                          <a:cs typeface="+mn-cs"/>
                        </a:rPr>
                        <a:t> bus</a:t>
                      </a:r>
                      <a:endParaRPr kumimoji="0" lang="en-GB" sz="1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B0F0"/>
                          </a:solidFill>
                          <a:effectLst/>
                          <a:uLnTx/>
                          <a:uFillTx/>
                          <a:latin typeface="+mn-lt"/>
                          <a:ea typeface="+mn-ea"/>
                          <a:cs typeface="+mn-cs"/>
                        </a:rPr>
                        <a:t>I go to school by bus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n-lt"/>
                          <a:ea typeface="+mn-ea"/>
                          <a:cs typeface="+mn-cs"/>
                        </a:rPr>
                        <a:t>je fais trente minutes d’exercice par jour</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mn-lt"/>
                          <a:ea typeface="+mn-ea"/>
                          <a:cs typeface="+mn-cs"/>
                        </a:rPr>
                        <a:t>I do 30 minutes </a:t>
                      </a:r>
                      <a:r>
                        <a:rPr kumimoji="0" lang="fr-FR" sz="1200" b="0" i="1" u="none" strike="noStrike" kern="1200" cap="none" spc="0" normalizeH="0" baseline="0" noProof="0" dirty="0" err="1">
                          <a:ln>
                            <a:noFill/>
                          </a:ln>
                          <a:solidFill>
                            <a:srgbClr val="00B0F0"/>
                          </a:solidFill>
                          <a:effectLst/>
                          <a:uLnTx/>
                          <a:uFillTx/>
                          <a:latin typeface="+mn-lt"/>
                          <a:ea typeface="+mn-ea"/>
                          <a:cs typeface="+mn-cs"/>
                        </a:rPr>
                        <a:t>exercise</a:t>
                      </a:r>
                      <a:r>
                        <a:rPr kumimoji="0" lang="fr-FR" sz="1200" b="0" i="1" u="none" strike="noStrike" kern="1200" cap="none" spc="0" normalizeH="0" baseline="0" noProof="0" dirty="0">
                          <a:ln>
                            <a:noFill/>
                          </a:ln>
                          <a:solidFill>
                            <a:srgbClr val="00B0F0"/>
                          </a:solidFill>
                          <a:effectLst/>
                          <a:uLnTx/>
                          <a:uFillTx/>
                          <a:latin typeface="+mn-lt"/>
                          <a:ea typeface="+mn-ea"/>
                          <a:cs typeface="+mn-cs"/>
                        </a:rPr>
                        <a:t> per </a:t>
                      </a:r>
                      <a:r>
                        <a:rPr kumimoji="0" lang="fr-FR" sz="1200" b="0" i="1" u="none" strike="noStrike" kern="1200" cap="none" spc="0" normalizeH="0" baseline="0" noProof="0" dirty="0" err="1">
                          <a:ln>
                            <a:noFill/>
                          </a:ln>
                          <a:solidFill>
                            <a:srgbClr val="00B0F0"/>
                          </a:solidFill>
                          <a:effectLst/>
                          <a:uLnTx/>
                          <a:uFillTx/>
                          <a:latin typeface="+mn-lt"/>
                          <a:ea typeface="+mn-ea"/>
                          <a:cs typeface="+mn-cs"/>
                        </a:rPr>
                        <a:t>day</a:t>
                      </a:r>
                      <a:br>
                        <a:rPr kumimoji="0" lang="fr-FR" sz="1200" b="0" i="0" u="none" strike="noStrike" kern="1200" cap="none" spc="0" normalizeH="0" baseline="0" noProof="0" dirty="0">
                          <a:ln>
                            <a:noFill/>
                          </a:ln>
                          <a:solidFill>
                            <a:prstClr val="black"/>
                          </a:solidFill>
                          <a:effectLst/>
                          <a:uLnTx/>
                          <a:uFillTx/>
                          <a:latin typeface="+mn-lt"/>
                          <a:ea typeface="+mn-ea"/>
                          <a:cs typeface="+mn-cs"/>
                        </a:rPr>
                      </a:br>
                      <a:r>
                        <a:rPr kumimoji="0" lang="fr-FR" sz="1200" b="1" i="0" u="none" strike="noStrike" kern="1200" cap="none" spc="0" normalizeH="0" baseline="0" noProof="0" dirty="0">
                          <a:ln>
                            <a:noFill/>
                          </a:ln>
                          <a:solidFill>
                            <a:srgbClr val="002060"/>
                          </a:solidFill>
                          <a:effectLst/>
                          <a:uLnTx/>
                          <a:uFillTx/>
                          <a:latin typeface="+mn-lt"/>
                          <a:ea typeface="+mn-ea"/>
                          <a:cs typeface="+mn-cs"/>
                        </a:rPr>
                        <a:t>je mange des fruits et des légumes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B0F0"/>
                          </a:solidFill>
                          <a:effectLst/>
                          <a:uLnTx/>
                          <a:uFillTx/>
                          <a:latin typeface="+mn-lt"/>
                          <a:ea typeface="+mn-ea"/>
                          <a:cs typeface="+mn-cs"/>
                        </a:rPr>
                        <a:t>I </a:t>
                      </a:r>
                      <a:r>
                        <a:rPr kumimoji="0" lang="fr-FR" sz="1200" b="0" i="1" u="none" strike="noStrike" kern="1200" cap="none" spc="0" normalizeH="0" baseline="0" noProof="0" dirty="0" err="1">
                          <a:ln>
                            <a:noFill/>
                          </a:ln>
                          <a:solidFill>
                            <a:srgbClr val="00B0F0"/>
                          </a:solidFill>
                          <a:effectLst/>
                          <a:uLnTx/>
                          <a:uFillTx/>
                          <a:latin typeface="+mn-lt"/>
                          <a:ea typeface="+mn-ea"/>
                          <a:cs typeface="+mn-cs"/>
                        </a:rPr>
                        <a:t>eat</a:t>
                      </a:r>
                      <a:r>
                        <a:rPr kumimoji="0" lang="fr-FR" sz="1200" b="0" i="1" u="none" strike="noStrike" kern="1200" cap="none" spc="0" normalizeH="0" baseline="0" noProof="0" dirty="0">
                          <a:ln>
                            <a:noFill/>
                          </a:ln>
                          <a:solidFill>
                            <a:srgbClr val="00B0F0"/>
                          </a:solidFill>
                          <a:effectLst/>
                          <a:uLnTx/>
                          <a:uFillTx/>
                          <a:latin typeface="+mn-lt"/>
                          <a:ea typeface="+mn-ea"/>
                          <a:cs typeface="+mn-cs"/>
                        </a:rPr>
                        <a:t> fruit and </a:t>
                      </a:r>
                      <a:r>
                        <a:rPr kumimoji="0" lang="fr-FR" sz="1200" b="0" i="1" u="none" strike="noStrike" kern="1200" cap="none" spc="0" normalizeH="0" baseline="0" noProof="0" dirty="0" err="1">
                          <a:ln>
                            <a:noFill/>
                          </a:ln>
                          <a:solidFill>
                            <a:srgbClr val="00B0F0"/>
                          </a:solidFill>
                          <a:effectLst/>
                          <a:uLnTx/>
                          <a:uFillTx/>
                          <a:latin typeface="+mn-lt"/>
                          <a:ea typeface="+mn-ea"/>
                          <a:cs typeface="+mn-cs"/>
                        </a:rPr>
                        <a:t>veg</a:t>
                      </a:r>
                      <a:endParaRPr kumimoji="0" lang="fr-FR" sz="1200" b="0" i="1" u="none" strike="noStrike" kern="1200" cap="none" spc="0" normalizeH="0" baseline="0" noProof="0" dirty="0">
                        <a:ln>
                          <a:noFill/>
                        </a:ln>
                        <a:solidFill>
                          <a:srgbClr val="00B0F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joue à des jeux vidéo</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a:solidFill>
                            <a:srgbClr val="00B0F0"/>
                          </a:solidFill>
                          <a:effectLst/>
                          <a:latin typeface="+mn-lt"/>
                          <a:ea typeface="+mn-ea"/>
                          <a:cs typeface="+mn-cs"/>
                        </a:rPr>
                        <a:t>I </a:t>
                      </a:r>
                      <a:r>
                        <a:rPr lang="fr-FR" sz="1200" b="0" i="0" kern="1200" dirty="0" err="1">
                          <a:solidFill>
                            <a:srgbClr val="00B0F0"/>
                          </a:solidFill>
                          <a:effectLst/>
                          <a:latin typeface="+mn-lt"/>
                          <a:ea typeface="+mn-ea"/>
                          <a:cs typeface="+mn-cs"/>
                        </a:rPr>
                        <a:t>play</a:t>
                      </a:r>
                      <a:r>
                        <a:rPr lang="fr-FR" sz="1200" b="0" i="0" kern="1200" dirty="0">
                          <a:solidFill>
                            <a:srgbClr val="00B0F0"/>
                          </a:solidFill>
                          <a:effectLst/>
                          <a:latin typeface="+mn-lt"/>
                          <a:ea typeface="+mn-ea"/>
                          <a:cs typeface="+mn-cs"/>
                        </a:rPr>
                        <a:t> </a:t>
                      </a:r>
                      <a:r>
                        <a:rPr lang="fr-FR" sz="1200" b="0" i="0" kern="1200" dirty="0" err="1">
                          <a:solidFill>
                            <a:srgbClr val="00B0F0"/>
                          </a:solidFill>
                          <a:effectLst/>
                          <a:latin typeface="+mn-lt"/>
                          <a:ea typeface="+mn-ea"/>
                          <a:cs typeface="+mn-cs"/>
                        </a:rPr>
                        <a:t>video</a:t>
                      </a:r>
                      <a:r>
                        <a:rPr lang="fr-FR" sz="1200" b="0" i="0" kern="1200" dirty="0">
                          <a:solidFill>
                            <a:srgbClr val="00B0F0"/>
                          </a:solidFill>
                          <a:effectLst/>
                          <a:latin typeface="+mn-lt"/>
                          <a:ea typeface="+mn-ea"/>
                          <a:cs typeface="+mn-cs"/>
                        </a:rPr>
                        <a:t> </a:t>
                      </a:r>
                      <a:r>
                        <a:rPr lang="fr-FR" sz="1200" b="0" i="0" kern="1200" dirty="0" err="1">
                          <a:solidFill>
                            <a:srgbClr val="00B0F0"/>
                          </a:solidFill>
                          <a:effectLst/>
                          <a:latin typeface="+mn-lt"/>
                          <a:ea typeface="+mn-ea"/>
                          <a:cs typeface="+mn-cs"/>
                        </a:rPr>
                        <a:t>games</a:t>
                      </a:r>
                      <a:endParaRPr lang="fr-FR" sz="1200" b="0" i="0"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4931713"/>
                  </a:ext>
                </a:extLst>
              </a:tr>
              <a:tr h="3027472">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Non je ne suis pas en forme</a:t>
                      </a:r>
                      <a:endParaRPr lang="fr-FR" sz="1200" b="1" kern="1200" baseline="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No I am not fit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200" b="0" i="1" kern="1200" dirty="0">
                        <a:solidFill>
                          <a:srgbClr val="00B0F0"/>
                        </a:solidFill>
                        <a:effectLst/>
                        <a:latin typeface="+mn-lt"/>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rgbClr val="002060"/>
                          </a:solidFill>
                          <a:effectLst/>
                          <a:latin typeface="+mn-lt"/>
                          <a:ea typeface="+mn-ea"/>
                          <a:cs typeface="+mn-cs"/>
                        </a:rPr>
                        <a:t>je ne </a:t>
                      </a:r>
                      <a:r>
                        <a:rPr lang="en-US" sz="1200" b="1" i="0" kern="1200" dirty="0" err="1">
                          <a:solidFill>
                            <a:srgbClr val="002060"/>
                          </a:solidFill>
                          <a:effectLst/>
                          <a:latin typeface="+mn-lt"/>
                          <a:ea typeface="+mn-ea"/>
                          <a:cs typeface="+mn-cs"/>
                        </a:rPr>
                        <a:t>fais</a:t>
                      </a:r>
                      <a:r>
                        <a:rPr lang="en-US" sz="1200" b="1" i="0" kern="1200" dirty="0">
                          <a:solidFill>
                            <a:srgbClr val="002060"/>
                          </a:solidFill>
                          <a:effectLst/>
                          <a:latin typeface="+mn-lt"/>
                          <a:ea typeface="+mn-ea"/>
                          <a:cs typeface="+mn-cs"/>
                        </a:rPr>
                        <a:t> pas beaucoup </a:t>
                      </a:r>
                      <a:r>
                        <a:rPr lang="en-US" sz="1200" b="1" i="0" kern="1200" dirty="0" err="1">
                          <a:solidFill>
                            <a:srgbClr val="002060"/>
                          </a:solidFill>
                          <a:effectLst/>
                          <a:latin typeface="+mn-lt"/>
                          <a:ea typeface="+mn-ea"/>
                          <a:cs typeface="+mn-cs"/>
                        </a:rPr>
                        <a:t>d’activité</a:t>
                      </a:r>
                      <a:r>
                        <a:rPr lang="en-US" sz="1200" b="1" i="0" kern="1200" dirty="0">
                          <a:solidFill>
                            <a:srgbClr val="002060"/>
                          </a:solidFill>
                          <a:effectLst/>
                          <a:latin typeface="+mn-lt"/>
                          <a:ea typeface="+mn-ea"/>
                          <a:cs typeface="+mn-cs"/>
                        </a:rPr>
                        <a:t> sportive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I don’t a lot of physical exercise</a:t>
                      </a:r>
                      <a:br>
                        <a:rPr lang="en-US" sz="1200" b="0" kern="1200" dirty="0">
                          <a:solidFill>
                            <a:srgbClr val="002060"/>
                          </a:solidFill>
                          <a:effectLst/>
                          <a:latin typeface="+mn-lt"/>
                          <a:ea typeface="+mn-ea"/>
                          <a:cs typeface="+mn-cs"/>
                        </a:rPr>
                      </a:br>
                      <a:r>
                        <a:rPr lang="en-US" sz="1200" b="1" i="0" kern="1200" dirty="0">
                          <a:solidFill>
                            <a:srgbClr val="002060"/>
                          </a:solidFill>
                          <a:effectLst/>
                          <a:latin typeface="+mn-lt"/>
                          <a:ea typeface="+mn-ea"/>
                          <a:cs typeface="+mn-cs"/>
                        </a:rPr>
                        <a:t>je mange des frites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I eat chips</a:t>
                      </a:r>
                      <a:br>
                        <a:rPr lang="en-US" sz="1200" b="0" kern="1200" dirty="0">
                          <a:solidFill>
                            <a:srgbClr val="002060"/>
                          </a:solidFill>
                          <a:effectLst/>
                          <a:latin typeface="+mn-lt"/>
                          <a:ea typeface="+mn-ea"/>
                          <a:cs typeface="+mn-cs"/>
                        </a:rPr>
                      </a:br>
                      <a:r>
                        <a:rPr lang="en-GB" sz="1200" b="1" kern="1200" dirty="0">
                          <a:solidFill>
                            <a:srgbClr val="002060"/>
                          </a:solidFill>
                          <a:effectLst/>
                          <a:latin typeface="+mn-lt"/>
                          <a:ea typeface="+mn-ea"/>
                          <a:cs typeface="+mn-cs"/>
                        </a:rPr>
                        <a:t>je </a:t>
                      </a:r>
                      <a:r>
                        <a:rPr lang="en-GB" sz="1200" b="1" kern="1200" dirty="0" err="1">
                          <a:solidFill>
                            <a:srgbClr val="002060"/>
                          </a:solidFill>
                          <a:effectLst/>
                          <a:latin typeface="+mn-lt"/>
                          <a:ea typeface="+mn-ea"/>
                          <a:cs typeface="+mn-cs"/>
                        </a:rPr>
                        <a:t>vais</a:t>
                      </a:r>
                      <a:r>
                        <a:rPr lang="en-GB" sz="1200" b="1" kern="1200" dirty="0">
                          <a:solidFill>
                            <a:srgbClr val="002060"/>
                          </a:solidFill>
                          <a:effectLst/>
                          <a:latin typeface="+mn-lt"/>
                          <a:ea typeface="+mn-ea"/>
                          <a:cs typeface="+mn-cs"/>
                        </a:rPr>
                        <a:t> au</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collège</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en</a:t>
                      </a:r>
                      <a:r>
                        <a:rPr lang="en-GB" sz="1200" b="1" kern="1200" baseline="0" dirty="0">
                          <a:solidFill>
                            <a:srgbClr val="002060"/>
                          </a:solidFill>
                          <a:effectLst/>
                          <a:latin typeface="+mn-lt"/>
                          <a:ea typeface="+mn-ea"/>
                          <a:cs typeface="+mn-cs"/>
                        </a:rPr>
                        <a:t> bus</a:t>
                      </a:r>
                      <a:endParaRPr lang="en-GB" sz="1200" b="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I go to school by bus</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ne fais pas trente minutes d’exercice par jour</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do 30 minutes </a:t>
                      </a:r>
                      <a:r>
                        <a:rPr lang="fr-FR" sz="1200" b="0" i="1" kern="1200" dirty="0" err="1">
                          <a:solidFill>
                            <a:srgbClr val="00B0F0"/>
                          </a:solidFill>
                          <a:effectLst/>
                          <a:latin typeface="+mn-lt"/>
                          <a:ea typeface="+mn-ea"/>
                          <a:cs typeface="+mn-cs"/>
                        </a:rPr>
                        <a:t>exercise</a:t>
                      </a:r>
                      <a:r>
                        <a:rPr lang="fr-FR" sz="1200" b="0" i="1" kern="1200" dirty="0">
                          <a:solidFill>
                            <a:srgbClr val="00B0F0"/>
                          </a:solidFill>
                          <a:effectLst/>
                          <a:latin typeface="+mn-lt"/>
                          <a:ea typeface="+mn-ea"/>
                          <a:cs typeface="+mn-cs"/>
                        </a:rPr>
                        <a:t> per </a:t>
                      </a:r>
                      <a:r>
                        <a:rPr lang="fr-FR" sz="1200" b="0" i="1" kern="1200" dirty="0" err="1">
                          <a:solidFill>
                            <a:srgbClr val="00B0F0"/>
                          </a:solidFill>
                          <a:effectLst/>
                          <a:latin typeface="+mn-lt"/>
                          <a:ea typeface="+mn-ea"/>
                          <a:cs typeface="+mn-cs"/>
                        </a:rPr>
                        <a:t>day</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je ne mange pas de fruits et de légumes</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I </a:t>
                      </a:r>
                      <a:r>
                        <a:rPr lang="fr-FR" sz="1200" b="0" i="1" kern="1200" dirty="0" err="1">
                          <a:solidFill>
                            <a:srgbClr val="00B0F0"/>
                          </a:solidFill>
                          <a:effectLst/>
                          <a:latin typeface="+mn-lt"/>
                          <a:ea typeface="+mn-ea"/>
                          <a:cs typeface="+mn-cs"/>
                        </a:rPr>
                        <a:t>don’t</a:t>
                      </a:r>
                      <a:r>
                        <a:rPr lang="fr-FR" sz="1200" b="0" i="1" kern="1200" dirty="0">
                          <a:solidFill>
                            <a:srgbClr val="00B0F0"/>
                          </a:solidFill>
                          <a:effectLst/>
                          <a:latin typeface="+mn-lt"/>
                          <a:ea typeface="+mn-ea"/>
                          <a:cs typeface="+mn-cs"/>
                        </a:rPr>
                        <a:t> </a:t>
                      </a: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fruit and </a:t>
                      </a:r>
                      <a:r>
                        <a:rPr lang="fr-FR" sz="1200" b="0" i="1" kern="1200" dirty="0" err="1">
                          <a:solidFill>
                            <a:srgbClr val="00B0F0"/>
                          </a:solidFill>
                          <a:effectLst/>
                          <a:latin typeface="+mn-lt"/>
                          <a:ea typeface="+mn-ea"/>
                          <a:cs typeface="+mn-cs"/>
                        </a:rPr>
                        <a:t>veg</a:t>
                      </a:r>
                      <a:endParaRPr lang="fr-FR" sz="1200" b="0" i="1"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je joue à des jeux vidéo</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a:solidFill>
                            <a:srgbClr val="00B0F0"/>
                          </a:solidFill>
                          <a:effectLst/>
                          <a:latin typeface="+mn-lt"/>
                          <a:ea typeface="+mn-ea"/>
                          <a:cs typeface="+mn-cs"/>
                        </a:rPr>
                        <a:t>I </a:t>
                      </a:r>
                      <a:r>
                        <a:rPr lang="fr-FR" sz="1200" b="0" i="0" kern="1200" dirty="0" err="1">
                          <a:solidFill>
                            <a:srgbClr val="00B0F0"/>
                          </a:solidFill>
                          <a:effectLst/>
                          <a:latin typeface="+mn-lt"/>
                          <a:ea typeface="+mn-ea"/>
                          <a:cs typeface="+mn-cs"/>
                        </a:rPr>
                        <a:t>play</a:t>
                      </a:r>
                      <a:r>
                        <a:rPr lang="fr-FR" sz="1200" b="0" i="0" kern="1200" dirty="0">
                          <a:solidFill>
                            <a:srgbClr val="00B0F0"/>
                          </a:solidFill>
                          <a:effectLst/>
                          <a:latin typeface="+mn-lt"/>
                          <a:ea typeface="+mn-ea"/>
                          <a:cs typeface="+mn-cs"/>
                        </a:rPr>
                        <a:t> </a:t>
                      </a:r>
                      <a:r>
                        <a:rPr lang="fr-FR" sz="1200" b="0" i="0" kern="1200" dirty="0" err="1">
                          <a:solidFill>
                            <a:srgbClr val="00B0F0"/>
                          </a:solidFill>
                          <a:effectLst/>
                          <a:latin typeface="+mn-lt"/>
                          <a:ea typeface="+mn-ea"/>
                          <a:cs typeface="+mn-cs"/>
                        </a:rPr>
                        <a:t>video</a:t>
                      </a:r>
                      <a:r>
                        <a:rPr lang="fr-FR" sz="1200" b="0" i="0" kern="1200" dirty="0">
                          <a:solidFill>
                            <a:srgbClr val="00B0F0"/>
                          </a:solidFill>
                          <a:effectLst/>
                          <a:latin typeface="+mn-lt"/>
                          <a:ea typeface="+mn-ea"/>
                          <a:cs typeface="+mn-cs"/>
                        </a:rPr>
                        <a:t> </a:t>
                      </a:r>
                      <a:r>
                        <a:rPr lang="fr-FR" sz="1200" b="0" i="0" kern="1200" dirty="0" err="1">
                          <a:solidFill>
                            <a:srgbClr val="00B0F0"/>
                          </a:solidFill>
                          <a:effectLst/>
                          <a:latin typeface="+mn-lt"/>
                          <a:ea typeface="+mn-ea"/>
                          <a:cs typeface="+mn-cs"/>
                        </a:rPr>
                        <a:t>games</a:t>
                      </a:r>
                      <a:endParaRPr lang="fr-FR" sz="1200" b="0" i="0" kern="1200" dirty="0">
                        <a:solidFill>
                          <a:srgbClr val="00B0F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fr-FR" sz="1200" b="0" i="0"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568904610"/>
                  </a:ext>
                </a:extLst>
              </a:tr>
            </a:tbl>
          </a:graphicData>
        </a:graphic>
      </p:graphicFrame>
      <p:pic>
        <p:nvPicPr>
          <p:cNvPr id="3" name="Picture 2"/>
          <p:cNvPicPr>
            <a:picLocks noChangeAspect="1"/>
          </p:cNvPicPr>
          <p:nvPr/>
        </p:nvPicPr>
        <p:blipFill>
          <a:blip r:embed="rId3"/>
          <a:stretch>
            <a:fillRect/>
          </a:stretch>
        </p:blipFill>
        <p:spPr>
          <a:xfrm>
            <a:off x="8825418" y="805225"/>
            <a:ext cx="3245140" cy="2787061"/>
          </a:xfrm>
          <a:prstGeom prst="rect">
            <a:avLst/>
          </a:prstGeom>
        </p:spPr>
      </p:pic>
    </p:spTree>
    <p:extLst>
      <p:ext uri="{BB962C8B-B14F-4D97-AF65-F5344CB8AC3E}">
        <p14:creationId xmlns:p14="http://schemas.microsoft.com/office/powerpoint/2010/main" val="886703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546BDE8-FE34-4271-AB6B-F55707CD878C}"/>
              </a:ext>
            </a:extLst>
          </p:cNvPr>
          <p:cNvGraphicFramePr>
            <a:graphicFrameLocks noGrp="1"/>
          </p:cNvGraphicFramePr>
          <p:nvPr/>
        </p:nvGraphicFramePr>
        <p:xfrm>
          <a:off x="0" y="1"/>
          <a:ext cx="12252962" cy="6979920"/>
        </p:xfrm>
        <a:graphic>
          <a:graphicData uri="http://schemas.openxmlformats.org/drawingml/2006/table">
            <a:tbl>
              <a:tblPr firstRow="1" bandRow="1">
                <a:tableStyleId>{5940675A-B579-460E-94D1-54222C63F5DA}</a:tableStyleId>
              </a:tblPr>
              <a:tblGrid>
                <a:gridCol w="2041071">
                  <a:extLst>
                    <a:ext uri="{9D8B030D-6E8A-4147-A177-3AD203B41FA5}">
                      <a16:colId xmlns:a16="http://schemas.microsoft.com/office/drawing/2014/main" val="346465721"/>
                    </a:ext>
                  </a:extLst>
                </a:gridCol>
                <a:gridCol w="881743">
                  <a:extLst>
                    <a:ext uri="{9D8B030D-6E8A-4147-A177-3AD203B41FA5}">
                      <a16:colId xmlns:a16="http://schemas.microsoft.com/office/drawing/2014/main" val="330335026"/>
                    </a:ext>
                  </a:extLst>
                </a:gridCol>
                <a:gridCol w="1338943">
                  <a:extLst>
                    <a:ext uri="{9D8B030D-6E8A-4147-A177-3AD203B41FA5}">
                      <a16:colId xmlns:a16="http://schemas.microsoft.com/office/drawing/2014/main" val="657139347"/>
                    </a:ext>
                  </a:extLst>
                </a:gridCol>
                <a:gridCol w="2841172">
                  <a:extLst>
                    <a:ext uri="{9D8B030D-6E8A-4147-A177-3AD203B41FA5}">
                      <a16:colId xmlns:a16="http://schemas.microsoft.com/office/drawing/2014/main" val="3124302083"/>
                    </a:ext>
                  </a:extLst>
                </a:gridCol>
                <a:gridCol w="996042">
                  <a:extLst>
                    <a:ext uri="{9D8B030D-6E8A-4147-A177-3AD203B41FA5}">
                      <a16:colId xmlns:a16="http://schemas.microsoft.com/office/drawing/2014/main" val="838608800"/>
                    </a:ext>
                  </a:extLst>
                </a:gridCol>
                <a:gridCol w="1208315">
                  <a:extLst>
                    <a:ext uri="{9D8B030D-6E8A-4147-A177-3AD203B41FA5}">
                      <a16:colId xmlns:a16="http://schemas.microsoft.com/office/drawing/2014/main" val="2147625302"/>
                    </a:ext>
                  </a:extLst>
                </a:gridCol>
                <a:gridCol w="1404257">
                  <a:extLst>
                    <a:ext uri="{9D8B030D-6E8A-4147-A177-3AD203B41FA5}">
                      <a16:colId xmlns:a16="http://schemas.microsoft.com/office/drawing/2014/main" val="3663795253"/>
                    </a:ext>
                  </a:extLst>
                </a:gridCol>
                <a:gridCol w="1541419">
                  <a:extLst>
                    <a:ext uri="{9D8B030D-6E8A-4147-A177-3AD203B41FA5}">
                      <a16:colId xmlns:a16="http://schemas.microsoft.com/office/drawing/2014/main" val="1023457978"/>
                    </a:ext>
                  </a:extLst>
                </a:gridCol>
              </a:tblGrid>
              <a:tr h="326657">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dirty="0">
                          <a:solidFill>
                            <a:schemeClr val="bg1"/>
                          </a:solidFill>
                          <a:latin typeface="+mn-lt"/>
                        </a:rPr>
                        <a:t>5.</a:t>
                      </a:r>
                      <a:r>
                        <a:rPr lang="fr-FR" sz="1800" b="1" i="0" baseline="0" dirty="0">
                          <a:solidFill>
                            <a:schemeClr val="bg1"/>
                          </a:solidFill>
                          <a:latin typeface="+mn-lt"/>
                        </a:rPr>
                        <a:t> Qu’est-ce que tu vas faire pour être en forme à l’avenir? </a:t>
                      </a:r>
                      <a:r>
                        <a:rPr lang="fr-FR" sz="1800" b="0" i="1" baseline="0" dirty="0" err="1">
                          <a:solidFill>
                            <a:schemeClr val="bg1"/>
                          </a:solidFill>
                          <a:latin typeface="+mn-lt"/>
                        </a:rPr>
                        <a:t>What</a:t>
                      </a:r>
                      <a:r>
                        <a:rPr lang="fr-FR" sz="1800" b="0" i="1" baseline="0" dirty="0">
                          <a:solidFill>
                            <a:schemeClr val="bg1"/>
                          </a:solidFill>
                          <a:latin typeface="+mn-lt"/>
                        </a:rPr>
                        <a:t> are </a:t>
                      </a:r>
                      <a:r>
                        <a:rPr lang="fr-FR" sz="1800" b="0" i="1" baseline="0" dirty="0" err="1">
                          <a:solidFill>
                            <a:schemeClr val="bg1"/>
                          </a:solidFill>
                          <a:latin typeface="+mn-lt"/>
                        </a:rPr>
                        <a:t>you</a:t>
                      </a:r>
                      <a:r>
                        <a:rPr lang="fr-FR" sz="1800" b="0" i="1" baseline="0" dirty="0">
                          <a:solidFill>
                            <a:schemeClr val="bg1"/>
                          </a:solidFill>
                          <a:latin typeface="+mn-lt"/>
                        </a:rPr>
                        <a:t> </a:t>
                      </a:r>
                      <a:r>
                        <a:rPr lang="fr-FR" sz="1800" b="0" i="1" baseline="0" dirty="0" err="1">
                          <a:solidFill>
                            <a:schemeClr val="bg1"/>
                          </a:solidFill>
                          <a:latin typeface="+mn-lt"/>
                        </a:rPr>
                        <a:t>going</a:t>
                      </a:r>
                      <a:r>
                        <a:rPr lang="fr-FR" sz="1800" b="0" i="1" baseline="0" dirty="0">
                          <a:solidFill>
                            <a:schemeClr val="bg1"/>
                          </a:solidFill>
                          <a:latin typeface="+mn-lt"/>
                        </a:rPr>
                        <a:t> to do to </a:t>
                      </a:r>
                      <a:r>
                        <a:rPr lang="fr-FR" sz="1800" b="0" i="1" baseline="0" dirty="0" err="1">
                          <a:solidFill>
                            <a:schemeClr val="bg1"/>
                          </a:solidFill>
                          <a:latin typeface="+mn-lt"/>
                        </a:rPr>
                        <a:t>be</a:t>
                      </a:r>
                      <a:r>
                        <a:rPr lang="fr-FR" sz="1800" b="0" i="1" baseline="0" dirty="0">
                          <a:solidFill>
                            <a:schemeClr val="bg1"/>
                          </a:solidFill>
                          <a:latin typeface="+mn-lt"/>
                        </a:rPr>
                        <a:t> fit in the future? </a:t>
                      </a: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5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B05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95920653"/>
                  </a:ext>
                </a:extLst>
              </a:tr>
              <a:tr h="275972">
                <a:tc>
                  <a:txBody>
                    <a:bodyPr/>
                    <a:lstStyle/>
                    <a:p>
                      <a:pPr algn="ctr"/>
                      <a:r>
                        <a:rPr lang="fr-FR" sz="1400" b="0" i="1" dirty="0">
                          <a:solidFill>
                            <a:schemeClr val="bg1"/>
                          </a:solidFill>
                          <a:latin typeface="+mn-lt"/>
                        </a:rPr>
                        <a:t>1</a:t>
                      </a: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algn="ctr"/>
                      <a:endParaRPr lang="fr-FR" sz="1400" b="0" i="1" dirty="0">
                        <a:solidFill>
                          <a:schemeClr val="bg1"/>
                        </a:solidFill>
                        <a:latin typeface="+mn-lt"/>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solidFill>
                          <a:effectLst/>
                          <a:uLnTx/>
                          <a:uFillTx/>
                          <a:latin typeface="+mn-lt"/>
                          <a:ea typeface="+mn-ea"/>
                          <a:cs typeface="+mn-cs"/>
                        </a:rPr>
                        <a:t>2</a:t>
                      </a:r>
                      <a:endParaRPr kumimoji="0" lang="fr-FR" sz="1400" b="0" i="0" u="none" strike="noStrike" kern="1200" cap="none" spc="0" normalizeH="0" baseline="0" noProof="0" dirty="0">
                        <a:ln>
                          <a:noFill/>
                        </a:ln>
                        <a:solidFill>
                          <a:prstClr val="black"/>
                        </a:solidFill>
                        <a:effectLst/>
                        <a:uLnTx/>
                        <a:uFillTx/>
                        <a:latin typeface="+mn-lt"/>
                        <a:ea typeface="+mn-ea"/>
                        <a:cs typeface="+mn-cs"/>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b="0" i="1" dirty="0">
                          <a:solidFill>
                            <a:schemeClr val="bg1"/>
                          </a:solidFill>
                        </a:rPr>
                        <a:t>3</a:t>
                      </a:r>
                      <a:endParaRPr lang="fr-FR" sz="1400" i="1" dirty="0">
                        <a:solidFill>
                          <a:schemeClr val="bg1"/>
                        </a:solidFill>
                      </a:endParaRPr>
                    </a:p>
                  </a:txBody>
                  <a:tcP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i="1" dirty="0">
                          <a:solidFill>
                            <a:schemeClr val="bg1"/>
                          </a:solidFill>
                        </a:rPr>
                        <a:t>4</a:t>
                      </a:r>
                    </a:p>
                  </a:txBody>
                  <a:tcP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i="1" dirty="0">
                          <a:solidFill>
                            <a:schemeClr val="bg1"/>
                          </a:solidFill>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i="1" dirty="0">
                          <a:solidFill>
                            <a:schemeClr val="bg1"/>
                          </a:solidFill>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fr-FR" sz="1400" i="1" dirty="0">
                          <a:solidFill>
                            <a:schemeClr val="bg1"/>
                          </a:solidFill>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402798990"/>
                  </a:ext>
                </a:extLst>
              </a:tr>
              <a:tr h="5798170">
                <a:tc>
                  <a:txBody>
                    <a:bodyPr/>
                    <a:lstStyle/>
                    <a:p>
                      <a:r>
                        <a:rPr lang="fr-FR" sz="1200" b="1" noProof="0" dirty="0">
                          <a:solidFill>
                            <a:srgbClr val="002060"/>
                          </a:solidFill>
                        </a:rPr>
                        <a:t>Pour être</a:t>
                      </a:r>
                      <a:r>
                        <a:rPr lang="fr-FR" sz="1200" b="1" baseline="0" noProof="0" dirty="0">
                          <a:solidFill>
                            <a:srgbClr val="002060"/>
                          </a:solidFill>
                        </a:rPr>
                        <a:t> en forme à l’avenir</a:t>
                      </a:r>
                    </a:p>
                    <a:p>
                      <a:r>
                        <a:rPr lang="fr-FR" sz="1200" b="1" baseline="0" noProof="0" dirty="0">
                          <a:solidFill>
                            <a:srgbClr val="00B0F0"/>
                          </a:solidFill>
                        </a:rPr>
                        <a:t>To </a:t>
                      </a:r>
                      <a:r>
                        <a:rPr lang="fr-FR" sz="1200" b="1" baseline="0" noProof="0" dirty="0" err="1">
                          <a:solidFill>
                            <a:srgbClr val="00B0F0"/>
                          </a:solidFill>
                        </a:rPr>
                        <a:t>be</a:t>
                      </a:r>
                      <a:r>
                        <a:rPr lang="fr-FR" sz="1200" b="1" baseline="0" noProof="0" dirty="0">
                          <a:solidFill>
                            <a:srgbClr val="00B0F0"/>
                          </a:solidFill>
                        </a:rPr>
                        <a:t> fit in the future </a:t>
                      </a:r>
                    </a:p>
                    <a:p>
                      <a:endParaRPr lang="fr-FR" sz="1200" b="1" baseline="0" noProof="0" dirty="0">
                        <a:solidFill>
                          <a:srgbClr val="00B0F0"/>
                        </a:solidFill>
                      </a:endParaRPr>
                    </a:p>
                    <a:p>
                      <a:endParaRPr lang="fr-FR" sz="1200" b="1" baseline="0" noProof="0" dirty="0">
                        <a:solidFill>
                          <a:srgbClr val="00B0F0"/>
                        </a:solidFill>
                      </a:endParaRPr>
                    </a:p>
                    <a:p>
                      <a:endParaRPr lang="fr-FR" sz="1200" b="1" baseline="0" noProof="0" dirty="0">
                        <a:solidFill>
                          <a:srgbClr val="00B0F0"/>
                        </a:solidFill>
                      </a:endParaRPr>
                    </a:p>
                    <a:p>
                      <a:endParaRPr lang="fr-FR" sz="1200" b="1" baseline="0" noProof="0" dirty="0">
                        <a:solidFill>
                          <a:srgbClr val="00B0F0"/>
                        </a:solidFill>
                      </a:endParaRPr>
                    </a:p>
                    <a:p>
                      <a:endParaRPr lang="fr-FR" sz="1200" b="1" noProof="0" dirty="0">
                        <a:solidFill>
                          <a:srgbClr val="00B0F0"/>
                        </a:solidFill>
                      </a:endParaRPr>
                    </a:p>
                  </a:txBody>
                  <a:tcPr anchor="ct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r>
                        <a:rPr lang="fr-FR" sz="1200" b="1" noProof="0" dirty="0">
                          <a:solidFill>
                            <a:srgbClr val="002060"/>
                          </a:solidFill>
                        </a:rPr>
                        <a:t>d’abord</a:t>
                      </a:r>
                      <a:endParaRPr lang="fr-FR" sz="1200" b="1" baseline="0" noProof="0" dirty="0">
                        <a:solidFill>
                          <a:srgbClr val="002060"/>
                        </a:solidFill>
                      </a:endParaRPr>
                    </a:p>
                    <a:p>
                      <a:r>
                        <a:rPr lang="fr-FR" sz="1200" b="1" baseline="0" noProof="0" dirty="0">
                          <a:solidFill>
                            <a:srgbClr val="00B0F0"/>
                          </a:solidFill>
                        </a:rPr>
                        <a:t>First</a:t>
                      </a:r>
                    </a:p>
                    <a:p>
                      <a:endParaRPr lang="fr-FR" sz="1200" b="1" baseline="0" noProof="0" dirty="0">
                        <a:solidFill>
                          <a:srgbClr val="00B0F0"/>
                        </a:solidFill>
                      </a:endParaRPr>
                    </a:p>
                    <a:p>
                      <a:endParaRPr lang="fr-FR" sz="1200" b="1" baseline="0" noProof="0" dirty="0">
                        <a:solidFill>
                          <a:srgbClr val="00B0F0"/>
                        </a:solidFill>
                      </a:endParaRPr>
                    </a:p>
                    <a:p>
                      <a:endParaRPr lang="fr-FR" sz="1200" b="1" baseline="0" noProof="0" dirty="0">
                        <a:solidFill>
                          <a:srgbClr val="00B0F0"/>
                        </a:solidFill>
                      </a:endParaRPr>
                    </a:p>
                    <a:p>
                      <a:endParaRPr lang="fr-FR" sz="1200" b="1" baseline="0" noProof="0" dirty="0">
                        <a:solidFill>
                          <a:srgbClr val="00B0F0"/>
                        </a:solidFill>
                      </a:endParaRPr>
                    </a:p>
                    <a:p>
                      <a:endParaRPr lang="fr-FR" sz="1200" b="1" noProof="0" dirty="0">
                        <a:solidFill>
                          <a:srgbClr val="00B0F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fr-FR" sz="1200" b="1" noProof="0" dirty="0">
                        <a:solidFill>
                          <a:srgbClr val="002060"/>
                        </a:solidFill>
                        <a:latin typeface="+mn-lt"/>
                      </a:endParaRPr>
                    </a:p>
                    <a:p>
                      <a:endParaRPr lang="fr-FR" sz="1200" b="1" noProof="0" dirty="0">
                        <a:solidFill>
                          <a:srgbClr val="002060"/>
                        </a:solidFill>
                        <a:latin typeface="+mn-lt"/>
                      </a:endParaRPr>
                    </a:p>
                    <a:p>
                      <a:endParaRPr lang="fr-FR" sz="1200" b="1" noProof="0" dirty="0">
                        <a:solidFill>
                          <a:srgbClr val="002060"/>
                        </a:solidFill>
                        <a:latin typeface="+mn-lt"/>
                      </a:endParaRPr>
                    </a:p>
                    <a:p>
                      <a:endParaRPr lang="fr-FR" sz="1200" b="1" noProof="0" dirty="0">
                        <a:solidFill>
                          <a:srgbClr val="002060"/>
                        </a:solidFill>
                        <a:latin typeface="+mn-lt"/>
                      </a:endParaRPr>
                    </a:p>
                    <a:p>
                      <a:endParaRPr lang="fr-FR" sz="1200" b="1" noProof="0" dirty="0">
                        <a:solidFill>
                          <a:srgbClr val="002060"/>
                        </a:solidFill>
                        <a:latin typeface="+mn-lt"/>
                      </a:endParaRPr>
                    </a:p>
                    <a:p>
                      <a:r>
                        <a:rPr lang="fr-FR" sz="1200" b="1" noProof="0" dirty="0">
                          <a:solidFill>
                            <a:srgbClr val="002060"/>
                          </a:solidFill>
                          <a:latin typeface="+mn-lt"/>
                        </a:rPr>
                        <a:t>je vais</a:t>
                      </a:r>
                    </a:p>
                    <a:p>
                      <a:r>
                        <a:rPr lang="fr-FR" sz="1200" b="0" i="1" noProof="0" dirty="0">
                          <a:solidFill>
                            <a:srgbClr val="00B0F0"/>
                          </a:solidFill>
                          <a:latin typeface="+mn-lt"/>
                        </a:rPr>
                        <a:t>I </a:t>
                      </a:r>
                      <a:r>
                        <a:rPr lang="fr-FR" sz="1200" b="0" i="1" noProof="0" dirty="0" err="1">
                          <a:solidFill>
                            <a:srgbClr val="00B0F0"/>
                          </a:solidFill>
                          <a:latin typeface="+mn-lt"/>
                        </a:rPr>
                        <a:t>am</a:t>
                      </a:r>
                      <a:r>
                        <a:rPr lang="fr-FR" sz="1200" b="0" i="1" noProof="0" dirty="0">
                          <a:solidFill>
                            <a:srgbClr val="00B0F0"/>
                          </a:solidFill>
                          <a:latin typeface="+mn-lt"/>
                        </a:rPr>
                        <a:t> </a:t>
                      </a:r>
                      <a:r>
                        <a:rPr lang="fr-FR" sz="1200" b="0" i="1" noProof="0" dirty="0" err="1">
                          <a:solidFill>
                            <a:srgbClr val="00B0F0"/>
                          </a:solidFill>
                          <a:latin typeface="+mn-lt"/>
                        </a:rPr>
                        <a:t>going</a:t>
                      </a:r>
                      <a:r>
                        <a:rPr lang="fr-FR" sz="1200" b="0" i="1" noProof="0" dirty="0">
                          <a:solidFill>
                            <a:srgbClr val="00B0F0"/>
                          </a:solidFill>
                          <a:latin typeface="+mn-lt"/>
                        </a:rPr>
                        <a:t> to </a:t>
                      </a: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endParaRPr lang="fr-FR" sz="1200" b="0" i="1" noProof="0" dirty="0">
                        <a:solidFill>
                          <a:srgbClr val="00B0F0"/>
                        </a:solidFill>
                        <a:latin typeface="+mn-lt"/>
                      </a:endParaRPr>
                    </a:p>
                    <a:p>
                      <a:r>
                        <a:rPr lang="fr-FR" sz="1200" b="1" i="0" noProof="0" dirty="0">
                          <a:solidFill>
                            <a:srgbClr val="002060"/>
                          </a:solidFill>
                          <a:latin typeface="+mn-lt"/>
                        </a:rPr>
                        <a:t>je ne vais pas</a:t>
                      </a:r>
                    </a:p>
                    <a:p>
                      <a:r>
                        <a:rPr lang="fr-FR" sz="1200" b="0" i="1" noProof="0" dirty="0">
                          <a:solidFill>
                            <a:srgbClr val="00B0F0"/>
                          </a:solidFill>
                          <a:latin typeface="+mn-lt"/>
                        </a:rPr>
                        <a:t>I </a:t>
                      </a:r>
                      <a:r>
                        <a:rPr lang="fr-FR" sz="1200" b="0" i="1" noProof="0" dirty="0" err="1">
                          <a:solidFill>
                            <a:srgbClr val="00B0F0"/>
                          </a:solidFill>
                          <a:latin typeface="+mn-lt"/>
                        </a:rPr>
                        <a:t>am</a:t>
                      </a:r>
                      <a:r>
                        <a:rPr lang="fr-FR" sz="1200" b="0" i="1" baseline="0" noProof="0" dirty="0">
                          <a:solidFill>
                            <a:srgbClr val="00B0F0"/>
                          </a:solidFill>
                          <a:latin typeface="+mn-lt"/>
                        </a:rPr>
                        <a:t> not </a:t>
                      </a:r>
                      <a:r>
                        <a:rPr lang="fr-FR" sz="1200" b="0" i="1" baseline="0" noProof="0" dirty="0" err="1">
                          <a:solidFill>
                            <a:srgbClr val="00B0F0"/>
                          </a:solidFill>
                          <a:latin typeface="+mn-lt"/>
                        </a:rPr>
                        <a:t>going</a:t>
                      </a:r>
                      <a:r>
                        <a:rPr lang="fr-FR" sz="1200" b="0" i="1" baseline="0" noProof="0" dirty="0">
                          <a:solidFill>
                            <a:srgbClr val="00B0F0"/>
                          </a:solidFill>
                          <a:latin typeface="+mn-lt"/>
                        </a:rPr>
                        <a:t> to</a:t>
                      </a:r>
                    </a:p>
                    <a:p>
                      <a:endParaRPr lang="fr-FR" sz="1200" b="0" i="1" baseline="0" noProof="0" dirty="0">
                        <a:solidFill>
                          <a:srgbClr val="00B0F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rgbClr val="002060"/>
                          </a:solidFill>
                          <a:effectLst/>
                          <a:latin typeface="+mn-lt"/>
                          <a:ea typeface="+mn-ea"/>
                          <a:cs typeface="+mn-cs"/>
                        </a:rPr>
                        <a:t>faire beaucoup </a:t>
                      </a:r>
                      <a:r>
                        <a:rPr lang="en-US" sz="1200" b="1" i="0" kern="1200" dirty="0" err="1">
                          <a:solidFill>
                            <a:srgbClr val="002060"/>
                          </a:solidFill>
                          <a:effectLst/>
                          <a:latin typeface="+mn-lt"/>
                          <a:ea typeface="+mn-ea"/>
                          <a:cs typeface="+mn-cs"/>
                        </a:rPr>
                        <a:t>d’activité</a:t>
                      </a:r>
                      <a:r>
                        <a:rPr lang="en-US" sz="1200" b="1" i="0" kern="1200" dirty="0">
                          <a:solidFill>
                            <a:srgbClr val="002060"/>
                          </a:solidFill>
                          <a:effectLst/>
                          <a:latin typeface="+mn-lt"/>
                          <a:ea typeface="+mn-ea"/>
                          <a:cs typeface="+mn-cs"/>
                        </a:rPr>
                        <a:t> sportive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do a lot of physical exercise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faire trente minutes d’exercice par jour</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a:solidFill>
                            <a:srgbClr val="00B0F0"/>
                          </a:solidFill>
                          <a:effectLst/>
                          <a:latin typeface="+mn-lt"/>
                          <a:ea typeface="+mn-ea"/>
                          <a:cs typeface="+mn-cs"/>
                        </a:rPr>
                        <a:t>do 30 minutes </a:t>
                      </a:r>
                      <a:r>
                        <a:rPr lang="fr-FR" sz="1200" b="0" i="1" kern="1200" dirty="0" err="1">
                          <a:solidFill>
                            <a:srgbClr val="00B0F0"/>
                          </a:solidFill>
                          <a:effectLst/>
                          <a:latin typeface="+mn-lt"/>
                          <a:ea typeface="+mn-ea"/>
                          <a:cs typeface="+mn-cs"/>
                        </a:rPr>
                        <a:t>exercise</a:t>
                      </a:r>
                      <a:r>
                        <a:rPr lang="fr-FR" sz="1200" b="0" i="1" kern="1200" dirty="0">
                          <a:solidFill>
                            <a:srgbClr val="00B0F0"/>
                          </a:solidFill>
                          <a:effectLst/>
                          <a:latin typeface="+mn-lt"/>
                          <a:ea typeface="+mn-ea"/>
                          <a:cs typeface="+mn-cs"/>
                        </a:rPr>
                        <a:t> per </a:t>
                      </a:r>
                      <a:r>
                        <a:rPr lang="fr-FR" sz="1200" b="0" i="1" kern="1200" dirty="0" err="1">
                          <a:solidFill>
                            <a:srgbClr val="00B0F0"/>
                          </a:solidFill>
                          <a:effectLst/>
                          <a:latin typeface="+mn-lt"/>
                          <a:ea typeface="+mn-ea"/>
                          <a:cs typeface="+mn-cs"/>
                        </a:rPr>
                        <a:t>day</a:t>
                      </a:r>
                      <a:endParaRPr lang="fr-FR" sz="1200" b="0" i="1" kern="1200" dirty="0">
                        <a:solidFill>
                          <a:srgbClr val="00B0F0"/>
                        </a:solidFill>
                        <a:effectLst/>
                        <a:latin typeface="+mn-lt"/>
                        <a:ea typeface="+mn-ea"/>
                        <a:cs typeface="+mn-cs"/>
                      </a:endParaRPr>
                    </a:p>
                    <a:p>
                      <a:r>
                        <a:rPr lang="en-US" sz="1200" b="1" kern="1200" dirty="0">
                          <a:solidFill>
                            <a:srgbClr val="002060"/>
                          </a:solidFill>
                          <a:effectLst/>
                          <a:latin typeface="+mn-lt"/>
                          <a:ea typeface="+mn-ea"/>
                          <a:cs typeface="+mn-cs"/>
                        </a:rPr>
                        <a:t>faire du sport </a:t>
                      </a:r>
                      <a:r>
                        <a:rPr lang="fr-FR" sz="1200" b="1" kern="1200" dirty="0">
                          <a:solidFill>
                            <a:srgbClr val="002060"/>
                          </a:solidFill>
                          <a:effectLst/>
                          <a:latin typeface="+mn-lt"/>
                          <a:ea typeface="+mn-ea"/>
                          <a:cs typeface="+mn-cs"/>
                        </a:rPr>
                        <a:t>régulièrement. </a:t>
                      </a:r>
                      <a:endParaRPr lang="en-US" sz="1200" b="1" kern="1200" dirty="0">
                        <a:solidFill>
                          <a:srgbClr val="002060"/>
                        </a:solidFill>
                        <a:effectLst/>
                        <a:latin typeface="+mn-lt"/>
                        <a:ea typeface="+mn-ea"/>
                        <a:cs typeface="+mn-cs"/>
                      </a:endParaRPr>
                    </a:p>
                    <a:p>
                      <a:r>
                        <a:rPr lang="en-GB" sz="1200" b="0" i="0" kern="1200" dirty="0">
                          <a:solidFill>
                            <a:srgbClr val="00B0F0"/>
                          </a:solidFill>
                          <a:effectLst/>
                          <a:latin typeface="+mn-lt"/>
                          <a:ea typeface="+mn-ea"/>
                          <a:cs typeface="+mn-cs"/>
                        </a:rPr>
                        <a:t>do sport regularly.</a:t>
                      </a:r>
                      <a:br>
                        <a:rPr lang="en-US" sz="1200" b="0" kern="1200" dirty="0">
                          <a:solidFill>
                            <a:srgbClr val="002060"/>
                          </a:solidFill>
                          <a:effectLst/>
                          <a:latin typeface="+mn-lt"/>
                          <a:ea typeface="+mn-ea"/>
                          <a:cs typeface="+mn-cs"/>
                        </a:rPr>
                      </a:br>
                      <a:r>
                        <a:rPr lang="en-US" sz="1200" b="1" i="0" kern="1200" dirty="0">
                          <a:solidFill>
                            <a:srgbClr val="002060"/>
                          </a:solidFill>
                          <a:effectLst/>
                          <a:latin typeface="+mn-lt"/>
                          <a:ea typeface="+mn-ea"/>
                          <a:cs typeface="+mn-cs"/>
                        </a:rPr>
                        <a:t>manger </a:t>
                      </a:r>
                      <a:r>
                        <a:rPr lang="en-US" sz="1200" b="1" i="0" kern="1200" dirty="0" err="1">
                          <a:solidFill>
                            <a:srgbClr val="002060"/>
                          </a:solidFill>
                          <a:effectLst/>
                          <a:latin typeface="+mn-lt"/>
                          <a:ea typeface="+mn-ea"/>
                          <a:cs typeface="+mn-cs"/>
                        </a:rPr>
                        <a:t>sain</a:t>
                      </a:r>
                      <a:endParaRPr lang="en-US" sz="1200" b="1" i="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I eat healthily</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manger des fruits et des légumes</a:t>
                      </a:r>
                      <a:endParaRPr lang="fr-FR" sz="1200" b="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1" kern="1200" dirty="0" err="1">
                          <a:solidFill>
                            <a:srgbClr val="00B0F0"/>
                          </a:solidFill>
                          <a:effectLst/>
                          <a:latin typeface="+mn-lt"/>
                          <a:ea typeface="+mn-ea"/>
                          <a:cs typeface="+mn-cs"/>
                        </a:rPr>
                        <a:t>eat</a:t>
                      </a:r>
                      <a:r>
                        <a:rPr lang="fr-FR" sz="1200" b="0" i="1" kern="1200" dirty="0">
                          <a:solidFill>
                            <a:srgbClr val="00B0F0"/>
                          </a:solidFill>
                          <a:effectLst/>
                          <a:latin typeface="+mn-lt"/>
                          <a:ea typeface="+mn-ea"/>
                          <a:cs typeface="+mn-cs"/>
                        </a:rPr>
                        <a:t> fruit and </a:t>
                      </a:r>
                      <a:r>
                        <a:rPr lang="fr-FR" sz="1200" b="0" i="1" kern="1200" dirty="0" err="1">
                          <a:solidFill>
                            <a:srgbClr val="00B0F0"/>
                          </a:solidFill>
                          <a:effectLst/>
                          <a:latin typeface="+mn-lt"/>
                          <a:ea typeface="+mn-ea"/>
                          <a:cs typeface="+mn-cs"/>
                        </a:rPr>
                        <a:t>veg</a:t>
                      </a:r>
                      <a:endParaRPr lang="fr-FR" sz="1200" b="0" i="1" kern="1200" dirty="0">
                        <a:solidFill>
                          <a:srgbClr val="00B0F0"/>
                        </a:solidFill>
                        <a:effectLst/>
                        <a:latin typeface="+mn-lt"/>
                        <a:ea typeface="+mn-ea"/>
                        <a:cs typeface="+mn-cs"/>
                      </a:endParaRPr>
                    </a:p>
                    <a:p>
                      <a:r>
                        <a:rPr lang="en-GB" sz="1200" b="1" i="0" kern="1200" dirty="0">
                          <a:solidFill>
                            <a:srgbClr val="002060"/>
                          </a:solidFill>
                          <a:effectLst/>
                          <a:latin typeface="+mn-lt"/>
                          <a:ea typeface="+mn-ea"/>
                          <a:cs typeface="+mn-cs"/>
                        </a:rPr>
                        <a:t>boire de </a:t>
                      </a:r>
                      <a:r>
                        <a:rPr lang="en-GB" sz="1200" b="1" i="0" kern="1200" dirty="0" err="1">
                          <a:solidFill>
                            <a:srgbClr val="002060"/>
                          </a:solidFill>
                          <a:effectLst/>
                          <a:latin typeface="+mn-lt"/>
                          <a:ea typeface="+mn-ea"/>
                          <a:cs typeface="+mn-cs"/>
                        </a:rPr>
                        <a:t>l’eau</a:t>
                      </a:r>
                      <a:r>
                        <a:rPr lang="en-GB" sz="1200" b="1" i="0" kern="1200" dirty="0">
                          <a:solidFill>
                            <a:srgbClr val="002060"/>
                          </a:solidFill>
                          <a:effectLst/>
                          <a:latin typeface="+mn-lt"/>
                          <a:ea typeface="+mn-ea"/>
                          <a:cs typeface="+mn-cs"/>
                        </a:rPr>
                        <a:t> </a:t>
                      </a:r>
                    </a:p>
                    <a:p>
                      <a:r>
                        <a:rPr lang="en-GB" sz="1200" b="0" i="1" kern="1200" dirty="0">
                          <a:solidFill>
                            <a:srgbClr val="00B0F0"/>
                          </a:solidFill>
                          <a:effectLst/>
                          <a:latin typeface="+mn-lt"/>
                          <a:ea typeface="+mn-ea"/>
                          <a:cs typeface="+mn-cs"/>
                        </a:rPr>
                        <a:t>drink water</a:t>
                      </a:r>
                      <a:br>
                        <a:rPr lang="en-US" sz="1200" b="0" kern="1200" dirty="0">
                          <a:solidFill>
                            <a:srgbClr val="002060"/>
                          </a:solidFill>
                          <a:effectLst/>
                          <a:latin typeface="+mn-lt"/>
                          <a:ea typeface="+mn-ea"/>
                          <a:cs typeface="+mn-cs"/>
                        </a:rPr>
                      </a:br>
                      <a:r>
                        <a:rPr lang="en-GB" sz="1200" b="1" kern="1200" dirty="0" err="1">
                          <a:solidFill>
                            <a:srgbClr val="002060"/>
                          </a:solidFill>
                          <a:effectLst/>
                          <a:latin typeface="+mn-lt"/>
                          <a:ea typeface="+mn-ea"/>
                          <a:cs typeface="+mn-cs"/>
                        </a:rPr>
                        <a:t>aller</a:t>
                      </a:r>
                      <a:r>
                        <a:rPr lang="en-GB" sz="1200" b="1" kern="1200" dirty="0">
                          <a:solidFill>
                            <a:srgbClr val="002060"/>
                          </a:solidFill>
                          <a:effectLst/>
                          <a:latin typeface="+mn-lt"/>
                          <a:ea typeface="+mn-ea"/>
                          <a:cs typeface="+mn-cs"/>
                        </a:rPr>
                        <a:t> au</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collège</a:t>
                      </a:r>
                      <a:r>
                        <a:rPr lang="en-GB" sz="1200" b="1" kern="1200" baseline="0" dirty="0">
                          <a:solidFill>
                            <a:srgbClr val="002060"/>
                          </a:solidFill>
                          <a:effectLst/>
                          <a:latin typeface="+mn-lt"/>
                          <a:ea typeface="+mn-ea"/>
                          <a:cs typeface="+mn-cs"/>
                        </a:rPr>
                        <a:t> à pied</a:t>
                      </a:r>
                      <a:endParaRPr lang="en-GB" sz="1200" b="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walk</a:t>
                      </a:r>
                      <a:r>
                        <a:rPr lang="en-GB" sz="1200" b="0" i="1" kern="1200" baseline="0" dirty="0">
                          <a:solidFill>
                            <a:srgbClr val="00B0F0"/>
                          </a:solidFill>
                          <a:effectLst/>
                          <a:latin typeface="+mn-lt"/>
                          <a:ea typeface="+mn-ea"/>
                          <a:cs typeface="+mn-cs"/>
                        </a:rPr>
                        <a:t> to school</a:t>
                      </a:r>
                      <a:br>
                        <a:rPr lang="en-US" sz="1200" b="0" kern="1200" dirty="0">
                          <a:solidFill>
                            <a:srgbClr val="002060"/>
                          </a:solidFill>
                          <a:effectLst/>
                          <a:latin typeface="+mn-lt"/>
                          <a:ea typeface="+mn-ea"/>
                          <a:cs typeface="+mn-cs"/>
                        </a:rPr>
                      </a:br>
                      <a:r>
                        <a:rPr lang="en-GB" sz="1200" b="1" kern="1200" dirty="0" err="1">
                          <a:solidFill>
                            <a:srgbClr val="002060"/>
                          </a:solidFill>
                          <a:effectLst/>
                          <a:latin typeface="+mn-lt"/>
                          <a:ea typeface="+mn-ea"/>
                          <a:cs typeface="+mn-cs"/>
                        </a:rPr>
                        <a:t>aller</a:t>
                      </a:r>
                      <a:r>
                        <a:rPr lang="en-GB" sz="1200" b="1" kern="1200" dirty="0">
                          <a:solidFill>
                            <a:srgbClr val="002060"/>
                          </a:solidFill>
                          <a:effectLst/>
                          <a:latin typeface="+mn-lt"/>
                          <a:ea typeface="+mn-ea"/>
                          <a:cs typeface="+mn-cs"/>
                        </a:rPr>
                        <a:t> au </a:t>
                      </a:r>
                      <a:r>
                        <a:rPr lang="en-GB" sz="1200" b="1" kern="1200" dirty="0" err="1">
                          <a:solidFill>
                            <a:srgbClr val="002060"/>
                          </a:solidFill>
                          <a:effectLst/>
                          <a:latin typeface="+mn-lt"/>
                          <a:ea typeface="+mn-ea"/>
                          <a:cs typeface="+mn-cs"/>
                        </a:rPr>
                        <a:t>collège</a:t>
                      </a:r>
                      <a:r>
                        <a:rPr lang="en-GB" sz="1200" b="1" kern="1200" dirty="0">
                          <a:solidFill>
                            <a:srgbClr val="002060"/>
                          </a:solidFill>
                          <a:effectLst/>
                          <a:latin typeface="+mn-lt"/>
                          <a:ea typeface="+mn-ea"/>
                          <a:cs typeface="+mn-cs"/>
                        </a:rPr>
                        <a:t> </a:t>
                      </a:r>
                      <a:r>
                        <a:rPr lang="en-GB" sz="1200" b="1" kern="1200" baseline="0" dirty="0">
                          <a:solidFill>
                            <a:srgbClr val="002060"/>
                          </a:solidFill>
                          <a:effectLst/>
                          <a:latin typeface="+mn-lt"/>
                          <a:ea typeface="+mn-ea"/>
                          <a:cs typeface="+mn-cs"/>
                        </a:rPr>
                        <a:t>à</a:t>
                      </a:r>
                      <a:r>
                        <a:rPr lang="en-GB" sz="1200" b="1" kern="1200" dirty="0">
                          <a:solidFill>
                            <a:srgbClr val="002060"/>
                          </a:solidFill>
                          <a:effectLst/>
                          <a:latin typeface="+mn-lt"/>
                          <a:ea typeface="+mn-ea"/>
                          <a:cs typeface="+mn-cs"/>
                        </a:rPr>
                        <a:t> </a:t>
                      </a:r>
                      <a:r>
                        <a:rPr lang="en-GB" sz="1200" b="1" kern="1200" dirty="0" err="1">
                          <a:solidFill>
                            <a:srgbClr val="002060"/>
                          </a:solidFill>
                          <a:effectLst/>
                          <a:latin typeface="+mn-lt"/>
                          <a:ea typeface="+mn-ea"/>
                          <a:cs typeface="+mn-cs"/>
                        </a:rPr>
                        <a:t>vélo</a:t>
                      </a:r>
                      <a:endParaRPr lang="en-GB" sz="1200" b="1"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go to school by bike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1" kern="1200" dirty="0">
                          <a:solidFill>
                            <a:srgbClr val="002060"/>
                          </a:solidFill>
                          <a:effectLst/>
                          <a:latin typeface="+mn-lt"/>
                          <a:ea typeface="+mn-ea"/>
                          <a:cs typeface="+mn-cs"/>
                        </a:rPr>
                        <a:t>jouer au foot deux fois par semaine</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a:solidFill>
                            <a:srgbClr val="00B0F0"/>
                          </a:solidFill>
                          <a:effectLst/>
                          <a:latin typeface="+mn-lt"/>
                          <a:ea typeface="+mn-ea"/>
                          <a:cs typeface="+mn-cs"/>
                        </a:rPr>
                        <a:t>I </a:t>
                      </a:r>
                      <a:r>
                        <a:rPr lang="fr-FR" sz="1200" b="0" i="0" kern="1200" dirty="0" err="1">
                          <a:solidFill>
                            <a:srgbClr val="00B0F0"/>
                          </a:solidFill>
                          <a:effectLst/>
                          <a:latin typeface="+mn-lt"/>
                          <a:ea typeface="+mn-ea"/>
                          <a:cs typeface="+mn-cs"/>
                        </a:rPr>
                        <a:t>play</a:t>
                      </a:r>
                      <a:r>
                        <a:rPr lang="fr-FR" sz="1200" b="0" i="0" kern="1200" dirty="0">
                          <a:solidFill>
                            <a:srgbClr val="00B0F0"/>
                          </a:solidFill>
                          <a:effectLst/>
                          <a:latin typeface="+mn-lt"/>
                          <a:ea typeface="+mn-ea"/>
                          <a:cs typeface="+mn-cs"/>
                        </a:rPr>
                        <a:t> football </a:t>
                      </a:r>
                      <a:r>
                        <a:rPr lang="fr-FR" sz="1200" b="0" i="0" kern="1200" dirty="0" err="1">
                          <a:solidFill>
                            <a:srgbClr val="00B0F0"/>
                          </a:solidFill>
                          <a:effectLst/>
                          <a:latin typeface="+mn-lt"/>
                          <a:ea typeface="+mn-ea"/>
                          <a:cs typeface="+mn-cs"/>
                        </a:rPr>
                        <a:t>twice</a:t>
                      </a:r>
                      <a:r>
                        <a:rPr lang="fr-FR" sz="1200" b="0" i="0" kern="1200" dirty="0">
                          <a:solidFill>
                            <a:srgbClr val="00B0F0"/>
                          </a:solidFill>
                          <a:effectLst/>
                          <a:latin typeface="+mn-lt"/>
                          <a:ea typeface="+mn-ea"/>
                          <a:cs typeface="+mn-cs"/>
                        </a:rPr>
                        <a:t> a </a:t>
                      </a:r>
                      <a:r>
                        <a:rPr lang="fr-FR" sz="1200" b="0" i="0" kern="1200" dirty="0" err="1">
                          <a:solidFill>
                            <a:srgbClr val="00B0F0"/>
                          </a:solidFill>
                          <a:effectLst/>
                          <a:latin typeface="+mn-lt"/>
                          <a:ea typeface="+mn-ea"/>
                          <a:cs typeface="+mn-cs"/>
                        </a:rPr>
                        <a:t>week</a:t>
                      </a:r>
                      <a:endParaRPr lang="fr-FR" sz="1200" b="0" i="0" kern="1200" dirty="0">
                        <a:solidFill>
                          <a:srgbClr val="00B0F0"/>
                        </a:solidFill>
                        <a:effectLst/>
                        <a:latin typeface="+mn-lt"/>
                        <a:ea typeface="+mn-ea"/>
                        <a:cs typeface="+mn-cs"/>
                      </a:endParaRPr>
                    </a:p>
                    <a:p>
                      <a:endParaRPr lang="en-GB" sz="1200" b="0" i="1" kern="1200" dirty="0">
                        <a:solidFill>
                          <a:srgbClr val="00B0F0"/>
                        </a:solidFill>
                        <a:effectLst/>
                        <a:latin typeface="+mn-lt"/>
                        <a:ea typeface="+mn-ea"/>
                        <a:cs typeface="+mn-cs"/>
                      </a:endParaRPr>
                    </a:p>
                    <a:p>
                      <a:endParaRPr lang="en-GB" sz="1200" b="0" i="1" kern="1200" dirty="0">
                        <a:solidFill>
                          <a:srgbClr val="00B0F0"/>
                        </a:solidFill>
                        <a:effectLst/>
                        <a:latin typeface="+mn-lt"/>
                        <a:ea typeface="+mn-ea"/>
                        <a:cs typeface="+mn-cs"/>
                      </a:endParaRPr>
                    </a:p>
                    <a:p>
                      <a:endParaRPr lang="en-GB" sz="1200" b="0" i="1" kern="1200" dirty="0">
                        <a:solidFill>
                          <a:srgbClr val="00B0F0"/>
                        </a:solidFill>
                        <a:effectLst/>
                        <a:latin typeface="+mn-lt"/>
                        <a:ea typeface="+mn-ea"/>
                        <a:cs typeface="+mn-cs"/>
                      </a:endParaRPr>
                    </a:p>
                    <a:p>
                      <a:r>
                        <a:rPr lang="en-GB" sz="1200" b="1" i="0" kern="1200" dirty="0">
                          <a:solidFill>
                            <a:srgbClr val="002060"/>
                          </a:solidFill>
                          <a:effectLst/>
                          <a:latin typeface="+mn-lt"/>
                          <a:ea typeface="+mn-ea"/>
                          <a:cs typeface="+mn-cs"/>
                        </a:rPr>
                        <a:t>manger de bonbons</a:t>
                      </a:r>
                    </a:p>
                    <a:p>
                      <a:r>
                        <a:rPr lang="en-GB" sz="1200" b="0" i="1" kern="1200" dirty="0">
                          <a:solidFill>
                            <a:srgbClr val="00B0F0"/>
                          </a:solidFill>
                          <a:effectLst/>
                          <a:latin typeface="+mn-lt"/>
                          <a:ea typeface="+mn-ea"/>
                          <a:cs typeface="+mn-cs"/>
                        </a:rPr>
                        <a:t>eat sweets</a:t>
                      </a:r>
                    </a:p>
                    <a:p>
                      <a:r>
                        <a:rPr lang="en-GB" sz="1200" b="1" i="0" kern="1200" dirty="0">
                          <a:solidFill>
                            <a:srgbClr val="002060"/>
                          </a:solidFill>
                          <a:effectLst/>
                          <a:latin typeface="+mn-lt"/>
                          <a:ea typeface="+mn-ea"/>
                          <a:cs typeface="+mn-cs"/>
                        </a:rPr>
                        <a:t>manger</a:t>
                      </a:r>
                      <a:r>
                        <a:rPr lang="en-GB" sz="1200" b="1" i="0" kern="1200" baseline="0" dirty="0">
                          <a:solidFill>
                            <a:srgbClr val="002060"/>
                          </a:solidFill>
                          <a:effectLst/>
                          <a:latin typeface="+mn-lt"/>
                          <a:ea typeface="+mn-ea"/>
                          <a:cs typeface="+mn-cs"/>
                        </a:rPr>
                        <a:t> de frites</a:t>
                      </a:r>
                    </a:p>
                    <a:p>
                      <a:r>
                        <a:rPr lang="en-GB" sz="1200" b="0" i="1" kern="1200" baseline="0" dirty="0">
                          <a:solidFill>
                            <a:srgbClr val="00B0F0"/>
                          </a:solidFill>
                          <a:effectLst/>
                          <a:latin typeface="+mn-lt"/>
                          <a:ea typeface="+mn-ea"/>
                          <a:cs typeface="+mn-cs"/>
                        </a:rPr>
                        <a:t>eat chips</a:t>
                      </a:r>
                    </a:p>
                    <a:p>
                      <a:r>
                        <a:rPr lang="en-US" sz="1200" b="1" i="0" kern="1200" dirty="0">
                          <a:solidFill>
                            <a:srgbClr val="002060"/>
                          </a:solidFill>
                          <a:effectLst/>
                          <a:latin typeface="+mn-lt"/>
                          <a:ea typeface="+mn-ea"/>
                          <a:cs typeface="+mn-cs"/>
                        </a:rPr>
                        <a:t>manger de chips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1" kern="1200" dirty="0">
                          <a:solidFill>
                            <a:srgbClr val="00B0F0"/>
                          </a:solidFill>
                          <a:effectLst/>
                          <a:latin typeface="+mn-lt"/>
                          <a:ea typeface="+mn-ea"/>
                          <a:cs typeface="+mn-cs"/>
                        </a:rPr>
                        <a:t>eat crisps</a:t>
                      </a:r>
                      <a:endParaRPr lang="en-GB" sz="1200" b="0" i="1" kern="1200" baseline="0" dirty="0">
                        <a:solidFill>
                          <a:srgbClr val="00B0F0"/>
                        </a:solidFill>
                        <a:effectLst/>
                        <a:latin typeface="+mn-lt"/>
                        <a:ea typeface="+mn-ea"/>
                        <a:cs typeface="+mn-cs"/>
                      </a:endParaRPr>
                    </a:p>
                    <a:p>
                      <a:r>
                        <a:rPr lang="en-GB" sz="1200" b="1" i="0" kern="1200" baseline="0" dirty="0">
                          <a:solidFill>
                            <a:srgbClr val="002060"/>
                          </a:solidFill>
                          <a:effectLst/>
                          <a:latin typeface="+mn-lt"/>
                          <a:ea typeface="+mn-ea"/>
                          <a:cs typeface="+mn-cs"/>
                        </a:rPr>
                        <a:t>boire de </a:t>
                      </a:r>
                      <a:r>
                        <a:rPr lang="en-GB" sz="1200" b="1" i="0" kern="1200" baseline="0" dirty="0" err="1">
                          <a:solidFill>
                            <a:srgbClr val="002060"/>
                          </a:solidFill>
                          <a:effectLst/>
                          <a:latin typeface="+mn-lt"/>
                          <a:ea typeface="+mn-ea"/>
                          <a:cs typeface="+mn-cs"/>
                        </a:rPr>
                        <a:t>boissons</a:t>
                      </a:r>
                      <a:r>
                        <a:rPr lang="en-GB" sz="1200" b="1" i="0" kern="1200" baseline="0" dirty="0">
                          <a:solidFill>
                            <a:srgbClr val="002060"/>
                          </a:solidFill>
                          <a:effectLst/>
                          <a:latin typeface="+mn-lt"/>
                          <a:ea typeface="+mn-ea"/>
                          <a:cs typeface="+mn-cs"/>
                        </a:rPr>
                        <a:t> </a:t>
                      </a:r>
                      <a:r>
                        <a:rPr lang="en-GB" sz="1200" b="1" i="0" kern="1200" baseline="0" dirty="0" err="1">
                          <a:solidFill>
                            <a:srgbClr val="002060"/>
                          </a:solidFill>
                          <a:effectLst/>
                          <a:latin typeface="+mn-lt"/>
                          <a:ea typeface="+mn-ea"/>
                          <a:cs typeface="+mn-cs"/>
                        </a:rPr>
                        <a:t>gazeuses</a:t>
                      </a:r>
                      <a:endParaRPr lang="en-GB" sz="1200" b="1" i="0" kern="1200" baseline="0" dirty="0">
                        <a:solidFill>
                          <a:srgbClr val="002060"/>
                        </a:solidFill>
                        <a:effectLst/>
                        <a:latin typeface="+mn-lt"/>
                        <a:ea typeface="+mn-ea"/>
                        <a:cs typeface="+mn-cs"/>
                      </a:endParaRPr>
                    </a:p>
                    <a:p>
                      <a:r>
                        <a:rPr lang="en-GB" sz="1200" b="0" i="1" kern="1200" baseline="0" dirty="0">
                          <a:solidFill>
                            <a:srgbClr val="00B0F0"/>
                          </a:solidFill>
                          <a:effectLst/>
                          <a:latin typeface="+mn-lt"/>
                          <a:ea typeface="+mn-ea"/>
                          <a:cs typeface="+mn-cs"/>
                        </a:rPr>
                        <a:t>drink fizzy drinks</a:t>
                      </a:r>
                      <a:br>
                        <a:rPr lang="en-US" sz="1200" b="0" kern="1200" dirty="0">
                          <a:solidFill>
                            <a:srgbClr val="002060"/>
                          </a:solidFill>
                          <a:effectLst/>
                          <a:latin typeface="+mn-lt"/>
                          <a:ea typeface="+mn-ea"/>
                          <a:cs typeface="+mn-cs"/>
                        </a:rPr>
                      </a:br>
                      <a:r>
                        <a:rPr lang="en-GB" sz="1200" b="1" kern="1200" dirty="0" err="1">
                          <a:solidFill>
                            <a:srgbClr val="002060"/>
                          </a:solidFill>
                          <a:effectLst/>
                          <a:latin typeface="+mn-lt"/>
                          <a:ea typeface="+mn-ea"/>
                          <a:cs typeface="+mn-cs"/>
                        </a:rPr>
                        <a:t>aller</a:t>
                      </a:r>
                      <a:r>
                        <a:rPr lang="en-GB" sz="1200" b="1" kern="1200" dirty="0">
                          <a:solidFill>
                            <a:srgbClr val="002060"/>
                          </a:solidFill>
                          <a:effectLst/>
                          <a:latin typeface="+mn-lt"/>
                          <a:ea typeface="+mn-ea"/>
                          <a:cs typeface="+mn-cs"/>
                        </a:rPr>
                        <a:t> au</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collège</a:t>
                      </a:r>
                      <a:r>
                        <a:rPr lang="en-GB" sz="1200" b="1" kern="1200" baseline="0" dirty="0">
                          <a:solidFill>
                            <a:srgbClr val="002060"/>
                          </a:solidFill>
                          <a:effectLst/>
                          <a:latin typeface="+mn-lt"/>
                          <a:ea typeface="+mn-ea"/>
                          <a:cs typeface="+mn-cs"/>
                        </a:rPr>
                        <a:t> </a:t>
                      </a:r>
                      <a:r>
                        <a:rPr lang="en-GB" sz="1200" b="1" kern="1200" baseline="0" dirty="0" err="1">
                          <a:solidFill>
                            <a:srgbClr val="002060"/>
                          </a:solidFill>
                          <a:effectLst/>
                          <a:latin typeface="+mn-lt"/>
                          <a:ea typeface="+mn-ea"/>
                          <a:cs typeface="+mn-cs"/>
                        </a:rPr>
                        <a:t>en</a:t>
                      </a:r>
                      <a:r>
                        <a:rPr lang="en-GB" sz="1200" b="1" kern="1200" baseline="0" dirty="0">
                          <a:solidFill>
                            <a:srgbClr val="002060"/>
                          </a:solidFill>
                          <a:effectLst/>
                          <a:latin typeface="+mn-lt"/>
                          <a:ea typeface="+mn-ea"/>
                          <a:cs typeface="+mn-cs"/>
                        </a:rPr>
                        <a:t> bus</a:t>
                      </a:r>
                      <a:endParaRPr lang="en-GB" sz="1200" b="0" kern="1200" dirty="0">
                        <a:solidFill>
                          <a:srgbClr val="002060"/>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1" kern="1200" dirty="0">
                          <a:solidFill>
                            <a:srgbClr val="00B0F0"/>
                          </a:solidFill>
                          <a:effectLst/>
                          <a:latin typeface="+mn-lt"/>
                          <a:ea typeface="+mn-ea"/>
                          <a:cs typeface="+mn-cs"/>
                        </a:rPr>
                        <a:t>go to school by bus</a:t>
                      </a:r>
                      <a:br>
                        <a:rPr lang="fr-FR" sz="1200" b="0" kern="1200" dirty="0">
                          <a:solidFill>
                            <a:schemeClr val="tx1"/>
                          </a:solidFill>
                          <a:effectLst/>
                          <a:latin typeface="+mn-lt"/>
                          <a:ea typeface="+mn-ea"/>
                          <a:cs typeface="+mn-cs"/>
                        </a:rPr>
                      </a:br>
                      <a:r>
                        <a:rPr lang="fr-FR" sz="1200" b="1" kern="1200" dirty="0">
                          <a:solidFill>
                            <a:srgbClr val="002060"/>
                          </a:solidFill>
                          <a:effectLst/>
                          <a:latin typeface="+mn-lt"/>
                          <a:ea typeface="+mn-ea"/>
                          <a:cs typeface="+mn-cs"/>
                        </a:rPr>
                        <a:t>jouer à des jeux vidéo</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kern="1200" dirty="0" err="1">
                          <a:solidFill>
                            <a:srgbClr val="00B0F0"/>
                          </a:solidFill>
                          <a:effectLst/>
                          <a:latin typeface="+mn-lt"/>
                          <a:ea typeface="+mn-ea"/>
                          <a:cs typeface="+mn-cs"/>
                        </a:rPr>
                        <a:t>play</a:t>
                      </a:r>
                      <a:r>
                        <a:rPr lang="fr-FR" sz="1200" b="0" i="0" kern="1200" dirty="0">
                          <a:solidFill>
                            <a:srgbClr val="00B0F0"/>
                          </a:solidFill>
                          <a:effectLst/>
                          <a:latin typeface="+mn-lt"/>
                          <a:ea typeface="+mn-ea"/>
                          <a:cs typeface="+mn-cs"/>
                        </a:rPr>
                        <a:t> </a:t>
                      </a:r>
                      <a:r>
                        <a:rPr lang="fr-FR" sz="1200" b="0" i="0" kern="1200" dirty="0" err="1">
                          <a:solidFill>
                            <a:srgbClr val="00B0F0"/>
                          </a:solidFill>
                          <a:effectLst/>
                          <a:latin typeface="+mn-lt"/>
                          <a:ea typeface="+mn-ea"/>
                          <a:cs typeface="+mn-cs"/>
                        </a:rPr>
                        <a:t>video</a:t>
                      </a:r>
                      <a:r>
                        <a:rPr lang="fr-FR" sz="1200" b="0" i="0" kern="1200" baseline="0" dirty="0">
                          <a:solidFill>
                            <a:srgbClr val="00B0F0"/>
                          </a:solidFill>
                          <a:effectLst/>
                          <a:latin typeface="+mn-lt"/>
                          <a:ea typeface="+mn-ea"/>
                          <a:cs typeface="+mn-cs"/>
                        </a:rPr>
                        <a:t> </a:t>
                      </a:r>
                      <a:r>
                        <a:rPr lang="fr-FR" sz="1200" b="0" i="0" kern="1200" baseline="0" dirty="0" err="1">
                          <a:solidFill>
                            <a:srgbClr val="00B0F0"/>
                          </a:solidFill>
                          <a:effectLst/>
                          <a:latin typeface="+mn-lt"/>
                          <a:ea typeface="+mn-ea"/>
                          <a:cs typeface="+mn-cs"/>
                        </a:rPr>
                        <a:t>games</a:t>
                      </a:r>
                      <a:endParaRPr lang="en-GB" sz="1200" b="0" i="1" kern="1200" baseline="0" dirty="0">
                        <a:solidFill>
                          <a:srgbClr val="00B0F0"/>
                        </a:solidFill>
                        <a:effectLst/>
                        <a:latin typeface="+mn-lt"/>
                        <a:ea typeface="+mn-ea"/>
                        <a:cs typeface="+mn-cs"/>
                      </a:endParaRPr>
                    </a:p>
                    <a:p>
                      <a:endParaRPr lang="en-GB" sz="1200" b="0" kern="1200" dirty="0">
                        <a:solidFill>
                          <a:srgbClr val="00B0F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a:solidFill>
                            <a:srgbClr val="002060"/>
                          </a:solidFill>
                          <a:effectLst/>
                          <a:latin typeface="+mn-lt"/>
                          <a:ea typeface="+mn-ea"/>
                          <a:cs typeface="+mn-cs"/>
                        </a:rPr>
                        <a:t>et </a:t>
                      </a:r>
                    </a:p>
                    <a:p>
                      <a:r>
                        <a:rPr lang="en-GB" sz="1200" b="0" kern="1200" dirty="0">
                          <a:solidFill>
                            <a:srgbClr val="00B0F0"/>
                          </a:solidFill>
                          <a:effectLst/>
                          <a:latin typeface="+mn-lt"/>
                          <a:ea typeface="+mn-ea"/>
                          <a:cs typeface="+mn-cs"/>
                        </a:rPr>
                        <a:t>and</a:t>
                      </a:r>
                    </a:p>
                    <a:p>
                      <a:r>
                        <a:rPr lang="en-GB" sz="1200" b="1" kern="1200" dirty="0" err="1">
                          <a:solidFill>
                            <a:srgbClr val="002060"/>
                          </a:solidFill>
                          <a:effectLst/>
                          <a:latin typeface="+mn-lt"/>
                          <a:ea typeface="+mn-ea"/>
                          <a:cs typeface="+mn-cs"/>
                        </a:rPr>
                        <a:t>aussi</a:t>
                      </a:r>
                      <a:r>
                        <a:rPr lang="en-GB" sz="1200" b="1" kern="1200" dirty="0">
                          <a:solidFill>
                            <a:srgbClr val="002060"/>
                          </a:solidFill>
                          <a:effectLst/>
                          <a:latin typeface="+mn-lt"/>
                          <a:ea typeface="+mn-ea"/>
                          <a:cs typeface="+mn-cs"/>
                        </a:rPr>
                        <a:t> </a:t>
                      </a:r>
                    </a:p>
                    <a:p>
                      <a:r>
                        <a:rPr lang="en-GB" sz="1200" b="0" kern="1200" dirty="0">
                          <a:solidFill>
                            <a:srgbClr val="00B0F0"/>
                          </a:solidFill>
                          <a:effectLst/>
                          <a:latin typeface="+mn-lt"/>
                          <a:ea typeface="+mn-ea"/>
                          <a:cs typeface="+mn-cs"/>
                        </a:rPr>
                        <a:t>also</a:t>
                      </a:r>
                    </a:p>
                    <a:p>
                      <a:r>
                        <a:rPr lang="en-GB" sz="1200" b="1" kern="1200" dirty="0">
                          <a:solidFill>
                            <a:srgbClr val="002060"/>
                          </a:solidFill>
                          <a:effectLst/>
                          <a:latin typeface="+mn-lt"/>
                          <a:ea typeface="+mn-ea"/>
                          <a:cs typeface="+mn-cs"/>
                        </a:rPr>
                        <a:t>après </a:t>
                      </a:r>
                    </a:p>
                    <a:p>
                      <a:r>
                        <a:rPr lang="en-GB" sz="1200" b="0" kern="1200" dirty="0">
                          <a:solidFill>
                            <a:srgbClr val="00B0F0"/>
                          </a:solidFill>
                          <a:effectLst/>
                          <a:latin typeface="+mn-lt"/>
                          <a:ea typeface="+mn-ea"/>
                          <a:cs typeface="+mn-cs"/>
                        </a:rPr>
                        <a:t>after</a:t>
                      </a:r>
                    </a:p>
                    <a:p>
                      <a:r>
                        <a:rPr lang="en-GB" sz="1200" b="1" kern="1200" dirty="0" err="1">
                          <a:solidFill>
                            <a:srgbClr val="002060"/>
                          </a:solidFill>
                          <a:effectLst/>
                          <a:latin typeface="+mn-lt"/>
                          <a:ea typeface="+mn-ea"/>
                          <a:cs typeface="+mn-cs"/>
                        </a:rPr>
                        <a:t>ensuite</a:t>
                      </a:r>
                      <a:endParaRPr lang="en-GB" sz="1200" b="1" kern="1200" dirty="0">
                        <a:solidFill>
                          <a:srgbClr val="002060"/>
                        </a:solidFill>
                        <a:effectLst/>
                        <a:latin typeface="+mn-lt"/>
                        <a:ea typeface="+mn-ea"/>
                        <a:cs typeface="+mn-cs"/>
                      </a:endParaRPr>
                    </a:p>
                    <a:p>
                      <a:r>
                        <a:rPr lang="en-GB" sz="1200" b="0" kern="1200" dirty="0">
                          <a:solidFill>
                            <a:srgbClr val="00B0F0"/>
                          </a:solidFill>
                          <a:effectLst/>
                          <a:latin typeface="+mn-lt"/>
                          <a:ea typeface="+mn-ea"/>
                          <a:cs typeface="+mn-cs"/>
                        </a:rPr>
                        <a:t>next</a:t>
                      </a:r>
                    </a:p>
                    <a:p>
                      <a:r>
                        <a:rPr lang="en-GB" sz="1200" b="1" kern="1200" dirty="0">
                          <a:solidFill>
                            <a:srgbClr val="002060"/>
                          </a:solidFill>
                          <a:effectLst/>
                          <a:latin typeface="+mn-lt"/>
                          <a:ea typeface="+mn-ea"/>
                          <a:cs typeface="+mn-cs"/>
                        </a:rPr>
                        <a:t>puis </a:t>
                      </a:r>
                    </a:p>
                    <a:p>
                      <a:r>
                        <a:rPr lang="en-GB" sz="1200" b="0" kern="1200" dirty="0">
                          <a:solidFill>
                            <a:srgbClr val="00B0F0"/>
                          </a:solidFill>
                          <a:effectLst/>
                          <a:latin typeface="+mn-lt"/>
                          <a:ea typeface="+mn-ea"/>
                          <a:cs typeface="+mn-cs"/>
                        </a:rPr>
                        <a:t>then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a:solidFill>
                            <a:srgbClr val="7030A0"/>
                          </a:solidFill>
                          <a:effectLst/>
                          <a:latin typeface="+mn-lt"/>
                          <a:ea typeface="+mn-ea"/>
                          <a:cs typeface="+mn-cs"/>
                        </a:rPr>
                        <a:t>Repeat 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b="1" kern="1200" dirty="0" err="1">
                          <a:solidFill>
                            <a:srgbClr val="002060"/>
                          </a:solidFill>
                          <a:effectLst/>
                          <a:latin typeface="+mn-lt"/>
                          <a:ea typeface="+mn-ea"/>
                          <a:cs typeface="+mn-cs"/>
                        </a:rPr>
                        <a:t>finalement</a:t>
                      </a:r>
                      <a:endParaRPr lang="en-GB" sz="1200" b="1" kern="1200" dirty="0">
                        <a:solidFill>
                          <a:srgbClr val="002060"/>
                        </a:solidFill>
                        <a:effectLst/>
                        <a:latin typeface="+mn-lt"/>
                        <a:ea typeface="+mn-ea"/>
                        <a:cs typeface="+mn-cs"/>
                      </a:endParaRPr>
                    </a:p>
                    <a:p>
                      <a:r>
                        <a:rPr lang="en-GB" sz="1200" b="0" kern="1200" dirty="0">
                          <a:solidFill>
                            <a:srgbClr val="00B0F0"/>
                          </a:solidFill>
                          <a:effectLst/>
                          <a:latin typeface="+mn-lt"/>
                          <a:ea typeface="+mn-ea"/>
                          <a:cs typeface="+mn-cs"/>
                        </a:rPr>
                        <a:t>finally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rgbClr val="7030A0"/>
                          </a:solidFill>
                          <a:effectLst/>
                          <a:latin typeface="+mn-lt"/>
                          <a:ea typeface="+mn-ea"/>
                          <a:cs typeface="+mn-cs"/>
                        </a:rPr>
                        <a:t>Repeat 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2065556"/>
                  </a:ext>
                </a:extLst>
              </a:tr>
            </a:tbl>
          </a:graphicData>
        </a:graphic>
      </p:graphicFrame>
      <p:pic>
        <p:nvPicPr>
          <p:cNvPr id="2" name="Picture 1"/>
          <p:cNvPicPr>
            <a:picLocks noChangeAspect="1"/>
          </p:cNvPicPr>
          <p:nvPr/>
        </p:nvPicPr>
        <p:blipFill>
          <a:blip r:embed="rId3"/>
          <a:stretch>
            <a:fillRect/>
          </a:stretch>
        </p:blipFill>
        <p:spPr>
          <a:xfrm>
            <a:off x="3026095" y="968851"/>
            <a:ext cx="1137563" cy="519248"/>
          </a:xfrm>
          <a:prstGeom prst="rect">
            <a:avLst/>
          </a:prstGeom>
        </p:spPr>
      </p:pic>
      <p:sp>
        <p:nvSpPr>
          <p:cNvPr id="5" name="TextBox 4"/>
          <p:cNvSpPr txBox="1"/>
          <p:nvPr/>
        </p:nvSpPr>
        <p:spPr>
          <a:xfrm>
            <a:off x="146956" y="4156305"/>
            <a:ext cx="1498207" cy="2677656"/>
          </a:xfrm>
          <a:prstGeom prst="rect">
            <a:avLst/>
          </a:prstGeom>
          <a:solidFill>
            <a:schemeClr val="bg1"/>
          </a:solidFill>
          <a:ln w="76200">
            <a:solidFill>
              <a:srgbClr val="00B050"/>
            </a:solidFill>
          </a:ln>
        </p:spPr>
        <p:txBody>
          <a:bodyPr wrap="square" rtlCol="0">
            <a:spAutoFit/>
          </a:bodyPr>
          <a:lstStyle/>
          <a:p>
            <a:pPr lvl="0" fontAlgn="base">
              <a:defRPr/>
            </a:pPr>
            <a:r>
              <a:rPr lang="fr-FR" sz="1200" b="1" dirty="0">
                <a:solidFill>
                  <a:srgbClr val="002060"/>
                </a:solidFill>
              </a:rPr>
              <a:t>Je vais</a:t>
            </a:r>
          </a:p>
          <a:p>
            <a:pPr lvl="0" fontAlgn="base">
              <a:defRPr/>
            </a:pPr>
            <a:r>
              <a:rPr lang="fr-FR" sz="1200" b="1" dirty="0">
                <a:solidFill>
                  <a:srgbClr val="002060"/>
                </a:solidFill>
              </a:rPr>
              <a:t> </a:t>
            </a:r>
            <a:r>
              <a:rPr lang="en-GB" sz="1200" i="1" dirty="0">
                <a:solidFill>
                  <a:srgbClr val="00B0F0"/>
                </a:solidFill>
              </a:rPr>
              <a:t>I am going to</a:t>
            </a:r>
          </a:p>
          <a:p>
            <a:pPr lvl="0" fontAlgn="base">
              <a:defRPr/>
            </a:pPr>
            <a:r>
              <a:rPr lang="fr-FR" sz="1200" b="1" dirty="0">
                <a:solidFill>
                  <a:srgbClr val="002060"/>
                </a:solidFill>
              </a:rPr>
              <a:t>Tu vas</a:t>
            </a:r>
          </a:p>
          <a:p>
            <a:pPr lvl="0" fontAlgn="base">
              <a:defRPr/>
            </a:pPr>
            <a:r>
              <a:rPr lang="en-GB" sz="1200" i="1" dirty="0">
                <a:solidFill>
                  <a:srgbClr val="00B0F0"/>
                </a:solidFill>
              </a:rPr>
              <a:t>You are going to</a:t>
            </a:r>
          </a:p>
          <a:p>
            <a:pPr lvl="0" fontAlgn="base">
              <a:defRPr/>
            </a:pPr>
            <a:r>
              <a:rPr lang="fr-FR" sz="1200" b="1" dirty="0">
                <a:solidFill>
                  <a:srgbClr val="002060"/>
                </a:solidFill>
              </a:rPr>
              <a:t>Il/elle va</a:t>
            </a:r>
          </a:p>
          <a:p>
            <a:pPr lvl="0" fontAlgn="base">
              <a:defRPr/>
            </a:pPr>
            <a:r>
              <a:rPr lang="en-GB" sz="1200" i="1" dirty="0">
                <a:solidFill>
                  <a:srgbClr val="00B0F0"/>
                </a:solidFill>
              </a:rPr>
              <a:t>S/he is going to</a:t>
            </a:r>
          </a:p>
          <a:p>
            <a:pPr lvl="0" fontAlgn="base">
              <a:defRPr/>
            </a:pPr>
            <a:r>
              <a:rPr lang="en-GB" sz="1200" b="1" dirty="0">
                <a:solidFill>
                  <a:srgbClr val="002060"/>
                </a:solidFill>
              </a:rPr>
              <a:t>On </a:t>
            </a:r>
            <a:r>
              <a:rPr lang="en-GB" sz="1200" b="1" dirty="0" err="1">
                <a:solidFill>
                  <a:srgbClr val="002060"/>
                </a:solidFill>
              </a:rPr>
              <a:t>va</a:t>
            </a:r>
            <a:endParaRPr lang="en-GB" sz="1200" b="1" dirty="0">
              <a:solidFill>
                <a:srgbClr val="002060"/>
              </a:solidFill>
            </a:endParaRPr>
          </a:p>
          <a:p>
            <a:pPr lvl="0" fontAlgn="base">
              <a:defRPr/>
            </a:pPr>
            <a:r>
              <a:rPr lang="en-GB" sz="1200" i="1" dirty="0">
                <a:solidFill>
                  <a:srgbClr val="00B0F0"/>
                </a:solidFill>
              </a:rPr>
              <a:t>We are going to </a:t>
            </a:r>
          </a:p>
          <a:p>
            <a:pPr lvl="0" fontAlgn="base">
              <a:defRPr/>
            </a:pPr>
            <a:r>
              <a:rPr lang="en-GB" sz="1200" b="1" dirty="0">
                <a:solidFill>
                  <a:srgbClr val="002060"/>
                </a:solidFill>
              </a:rPr>
              <a:t>Nous </a:t>
            </a:r>
            <a:r>
              <a:rPr lang="en-GB" sz="1200" b="1" dirty="0" err="1">
                <a:solidFill>
                  <a:srgbClr val="002060"/>
                </a:solidFill>
              </a:rPr>
              <a:t>allons</a:t>
            </a:r>
            <a:endParaRPr lang="en-GB" sz="1200" b="1" dirty="0">
              <a:solidFill>
                <a:srgbClr val="002060"/>
              </a:solidFill>
            </a:endParaRPr>
          </a:p>
          <a:p>
            <a:pPr lvl="0" fontAlgn="base">
              <a:defRPr/>
            </a:pPr>
            <a:r>
              <a:rPr lang="en-GB" sz="1200" i="1" dirty="0">
                <a:solidFill>
                  <a:srgbClr val="00B0F0"/>
                </a:solidFill>
              </a:rPr>
              <a:t>We are going to</a:t>
            </a:r>
          </a:p>
          <a:p>
            <a:pPr lvl="0" fontAlgn="base">
              <a:defRPr/>
            </a:pPr>
            <a:r>
              <a:rPr lang="en-GB" sz="1200" b="1" dirty="0" err="1">
                <a:solidFill>
                  <a:srgbClr val="002060"/>
                </a:solidFill>
              </a:rPr>
              <a:t>Vous</a:t>
            </a:r>
            <a:r>
              <a:rPr lang="en-GB" sz="1200" b="1" dirty="0">
                <a:solidFill>
                  <a:srgbClr val="002060"/>
                </a:solidFill>
              </a:rPr>
              <a:t> </a:t>
            </a:r>
            <a:r>
              <a:rPr lang="en-GB" sz="1200" b="1" dirty="0" err="1">
                <a:solidFill>
                  <a:srgbClr val="002060"/>
                </a:solidFill>
              </a:rPr>
              <a:t>allez</a:t>
            </a:r>
            <a:endParaRPr lang="en-GB" sz="1200" b="1" dirty="0">
              <a:solidFill>
                <a:srgbClr val="002060"/>
              </a:solidFill>
            </a:endParaRPr>
          </a:p>
          <a:p>
            <a:pPr lvl="0" fontAlgn="base">
              <a:defRPr/>
            </a:pPr>
            <a:r>
              <a:rPr lang="en-GB" sz="1200" i="1" dirty="0">
                <a:solidFill>
                  <a:srgbClr val="00B0F0"/>
                </a:solidFill>
              </a:rPr>
              <a:t>You are going to</a:t>
            </a:r>
          </a:p>
          <a:p>
            <a:pPr lvl="0" fontAlgn="base">
              <a:defRPr/>
            </a:pPr>
            <a:r>
              <a:rPr lang="en-GB" sz="1200" b="1" dirty="0" err="1">
                <a:solidFill>
                  <a:srgbClr val="002060"/>
                </a:solidFill>
              </a:rPr>
              <a:t>Ils</a:t>
            </a:r>
            <a:r>
              <a:rPr lang="en-GB" sz="1200" b="1" dirty="0">
                <a:solidFill>
                  <a:srgbClr val="002060"/>
                </a:solidFill>
              </a:rPr>
              <a:t> </a:t>
            </a:r>
            <a:r>
              <a:rPr lang="en-GB" sz="1200" b="1" dirty="0" err="1">
                <a:solidFill>
                  <a:srgbClr val="002060"/>
                </a:solidFill>
              </a:rPr>
              <a:t>vont</a:t>
            </a:r>
            <a:endParaRPr lang="en-GB" sz="1200" b="1" dirty="0">
              <a:solidFill>
                <a:srgbClr val="002060"/>
              </a:solidFill>
            </a:endParaRPr>
          </a:p>
          <a:p>
            <a:pPr lvl="0" fontAlgn="base">
              <a:defRPr/>
            </a:pPr>
            <a:r>
              <a:rPr lang="en-GB" sz="1200" i="1" dirty="0">
                <a:solidFill>
                  <a:srgbClr val="00B0F0"/>
                </a:solidFill>
              </a:rPr>
              <a:t>They are going to</a:t>
            </a:r>
          </a:p>
        </p:txBody>
      </p:sp>
      <p:pic>
        <p:nvPicPr>
          <p:cNvPr id="7" name="Picture 6"/>
          <p:cNvPicPr>
            <a:picLocks noChangeAspect="1"/>
          </p:cNvPicPr>
          <p:nvPr/>
        </p:nvPicPr>
        <p:blipFill>
          <a:blip r:embed="rId4"/>
          <a:stretch>
            <a:fillRect/>
          </a:stretch>
        </p:blipFill>
        <p:spPr>
          <a:xfrm>
            <a:off x="0" y="705961"/>
            <a:ext cx="1830885" cy="1531054"/>
          </a:xfrm>
          <a:prstGeom prst="rect">
            <a:avLst/>
          </a:prstGeom>
        </p:spPr>
      </p:pic>
      <p:pic>
        <p:nvPicPr>
          <p:cNvPr id="8" name="Picture 7"/>
          <p:cNvPicPr>
            <a:picLocks noChangeAspect="1"/>
          </p:cNvPicPr>
          <p:nvPr/>
        </p:nvPicPr>
        <p:blipFill>
          <a:blip r:embed="rId5"/>
          <a:stretch>
            <a:fillRect/>
          </a:stretch>
        </p:blipFill>
        <p:spPr>
          <a:xfrm>
            <a:off x="9420225" y="4841875"/>
            <a:ext cx="2683266" cy="1607911"/>
          </a:xfrm>
          <a:prstGeom prst="rect">
            <a:avLst/>
          </a:prstGeom>
        </p:spPr>
      </p:pic>
    </p:spTree>
    <p:extLst>
      <p:ext uri="{BB962C8B-B14F-4D97-AF65-F5344CB8AC3E}">
        <p14:creationId xmlns:p14="http://schemas.microsoft.com/office/powerpoint/2010/main" val="463724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7D0C1-E65A-4C7D-ADA8-8C35C7CD2B8E}"/>
              </a:ext>
            </a:extLst>
          </p:cNvPr>
          <p:cNvPicPr>
            <a:picLocks noChangeAspect="1"/>
          </p:cNvPicPr>
          <p:nvPr/>
        </p:nvPicPr>
        <p:blipFill>
          <a:blip r:embed="rId2"/>
          <a:stretch>
            <a:fillRect/>
          </a:stretch>
        </p:blipFill>
        <p:spPr>
          <a:xfrm>
            <a:off x="2773372" y="0"/>
            <a:ext cx="6645255" cy="6858000"/>
          </a:xfrm>
          <a:prstGeom prst="rect">
            <a:avLst/>
          </a:prstGeom>
        </p:spPr>
      </p:pic>
    </p:spTree>
    <p:extLst>
      <p:ext uri="{BB962C8B-B14F-4D97-AF65-F5344CB8AC3E}">
        <p14:creationId xmlns:p14="http://schemas.microsoft.com/office/powerpoint/2010/main" val="49524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72F6-5E01-4894-BD17-B44F191F1C9B}"/>
              </a:ext>
            </a:extLst>
          </p:cNvPr>
          <p:cNvSpPr>
            <a:spLocks noGrp="1"/>
          </p:cNvSpPr>
          <p:nvPr>
            <p:ph type="title"/>
          </p:nvPr>
        </p:nvSpPr>
        <p:spPr>
          <a:xfrm>
            <a:off x="266700" y="2432050"/>
            <a:ext cx="10515600" cy="1325563"/>
          </a:xfrm>
        </p:spPr>
        <p:txBody>
          <a:bodyPr>
            <a:normAutofit fontScale="90000"/>
          </a:bodyPr>
          <a:lstStyle/>
          <a:p>
            <a:pPr marR="540385">
              <a:lnSpc>
                <a:spcPts val="1200"/>
              </a:lnSpc>
              <a:spcBef>
                <a:spcPts val="300"/>
              </a:spcBef>
              <a:spcAft>
                <a:spcPts val="300"/>
              </a:spcAft>
            </a:pPr>
            <a:r>
              <a:rPr lang="en-GB" sz="1800" b="1" dirty="0">
                <a:effectLst/>
                <a:latin typeface="Arial" panose="020B0604020202020204" pitchFamily="34" charset="0"/>
                <a:ea typeface="Times New Roman" panose="02020603050405020304" pitchFamily="18" charset="0"/>
              </a:rPr>
              <a:t>Les parties du corps	</a:t>
            </a:r>
            <a:r>
              <a:rPr lang="en-GB" sz="1800" b="1" i="1" dirty="0">
                <a:effectLst/>
                <a:latin typeface="Arial" panose="020B0604020202020204" pitchFamily="34" charset="0"/>
                <a:ea typeface="Times New Roman" panose="02020603050405020304" pitchFamily="18" charset="0"/>
              </a:rPr>
              <a:t>Parts of the body</a:t>
            </a:r>
            <a:br>
              <a:rPr lang="en-GB" sz="1800" b="1" dirty="0">
                <a:effectLst/>
                <a:latin typeface="Arial" panose="020B0604020202020204" pitchFamily="34" charset="0"/>
                <a:ea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la bouche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mouth</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bras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arm</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corps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body</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dos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back</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l’épaule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shoulder</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fesses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buttocks</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front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forehead</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genou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knee</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la jambe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leg</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la main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hand</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nez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nose</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l’œil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eye</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oreilles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ears</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pied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foot</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la tête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head</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 visage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face</a:t>
            </a:r>
            <a:br>
              <a:rPr lang="fr-FR" sz="1800" i="1"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yeux			</a:t>
            </a:r>
            <a:r>
              <a:rPr lang="fr-FR" sz="1800" i="1" dirty="0" err="1">
                <a:effectLst/>
                <a:latin typeface="Calibri" panose="020F0502020204030204" pitchFamily="34" charset="0"/>
                <a:ea typeface="Calibri" panose="020F0502020204030204" pitchFamily="34" charset="0"/>
                <a:cs typeface="Times New Roman" panose="02020603050405020304" pitchFamily="18" charset="0"/>
              </a:rPr>
              <a:t>eyes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Times New Roman" panose="02020603050405020304" pitchFamily="18" charset="0"/>
              </a:rPr>
              <a:t>On </a:t>
            </a:r>
            <a:r>
              <a:rPr lang="en-GB" sz="1800" b="1" dirty="0" err="1">
                <a:effectLst/>
                <a:latin typeface="Arial" panose="020B0604020202020204" pitchFamily="34" charset="0"/>
                <a:ea typeface="Times New Roman" panose="02020603050405020304" pitchFamily="18" charset="0"/>
              </a:rPr>
              <a:t>joue</a:t>
            </a:r>
            <a:r>
              <a:rPr lang="en-GB" sz="1800" b="1" dirty="0">
                <a:effectLst/>
                <a:latin typeface="Arial" panose="020B0604020202020204" pitchFamily="34" charset="0"/>
                <a:ea typeface="Times New Roman" panose="02020603050405020304" pitchFamily="18" charset="0"/>
              </a:rPr>
              <a:t> au paintball	</a:t>
            </a:r>
            <a:r>
              <a:rPr lang="en-GB" sz="1800" b="1" i="1" dirty="0">
                <a:effectLst/>
                <a:latin typeface="Arial" panose="020B0604020202020204" pitchFamily="34" charset="0"/>
                <a:ea typeface="Times New Roman" panose="02020603050405020304" pitchFamily="18" charset="0"/>
              </a:rPr>
              <a:t>We go paintballing</a:t>
            </a:r>
            <a:br>
              <a:rPr lang="en-GB" sz="1800" b="1" dirty="0">
                <a:effectLst/>
                <a:latin typeface="Arial" panose="020B0604020202020204" pitchFamily="34" charset="0"/>
                <a:ea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Où est-ce que tu es touché(e)?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Where have you been hit?</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blessé</a:t>
            </a:r>
            <a:r>
              <a:rPr lang="en-GB" sz="1800" dirty="0">
                <a:effectLst/>
                <a:latin typeface="Calibri" panose="020F0502020204030204" pitchFamily="34" charset="0"/>
                <a:ea typeface="Calibri" panose="020F0502020204030204" pitchFamily="34" charset="0"/>
                <a:cs typeface="Times New Roman" panose="02020603050405020304" pitchFamily="18" charset="0"/>
              </a:rPr>
              <a:t>(e)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injured</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gagner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to win</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err="1">
                <a:effectLst/>
                <a:latin typeface="Calibri" panose="020F0502020204030204" pitchFamily="34" charset="0"/>
                <a:ea typeface="Calibri" panose="020F0502020204030204" pitchFamily="34" charset="0"/>
                <a:cs typeface="Times New Roman" panose="02020603050405020304" pitchFamily="18" charset="0"/>
              </a:rPr>
              <a:t>éliminé</a:t>
            </a:r>
            <a:r>
              <a:rPr lang="en-US" sz="1800" dirty="0">
                <a:effectLst/>
                <a:latin typeface="Calibri" panose="020F0502020204030204" pitchFamily="34" charset="0"/>
                <a:ea typeface="Calibri" panose="020F0502020204030204" pitchFamily="34" charset="0"/>
                <a:cs typeface="Times New Roman" panose="02020603050405020304" pitchFamily="18" charset="0"/>
              </a:rPr>
              <a:t>(e)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eliminated</a:t>
            </a:r>
            <a:br>
              <a:rPr lang="en-US" sz="1800" i="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membre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member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le matériel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materials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fairplay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fairplay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E201094F-95CA-4536-AEE9-C3708AA45291}"/>
              </a:ext>
            </a:extLst>
          </p:cNvPr>
          <p:cNvSpPr txBox="1"/>
          <p:nvPr/>
        </p:nvSpPr>
        <p:spPr>
          <a:xfrm>
            <a:off x="6019800" y="1118118"/>
            <a:ext cx="6096000" cy="4763612"/>
          </a:xfrm>
          <a:prstGeom prst="rect">
            <a:avLst/>
          </a:prstGeom>
          <a:noFill/>
        </p:spPr>
        <p:txBody>
          <a:bodyPr wrap="square">
            <a:spAutoFit/>
          </a:bodyPr>
          <a:lstStyle/>
          <a:p>
            <a:pPr marR="540385">
              <a:lnSpc>
                <a:spcPts val="1200"/>
              </a:lnSpc>
              <a:spcBef>
                <a:spcPts val="300"/>
              </a:spcBef>
              <a:spcAft>
                <a:spcPts val="300"/>
              </a:spcAft>
            </a:pPr>
            <a:r>
              <a:rPr lang="fr-FR" sz="1600" b="1" dirty="0">
                <a:effectLst/>
                <a:latin typeface="Arial" panose="020B0604020202020204" pitchFamily="34" charset="0"/>
                <a:ea typeface="Times New Roman" panose="02020603050405020304" pitchFamily="18" charset="0"/>
              </a:rPr>
              <a:t>Le sport et le fitness	</a:t>
            </a:r>
            <a:r>
              <a:rPr lang="fr-FR" sz="1600" b="1" i="1" dirty="0">
                <a:effectLst/>
                <a:latin typeface="Arial" panose="020B0604020202020204" pitchFamily="34" charset="0"/>
                <a:ea typeface="Times New Roman" panose="02020603050405020304" pitchFamily="18" charset="0"/>
              </a:rPr>
              <a:t>Sport and fitness</a:t>
            </a:r>
            <a:endParaRPr lang="en-GB" sz="1600" b="1" dirty="0">
              <a:effectLst/>
              <a:latin typeface="Arial" panose="020B0604020202020204" pitchFamily="34" charset="0"/>
              <a:ea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Pour être un bon sportif, …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In order to be a good sportsperson, …</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Il faut …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You must …</a:t>
            </a:r>
            <a:br>
              <a:rPr lang="fr-FR"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avoir un bon programme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have a good training programme.</a:t>
            </a:r>
            <a:br>
              <a:rPr lang="fr-FR"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  d’entraînement.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bien manger.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eat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well</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bien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dormer</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sleep</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well</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être motivé.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be</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motivated</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aimer la compétition.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like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competition</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R="540385">
              <a:lnSpc>
                <a:spcPts val="1200"/>
              </a:lnSpc>
              <a:spcBef>
                <a:spcPts val="300"/>
              </a:spcBef>
              <a:spcAft>
                <a:spcPts val="300"/>
              </a:spcAft>
            </a:pPr>
            <a:r>
              <a:rPr lang="fr-FR" sz="1600" b="1" dirty="0">
                <a:effectLst/>
                <a:latin typeface="Arial" panose="020B0604020202020204" pitchFamily="34" charset="0"/>
                <a:ea typeface="Times New Roman" panose="02020603050405020304" pitchFamily="18" charset="0"/>
              </a:rPr>
              <a:t>Tu aimes le sport?		</a:t>
            </a:r>
            <a:r>
              <a:rPr lang="en-GB" sz="1600" b="1" i="1" dirty="0">
                <a:effectLst/>
                <a:latin typeface="Arial" panose="020B0604020202020204" pitchFamily="34" charset="0"/>
                <a:ea typeface="Times New Roman" panose="02020603050405020304" pitchFamily="18" charset="0"/>
              </a:rPr>
              <a:t>Do you like sport?</a:t>
            </a:r>
            <a:endParaRPr lang="en-GB" sz="1600" b="1" dirty="0">
              <a:effectLst/>
              <a:latin typeface="Arial" panose="020B0604020202020204" pitchFamily="34" charset="0"/>
              <a:ea typeface="Times New Roman" panose="02020603050405020304" pitchFamily="18" charset="0"/>
            </a:endParaRPr>
          </a:p>
          <a:p>
            <a:pPr>
              <a:lnSpc>
                <a:spcPct val="107000"/>
              </a:lnSpc>
              <a:spcAft>
                <a:spcPts val="800"/>
              </a:spcAft>
            </a:pPr>
            <a:r>
              <a:rPr lang="en-GB" sz="1600" dirty="0" err="1">
                <a:effectLst/>
                <a:latin typeface="Calibri" panose="020F0502020204030204" pitchFamily="34" charset="0"/>
                <a:ea typeface="Calibri" panose="020F0502020204030204" pitchFamily="34" charset="0"/>
                <a:cs typeface="Times New Roman" panose="02020603050405020304" pitchFamily="18" charset="0"/>
              </a:rPr>
              <a:t>J’aime</a:t>
            </a:r>
            <a:r>
              <a:rPr lang="en-GB" sz="1600" dirty="0">
                <a:effectLst/>
                <a:latin typeface="Calibri" panose="020F0502020204030204" pitchFamily="34" charset="0"/>
                <a:ea typeface="Calibri" panose="020F0502020204030204" pitchFamily="34" charset="0"/>
                <a:cs typeface="Times New Roman" panose="02020603050405020304" pitchFamily="18" charset="0"/>
              </a:rPr>
              <a:t> …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I like</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br>
              <a:rPr lang="fr-FR"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n’aime pas …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 don’t like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jouer</a:t>
            </a:r>
            <a:r>
              <a:rPr lang="en-GB" sz="1600" dirty="0">
                <a:effectLst/>
                <a:latin typeface="Calibri" panose="020F0502020204030204" pitchFamily="34" charset="0"/>
                <a:ea typeface="Calibri" panose="020F0502020204030204" pitchFamily="34" charset="0"/>
                <a:cs typeface="Times New Roman" panose="02020603050405020304" pitchFamily="18" charset="0"/>
              </a:rPr>
              <a:t> dans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une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équipe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to play in a team</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Ça</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booste</a:t>
            </a:r>
            <a:r>
              <a:rPr lang="en-GB" sz="1600" dirty="0">
                <a:effectLst/>
                <a:latin typeface="Calibri" panose="020F0502020204030204" pitchFamily="34" charset="0"/>
                <a:ea typeface="Calibri" panose="020F0502020204030204" pitchFamily="34" charset="0"/>
                <a:cs typeface="Times New Roman" panose="02020603050405020304" pitchFamily="18" charset="0"/>
              </a:rPr>
              <a:t> le moral. 	</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That boosts morale.</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C’est fatigant.	</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It’s</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tiring</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br>
              <a:rPr lang="fr-FR"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C’est ennuyeux.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It’s</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boring</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205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F7BC-6BDD-4CD1-A5BE-17545F5FF8E5}"/>
              </a:ext>
            </a:extLst>
          </p:cNvPr>
          <p:cNvSpPr>
            <a:spLocks noGrp="1"/>
          </p:cNvSpPr>
          <p:nvPr>
            <p:ph type="title"/>
          </p:nvPr>
        </p:nvSpPr>
        <p:spPr>
          <a:xfrm>
            <a:off x="76200" y="403225"/>
            <a:ext cx="10515600" cy="2492375"/>
          </a:xfrm>
        </p:spPr>
        <p:txBody>
          <a:bodyPr>
            <a:normAutofit/>
          </a:bodyPr>
          <a:lstStyle/>
          <a:p>
            <a:pPr marR="540385">
              <a:lnSpc>
                <a:spcPts val="1200"/>
              </a:lnSpc>
              <a:spcBef>
                <a:spcPts val="300"/>
              </a:spcBef>
              <a:spcAft>
                <a:spcPts val="300"/>
              </a:spcAft>
            </a:pPr>
            <a:r>
              <a:rPr lang="fr-FR" sz="1600" b="1" dirty="0">
                <a:effectLst/>
                <a:latin typeface="Arial" panose="020B0604020202020204" pitchFamily="34" charset="0"/>
                <a:ea typeface="Times New Roman" panose="02020603050405020304" pitchFamily="18" charset="0"/>
              </a:rPr>
              <a:t>Les opinions		</a:t>
            </a:r>
            <a:r>
              <a:rPr lang="fr-FR" sz="1600" b="1" i="1" dirty="0">
                <a:effectLst/>
                <a:latin typeface="Arial" panose="020B0604020202020204" pitchFamily="34" charset="0"/>
                <a:ea typeface="Times New Roman" panose="02020603050405020304" pitchFamily="18" charset="0"/>
              </a:rPr>
              <a:t>Opinions</a:t>
            </a:r>
            <a:br>
              <a:rPr lang="en-GB" sz="1600" b="1" dirty="0">
                <a:effectLst/>
                <a:latin typeface="Arial" panose="020B0604020202020204" pitchFamily="34" charset="0"/>
                <a:ea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pense que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I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think</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that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suis d’accord avec ...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I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agree</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with</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ne suis pas d’accord avec ...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I don’t agree wit</a:t>
            </a:r>
            <a:r>
              <a:rPr lang="en-GB" sz="1600" i="1" dirty="0">
                <a:effectLst/>
                <a:latin typeface="Calibri" panose="020F0502020204030204" pitchFamily="34" charset="0"/>
                <a:ea typeface="Calibri" panose="020F0502020204030204" pitchFamily="34" charset="0"/>
                <a:cs typeface="Times New Roman" panose="02020603050405020304" pitchFamily="18" charset="0"/>
              </a:rPr>
              <a:t>h ...</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À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mon</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avis</a:t>
            </a:r>
            <a:r>
              <a:rPr lang="en-GB" sz="1600" dirty="0">
                <a:effectLst/>
                <a:latin typeface="Calibri" panose="020F0502020204030204" pitchFamily="34" charset="0"/>
                <a:ea typeface="Calibri" panose="020F0502020204030204" pitchFamily="34" charset="0"/>
                <a:cs typeface="Times New Roman" panose="02020603050405020304" pitchFamily="18" charset="0"/>
              </a:rPr>
              <a:t>, …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In my opinion,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br>
              <a:rPr lang="en-GB" sz="1600" dirty="0">
                <a:effectLst/>
                <a:latin typeface="Calibri" panose="020F0502020204030204" pitchFamily="34" charset="0"/>
                <a:ea typeface="Calibri" panose="020F0502020204030204" pitchFamily="34" charset="0"/>
                <a:cs typeface="Times New Roman" panose="02020603050405020304" pitchFamily="18" charset="0"/>
              </a:rPr>
            </a:br>
            <a:r>
              <a:rPr lang="en-GB" sz="1600" b="1" dirty="0">
                <a:effectLst/>
                <a:latin typeface="Arial" panose="020B0604020202020204" pitchFamily="34" charset="0"/>
                <a:ea typeface="Times New Roman" panose="02020603050405020304" pitchFamily="18" charset="0"/>
              </a:rPr>
              <a:t>La routine		</a:t>
            </a:r>
            <a:r>
              <a:rPr lang="en-GB" sz="1600" b="1" i="1" dirty="0">
                <a:effectLst/>
                <a:latin typeface="Arial" panose="020B0604020202020204" pitchFamily="34" charset="0"/>
                <a:ea typeface="Times New Roman" panose="02020603050405020304" pitchFamily="18" charset="0"/>
              </a:rPr>
              <a:t>Routine</a:t>
            </a:r>
            <a:br>
              <a:rPr lang="en-GB" sz="1600" b="1" dirty="0">
                <a:effectLst/>
                <a:latin typeface="Arial" panose="020B0604020202020204" pitchFamily="34" charset="0"/>
                <a:ea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l’entraînement</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training</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faire de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l’activité</a:t>
            </a:r>
            <a:r>
              <a:rPr lang="en-GB" sz="1600" dirty="0">
                <a:effectLst/>
                <a:latin typeface="Calibri" panose="020F0502020204030204" pitchFamily="34" charset="0"/>
                <a:ea typeface="Calibri" panose="020F0502020204030204" pitchFamily="34" charset="0"/>
                <a:cs typeface="Times New Roman" panose="02020603050405020304" pitchFamily="18" charset="0"/>
              </a:rPr>
              <a:t> physique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to do physical activity</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err="1">
                <a:effectLst/>
                <a:latin typeface="Calibri" panose="020F0502020204030204" pitchFamily="34" charset="0"/>
                <a:ea typeface="Calibri" panose="020F0502020204030204" pitchFamily="34" charset="0"/>
                <a:cs typeface="Times New Roman" panose="02020603050405020304" pitchFamily="18" charset="0"/>
              </a:rPr>
              <a:t>jouer</a:t>
            </a:r>
            <a:r>
              <a:rPr lang="en-GB" sz="1600" dirty="0">
                <a:effectLst/>
                <a:latin typeface="Calibri" panose="020F0502020204030204" pitchFamily="34" charset="0"/>
                <a:ea typeface="Calibri" panose="020F0502020204030204" pitchFamily="34" charset="0"/>
                <a:cs typeface="Times New Roman" panose="02020603050405020304" pitchFamily="18" charset="0"/>
              </a:rPr>
              <a:t> un match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to play a match</a:t>
            </a:r>
            <a:br>
              <a:rPr lang="en-GB" sz="1800" i="1"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travailler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avec son coach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to work with your coach</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5" name="TextBox 4">
            <a:extLst>
              <a:ext uri="{FF2B5EF4-FFF2-40B4-BE49-F238E27FC236}">
                <a16:creationId xmlns:a16="http://schemas.microsoft.com/office/drawing/2014/main" id="{8631666D-4F0E-4E18-B2C5-102EBAE073CF}"/>
              </a:ext>
            </a:extLst>
          </p:cNvPr>
          <p:cNvSpPr txBox="1"/>
          <p:nvPr/>
        </p:nvSpPr>
        <p:spPr>
          <a:xfrm>
            <a:off x="6096000" y="615009"/>
            <a:ext cx="6096000" cy="4925644"/>
          </a:xfrm>
          <a:prstGeom prst="rect">
            <a:avLst/>
          </a:prstGeom>
          <a:noFill/>
        </p:spPr>
        <p:txBody>
          <a:bodyPr wrap="square">
            <a:spAutoFit/>
          </a:bodyPr>
          <a:lstStyle/>
          <a:p>
            <a:pPr>
              <a:lnSpc>
                <a:spcPct val="107000"/>
              </a:lnSpc>
              <a:spcAft>
                <a:spcPts val="800"/>
              </a:spcAft>
            </a:pPr>
            <a:r>
              <a:rPr lang="fr-FR" sz="1600" b="1" dirty="0">
                <a:effectLst/>
                <a:latin typeface="Calibri" panose="020F0502020204030204" pitchFamily="34" charset="0"/>
                <a:ea typeface="Calibri" panose="020F0502020204030204" pitchFamily="34" charset="0"/>
                <a:cs typeface="Times New Roman" panose="02020603050405020304" pitchFamily="18" charset="0"/>
              </a:rPr>
              <a:t>Manger sain		</a:t>
            </a:r>
            <a:r>
              <a:rPr lang="fr-FR" sz="1600" b="1" i="1" dirty="0" err="1">
                <a:effectLst/>
                <a:latin typeface="Calibri" panose="020F0502020204030204" pitchFamily="34" charset="0"/>
                <a:ea typeface="Calibri" panose="020F0502020204030204" pitchFamily="34" charset="0"/>
                <a:cs typeface="Times New Roman" panose="02020603050405020304" pitchFamily="18" charset="0"/>
              </a:rPr>
              <a:t>Healthy</a:t>
            </a:r>
            <a:r>
              <a:rPr lang="fr-FR" sz="1600" b="1"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b="1" i="1" dirty="0" err="1">
                <a:effectLst/>
                <a:latin typeface="Calibri" panose="020F0502020204030204" pitchFamily="34" charset="0"/>
                <a:ea typeface="Calibri" panose="020F0502020204030204" pitchFamily="34" charset="0"/>
                <a:cs typeface="Times New Roman" panose="02020603050405020304" pitchFamily="18" charset="0"/>
              </a:rPr>
              <a:t>eating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boissons gazeuses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fizzy</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drinks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céréales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cereals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chips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crisps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l’eau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water</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fruits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fruit</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légumes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vegetables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œufs</a:t>
            </a:r>
            <a:r>
              <a:rPr lang="fr-FR" sz="1600" i="1" dirty="0">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eggs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 pain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bread</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 poisson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fish</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produits laitiers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dairy</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products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les sucreries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sweet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things</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la viande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meat</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mange sain.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 eat healthily.</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en-GB" sz="1600" dirty="0">
                <a:effectLst/>
                <a:latin typeface="Calibri" panose="020F0502020204030204" pitchFamily="34" charset="0"/>
                <a:ea typeface="Calibri" panose="020F0502020204030204" pitchFamily="34" charset="0"/>
                <a:cs typeface="Times New Roman" panose="02020603050405020304" pitchFamily="18" charset="0"/>
              </a:rPr>
              <a:t>Je ne mange pas sain.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 don’t eat healthily.</a:t>
            </a:r>
            <a:br>
              <a:rPr lang="en-GB"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mange des ...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I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eat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ne mange pas de ...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I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don’t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eat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br>
              <a:rPr lang="fr-FR" sz="1600" i="1"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Je ne mange jamais de ...	</a:t>
            </a:r>
            <a:r>
              <a:rPr lang="fr-FR" sz="1600" i="1" dirty="0">
                <a:effectLst/>
                <a:latin typeface="Calibri" panose="020F0502020204030204" pitchFamily="34" charset="0"/>
                <a:ea typeface="Calibri" panose="020F0502020204030204" pitchFamily="34" charset="0"/>
                <a:cs typeface="Times New Roman" panose="02020603050405020304" pitchFamily="18" charset="0"/>
              </a:rPr>
              <a:t>I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never</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r>
              <a:rPr lang="fr-FR" sz="1600" i="1" dirty="0" err="1">
                <a:effectLst/>
                <a:latin typeface="Calibri" panose="020F0502020204030204" pitchFamily="34" charset="0"/>
                <a:ea typeface="Calibri" panose="020F0502020204030204" pitchFamily="34" charset="0"/>
                <a:cs typeface="Times New Roman" panose="02020603050405020304" pitchFamily="18" charset="0"/>
              </a:rPr>
              <a:t>eat</a:t>
            </a:r>
            <a:r>
              <a:rPr lang="fr-FR" sz="16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9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E0D2AB42E77A4D84BE2DD6D05212EE" ma:contentTypeVersion="12" ma:contentTypeDescription="Create a new document." ma:contentTypeScope="" ma:versionID="6ce3580611a98063e1b982c10a8d4899">
  <xsd:schema xmlns:xsd="http://www.w3.org/2001/XMLSchema" xmlns:xs="http://www.w3.org/2001/XMLSchema" xmlns:p="http://schemas.microsoft.com/office/2006/metadata/properties" xmlns:ns3="39f316ac-aaf5-4e2e-a738-5959585ebd54" xmlns:ns4="ab5792e2-7a20-434d-b2c8-f6c424745da8" targetNamespace="http://schemas.microsoft.com/office/2006/metadata/properties" ma:root="true" ma:fieldsID="0fb2ca46268dcf17957317634adb8574" ns3:_="" ns4:_="">
    <xsd:import namespace="39f316ac-aaf5-4e2e-a738-5959585ebd54"/>
    <xsd:import namespace="ab5792e2-7a20-434d-b2c8-f6c424745da8"/>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316ac-aaf5-4e2e-a738-5959585eb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5792e2-7a20-434d-b2c8-f6c424745da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FE4BD8-BD29-408F-9C40-A94B4A4CBD12}">
  <ds:schemaRefs>
    <ds:schemaRef ds:uri="http://schemas.microsoft.com/office/infopath/2007/PartnerControls"/>
    <ds:schemaRef ds:uri="ab5792e2-7a20-434d-b2c8-f6c424745da8"/>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39f316ac-aaf5-4e2e-a738-5959585ebd54"/>
    <ds:schemaRef ds:uri="http://www.w3.org/XML/1998/namespace"/>
  </ds:schemaRefs>
</ds:datastoreItem>
</file>

<file path=customXml/itemProps2.xml><?xml version="1.0" encoding="utf-8"?>
<ds:datastoreItem xmlns:ds="http://schemas.openxmlformats.org/officeDocument/2006/customXml" ds:itemID="{E3D65B18-9B4F-44F8-B9DD-8F119AB720B4}">
  <ds:schemaRefs>
    <ds:schemaRef ds:uri="http://schemas.microsoft.com/sharepoint/v3/contenttype/forms"/>
  </ds:schemaRefs>
</ds:datastoreItem>
</file>

<file path=customXml/itemProps3.xml><?xml version="1.0" encoding="utf-8"?>
<ds:datastoreItem xmlns:ds="http://schemas.openxmlformats.org/officeDocument/2006/customXml" ds:itemID="{AEF83E8E-D027-4036-AB87-3F54124BDE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f316ac-aaf5-4e2e-a738-5959585ebd54"/>
    <ds:schemaRef ds:uri="ab5792e2-7a20-434d-b2c8-f6c424745d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4510</TotalTime>
  <Words>2318</Words>
  <Application>Microsoft Office PowerPoint</Application>
  <PresentationFormat>Widescreen</PresentationFormat>
  <Paragraphs>484</Paragraphs>
  <Slides>10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 parties du corps Parts of the body la bouche   mouth le bras    arm le corps   body le dos    back l’épaule   shoulder les fesses   buttocks le front   forehead le genou   knee la jambe   leg la main   hand le nez   nose l’œil   eye les oreilles   ears le pied   foot la tête   head le visage   face les yeux   eyes   On joue au paintball We go paintballing Où est-ce que tu es touché(e)? Where have you been hit? blessé(e)   injured gagner   to win éliminé(e)   eliminated le membre   member le matériel   materials le fairplay    fairplay </vt:lpstr>
      <vt:lpstr>Les opinions  Opinions Je pense que ...  I think that ... Je suis d’accord avec ... I agree with ... Je ne suis pas d’accord avec ... I don’t agree with ... À mon avis, …  In my opinion, …   La routine  Routine l’entraînement  training faire de l’activité physique to do physical activity jouer un match  to play a match travailler avec son coach to work with your coach </vt:lpstr>
      <vt:lpstr>  Je vais changer ma vie I am going to change my life Je vais faire du sport   I am going to do sport regularly.   régulièrement.   Je vais manger sain.   I am going to eat healthily. Je vais prendre des cours I am going to take martial-arts   d’arts martiaux.  classes. Je vais aller au collège à pied. I am going to walk to school. Je vais faire trente minutes I am going to do thirty minutes’   d’exercice par jour.  exercise per day. Je vais aller au collège à vélo.  I am going to go to school by bike.   La forme   Fitness actif/active  active Ça ne m’intéresse pas. That doesn’t interest me. J’ai un problème.  I have a problem. Je joue à des jeux video. I play video games.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Jones</dc:creator>
  <cp:lastModifiedBy>Caroline Heaney</cp:lastModifiedBy>
  <cp:revision>180</cp:revision>
  <dcterms:created xsi:type="dcterms:W3CDTF">2021-01-08T13:31:16Z</dcterms:created>
  <dcterms:modified xsi:type="dcterms:W3CDTF">2023-06-26T20:00:48Z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0x010100E1E0D2AB42E77A4D84BE2DD6D05212EE</vt:lpwstr>
  </property>
</Properties>
</file>