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sldIdLst>
    <p:sldId id="1297" r:id="rId5"/>
    <p:sldId id="1302" r:id="rId6"/>
    <p:sldId id="1298" r:id="rId7"/>
    <p:sldId id="1299" r:id="rId8"/>
    <p:sldId id="1300" r:id="rId9"/>
    <p:sldId id="1301" r:id="rId10"/>
    <p:sldId id="1309" r:id="rId11"/>
    <p:sldId id="1310" r:id="rId12"/>
    <p:sldId id="1311" r:id="rId13"/>
    <p:sldId id="131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FF7C80"/>
    <a:srgbClr val="FFFF00"/>
    <a:srgbClr val="FF6600"/>
    <a:srgbClr val="3F45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809" autoAdjust="0"/>
    <p:restoredTop sz="80657" autoAdjust="0"/>
  </p:normalViewPr>
  <p:slideViewPr>
    <p:cSldViewPr snapToGrid="0">
      <p:cViewPr varScale="1">
        <p:scale>
          <a:sx n="64" d="100"/>
          <a:sy n="64" d="100"/>
        </p:scale>
        <p:origin x="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becca Jones" userId="cc34aa30-be8e-493b-abaa-39f3d88714a0" providerId="ADAL" clId="{9916DA37-BE36-471C-8D85-7B75524687A9}"/>
    <pc:docChg chg="delSld">
      <pc:chgData name="Rebecca Jones" userId="cc34aa30-be8e-493b-abaa-39f3d88714a0" providerId="ADAL" clId="{9916DA37-BE36-471C-8D85-7B75524687A9}" dt="2021-01-09T01:16:38.990" v="1" actId="2696"/>
      <pc:docMkLst>
        <pc:docMk/>
      </pc:docMkLst>
      <pc:sldChg chg="del">
        <pc:chgData name="Rebecca Jones" userId="cc34aa30-be8e-493b-abaa-39f3d88714a0" providerId="ADAL" clId="{9916DA37-BE36-471C-8D85-7B75524687A9}" dt="2021-01-09T01:16:36.728" v="0" actId="2696"/>
        <pc:sldMkLst>
          <pc:docMk/>
          <pc:sldMk cId="2180509535" sldId="264"/>
        </pc:sldMkLst>
      </pc:sldChg>
      <pc:sldChg chg="del">
        <pc:chgData name="Rebecca Jones" userId="cc34aa30-be8e-493b-abaa-39f3d88714a0" providerId="ADAL" clId="{9916DA37-BE36-471C-8D85-7B75524687A9}" dt="2021-01-09T01:16:38.990" v="1" actId="2696"/>
        <pc:sldMkLst>
          <pc:docMk/>
          <pc:sldMk cId="938867914" sldId="1284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7B55D-2D0E-4CAC-97A9-D9A3405A5772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1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685214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00AE5E-5171-4E3E-8976-34735CFA97D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62735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8039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67218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3710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87993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200AE5E-5171-4E3E-8976-34735CFA97DA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66748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7F19DB-5179-4F2E-8551-9ADF094CE4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D4D5FB-9107-493E-8225-346CAB0F55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3C656-000E-47DE-88A2-D4D16DCAF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312AC1-204C-4375-946E-F78E06EF3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7806A-658E-452D-9D05-049D2670E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6855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DF6C6-FC3B-4B0D-8C4B-003E95485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33D924-DD4D-4653-923E-C690526756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B77D03-A18D-441C-90AA-C4D50E8575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116215-B49C-4A99-BCB0-46E1D5119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CD201C-F3F7-4A76-9008-F9A9F1187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7967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747A4FD-7956-4FF7-AAD8-510FC66E5A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9B3B57-2179-4D22-9D1E-AA91C5D693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507519-5240-47DC-A078-FD4D74475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613554-AAB5-485B-88C4-101D5762A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03150D-9E3A-4AE7-835F-1B3C7654D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81208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DF052C-A3F1-4BF1-A324-787719C36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C0FB8A-DEFC-4456-970C-34020C9EF2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F38A16-D327-46FA-B123-7EC86A33A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D3F2C-DAC1-492F-8D0B-530F47597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460176-710C-44F6-9AE1-5510F5EFE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136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131DB-804A-4893-BA1B-9FA21D3BC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31EF32-41C6-4FD4-9BFA-1AEDD92F88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0BF92C-7AC8-4986-87D8-7EE36E33D7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62A1A-21F1-441A-B8B0-B3B13286F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C39AE-C6B8-4647-BA3A-B372A7286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986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5D780-EDF1-4D68-A3AE-EBC040684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2E917C-242A-4BEB-A530-752AAD8196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AE8964D-75D9-45FC-8EB9-EF3B44B524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C7B7A8-3A3C-45ED-B20E-02080B70A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BDDBF5-26C3-4B51-A5D5-B6EC25985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200714-E090-421D-A7E5-C9F91428A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65588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EA8760-1AF3-4BF5-BE40-3E2316A4A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38DB4E-3F43-47B1-9D5C-B1F51BD1E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0F5F20-37D4-4615-AAC7-73B2A9448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8F1081-1CF9-4A8E-B0B0-3B7D1E0B2B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D2C535-4410-4310-B523-0BB1BF278C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5D66A8E-399A-4E48-8205-3BACA5BF6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56AA52-680C-401D-8026-FC9CCEDA5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4D78578-8F75-4829-932C-9B06E52EDB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838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FA438-F7B1-4136-95E6-5FB5E7680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B711B6-BAFB-42FD-A74F-CBC9EC0B15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09A251-9260-4060-BF0B-47A842EA0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AA63EA-E87D-4AAE-986B-37977B7BF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9303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33A892-134B-4439-ABB3-7C816E38F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160EB0D-02F1-4AD5-A76E-E43675F8B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80D0A68-4EA8-4E50-B36D-FD3B6AF31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34853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7FE6A-3D90-4B5B-A13A-18EE6BFCDC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7F442-767B-446C-8BF1-B26E376DE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622E5D-0869-46E2-A75F-CCC0A42A0F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1FD9F8-19B9-4FB7-9F7D-265CE7FFA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E9217A-94F2-40BB-BBE9-55B996CEF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5ABCEF-91DF-4DF1-978F-2DBA3158D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1362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79D34-B1C2-45AF-B4DB-A3AEF158B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5668B3-8282-4B0D-97B3-D365B64A0D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1914DF-46C3-43C5-93BA-558CDCBE42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F0E45A-CE99-4AAB-8A0C-833DDA9867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E981F8-22BD-4D61-93D2-34C4FE2452CA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E34290-24D3-4577-A157-0D83950CF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5626C75-5276-488B-98E5-852A17564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2124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0A559B-5572-4D18-A309-9DCAC68D1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E46382-1BCE-44EB-B2FD-18C1407DD1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92389E-2F44-4259-8B7F-3540661346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E981F8-22BD-4D61-93D2-34C4FE2452CA}" type="datetimeFigureOut">
              <a:rPr lang="fr-FR" smtClean="0"/>
              <a:t>26/06/2023</a:t>
            </a:fld>
            <a:endParaRPr lang="fr-F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19E84E-716D-4398-ADA9-D7A8DB5E7B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835583-454E-4BD1-9245-1896ABA06B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1A478-880A-45BF-83B4-683692AC4C30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30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11572" y="2705725"/>
            <a:ext cx="6794203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MODULE 1</a:t>
            </a:r>
          </a:p>
        </p:txBody>
      </p:sp>
    </p:spTree>
    <p:extLst>
      <p:ext uri="{BB962C8B-B14F-4D97-AF65-F5344CB8AC3E}">
        <p14:creationId xmlns:p14="http://schemas.microsoft.com/office/powerpoint/2010/main" val="1801093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1F053-C87B-4950-8B35-7BC0D2DD5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96998" y="2362476"/>
            <a:ext cx="10515600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1202055" algn="l"/>
              </a:tabLst>
            </a:pP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b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b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Les mots </a:t>
            </a:r>
            <a:r>
              <a:rPr lang="en-US" sz="18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essentiels</a:t>
            </a: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en-US" sz="1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High-frequency words</a:t>
            </a:r>
            <a:b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</a:t>
            </a:r>
            <a:b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		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</a:t>
            </a:r>
            <a:b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</a:t>
            </a: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ai		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have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suis		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am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		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mais		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but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		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aussi		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also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très		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very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assez 		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quite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peu		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bit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avec		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qu’est-ce que …?	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…?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pourquoi?		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parce que		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because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ce/cet		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merci		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thank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4EF2FF-3347-43BE-B65F-A41E9111C9B4}"/>
              </a:ext>
            </a:extLst>
          </p:cNvPr>
          <p:cNvSpPr txBox="1"/>
          <p:nvPr/>
        </p:nvSpPr>
        <p:spPr>
          <a:xfrm>
            <a:off x="314739" y="998656"/>
            <a:ext cx="6096000" cy="233910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GB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Au festival de musique	</a:t>
            </a:r>
            <a:r>
              <a:rPr lang="en-GB" sz="16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 the music festival</a:t>
            </a:r>
            <a:b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a </a:t>
            </a:r>
            <a:r>
              <a:rPr lang="en-GB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écouté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toutes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sortes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listened to all sorts of</a:t>
            </a:r>
            <a:b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de musiques.		</a:t>
            </a:r>
            <a:r>
              <a:rPr lang="fr-FR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music.</a:t>
            </a:r>
            <a:br>
              <a:rPr lang="fr-FR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a chanté.		</a:t>
            </a:r>
            <a:r>
              <a:rPr lang="fr-FR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fr-FR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sang.</a:t>
            </a:r>
            <a:br>
              <a:rPr lang="fr-FR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a dansé toute la soirée.	</a:t>
            </a:r>
            <a: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danced all night.</a:t>
            </a:r>
            <a:b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a </a:t>
            </a:r>
            <a:r>
              <a:rPr lang="en-GB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mangé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la pizza.	</a:t>
            </a:r>
            <a: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ate pizza.</a:t>
            </a:r>
            <a:b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a </a:t>
            </a:r>
            <a:r>
              <a:rPr lang="en-GB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regardé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 concert sur	</a:t>
            </a:r>
            <a: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watched the concert on</a:t>
            </a:r>
            <a:b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des </a:t>
            </a:r>
            <a:r>
              <a:rPr lang="en-GB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écrans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géants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	</a:t>
            </a:r>
            <a: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giant screens.</a:t>
            </a:r>
            <a:b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 a bien </a:t>
            </a:r>
            <a:r>
              <a:rPr lang="en-GB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rigolé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		</a:t>
            </a:r>
            <a: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had a good laugh.</a:t>
            </a: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523970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546BDE8-FE34-4271-AB6B-F55707CD8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992061"/>
              </p:ext>
            </p:extLst>
          </p:nvPr>
        </p:nvGraphicFramePr>
        <p:xfrm>
          <a:off x="0" y="3"/>
          <a:ext cx="12148457" cy="68579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23406">
                  <a:extLst>
                    <a:ext uri="{9D8B030D-6E8A-4147-A177-3AD203B41FA5}">
                      <a16:colId xmlns:a16="http://schemas.microsoft.com/office/drawing/2014/main" val="346465721"/>
                    </a:ext>
                  </a:extLst>
                </a:gridCol>
                <a:gridCol w="654318">
                  <a:extLst>
                    <a:ext uri="{9D8B030D-6E8A-4147-A177-3AD203B41FA5}">
                      <a16:colId xmlns:a16="http://schemas.microsoft.com/office/drawing/2014/main" val="657139347"/>
                    </a:ext>
                  </a:extLst>
                </a:gridCol>
                <a:gridCol w="808722">
                  <a:extLst>
                    <a:ext uri="{9D8B030D-6E8A-4147-A177-3AD203B41FA5}">
                      <a16:colId xmlns:a16="http://schemas.microsoft.com/office/drawing/2014/main" val="1052315164"/>
                    </a:ext>
                  </a:extLst>
                </a:gridCol>
                <a:gridCol w="1188720">
                  <a:extLst>
                    <a:ext uri="{9D8B030D-6E8A-4147-A177-3AD203B41FA5}">
                      <a16:colId xmlns:a16="http://schemas.microsoft.com/office/drawing/2014/main" val="2282771007"/>
                    </a:ext>
                  </a:extLst>
                </a:gridCol>
                <a:gridCol w="1436914">
                  <a:extLst>
                    <a:ext uri="{9D8B030D-6E8A-4147-A177-3AD203B41FA5}">
                      <a16:colId xmlns:a16="http://schemas.microsoft.com/office/drawing/2014/main" val="2593136350"/>
                    </a:ext>
                  </a:extLst>
                </a:gridCol>
                <a:gridCol w="862149">
                  <a:extLst>
                    <a:ext uri="{9D8B030D-6E8A-4147-A177-3AD203B41FA5}">
                      <a16:colId xmlns:a16="http://schemas.microsoft.com/office/drawing/2014/main" val="1238494340"/>
                    </a:ext>
                  </a:extLst>
                </a:gridCol>
                <a:gridCol w="1423851">
                  <a:extLst>
                    <a:ext uri="{9D8B030D-6E8A-4147-A177-3AD203B41FA5}">
                      <a16:colId xmlns:a16="http://schemas.microsoft.com/office/drawing/2014/main" val="733783839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3532213413"/>
                    </a:ext>
                  </a:extLst>
                </a:gridCol>
                <a:gridCol w="1360209">
                  <a:extLst>
                    <a:ext uri="{9D8B030D-6E8A-4147-A177-3AD203B41FA5}">
                      <a16:colId xmlns:a16="http://schemas.microsoft.com/office/drawing/2014/main" val="3655499996"/>
                    </a:ext>
                  </a:extLst>
                </a:gridCol>
                <a:gridCol w="744149">
                  <a:extLst>
                    <a:ext uri="{9D8B030D-6E8A-4147-A177-3AD203B41FA5}">
                      <a16:colId xmlns:a16="http://schemas.microsoft.com/office/drawing/2014/main" val="2518577668"/>
                    </a:ext>
                  </a:extLst>
                </a:gridCol>
                <a:gridCol w="1540179">
                  <a:extLst>
                    <a:ext uri="{9D8B030D-6E8A-4147-A177-3AD203B41FA5}">
                      <a16:colId xmlns:a16="http://schemas.microsoft.com/office/drawing/2014/main" val="1190469417"/>
                    </a:ext>
                  </a:extLst>
                </a:gridCol>
              </a:tblGrid>
              <a:tr h="523006">
                <a:tc gridSpan="1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1.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 Comment es-tu?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What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are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like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?</a:t>
                      </a:r>
                      <a:endParaRPr kumimoji="0" lang="fr-FR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920653"/>
                  </a:ext>
                </a:extLst>
              </a:tr>
              <a:tr h="412900"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fr-FR" sz="12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i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fr-FR" sz="12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98990"/>
                  </a:ext>
                </a:extLst>
              </a:tr>
              <a:tr h="59220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m’appelle</a:t>
                      </a:r>
                      <a:endParaRPr lang="fr-FR" sz="1200" b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</a:t>
                      </a: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’appelles</a:t>
                      </a:r>
                      <a:endParaRPr lang="fr-FR" sz="1200" b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Your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s’appelle</a:t>
                      </a:r>
                      <a:endParaRPr lang="fr-FR" sz="1200" b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His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Elle s’appelle</a:t>
                      </a:r>
                      <a:endParaRPr lang="fr-FR" sz="1200" b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Her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(name)</a:t>
                      </a:r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j’ai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(have)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am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tu 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(have)  are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il 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he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(has) 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elle 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she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(has)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douze ans</a:t>
                      </a:r>
                      <a:endParaRPr lang="fr-FR" sz="1200" b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years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old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treize ans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years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old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quatorze ans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years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old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quinze ans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 </a:t>
                      </a:r>
                      <a:r>
                        <a:rPr lang="fr-FR" sz="1200" b="0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years</a:t>
                      </a:r>
                      <a:r>
                        <a:rPr lang="fr-FR" sz="1200" b="0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old</a:t>
                      </a:r>
                      <a:endParaRPr lang="fr-FR" sz="1200" b="0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j’ai les cheveux</a:t>
                      </a:r>
                      <a:endParaRPr lang="fr-FR" sz="1200" b="1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have… cheveux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tu as les cheveux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have…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hair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il a les cheveux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he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has…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hair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elle a les cheveux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she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has…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hair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blonds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blond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noirs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black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bruns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brown</a:t>
                      </a:r>
                      <a:endParaRPr lang="fr-FR" sz="1200" b="0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roux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j’ai les yeux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have … </a:t>
                      </a:r>
                      <a:r>
                        <a:rPr lang="fr-FR" sz="1200" b="0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eyes</a:t>
                      </a:r>
                      <a:endParaRPr lang="fr-FR" sz="1200" b="0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</a:t>
                      </a: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yeux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1200" b="0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have … </a:t>
                      </a:r>
                      <a:r>
                        <a:rPr lang="fr-FR" sz="1200" b="0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eyes</a:t>
                      </a:r>
                      <a:endParaRPr lang="fr-FR" sz="1200" b="0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</a:t>
                      </a: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yeux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has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…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eyes</a:t>
                      </a:r>
                      <a:endParaRPr lang="fr-FR" sz="1200" b="0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elle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</a:t>
                      </a: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les yeux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she</a:t>
                      </a:r>
                      <a:r>
                        <a:rPr lang="fr-FR" sz="1200" b="0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has … </a:t>
                      </a:r>
                      <a:r>
                        <a:rPr lang="fr-FR" sz="1200" b="0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eyes</a:t>
                      </a:r>
                      <a:endParaRPr lang="fr-FR" sz="1200" b="0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bleus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blue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marron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brown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grey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verts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green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suis</a:t>
                      </a:r>
                      <a:endParaRPr lang="fr-FR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ne </a:t>
                      </a:r>
                      <a:r>
                        <a:rPr lang="fr-FR" sz="1200" b="1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suis pas</a:t>
                      </a:r>
                      <a:endParaRPr lang="fr-FR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not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 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 n’es pas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are not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</a:t>
                      </a: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 n’est pas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isn’t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elle est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she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</a:t>
                      </a: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 n’est pas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she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isn’t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très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very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assez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quite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peu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bit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beau.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good-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looking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belle.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good-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looking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drôle.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funny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gentil.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kind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gentille.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kind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intelligent.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intelligent.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intelligente.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intelligent.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lunatique.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moody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sportif.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sporty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sportive.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sporty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timide.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shy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0655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7032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546BDE8-FE34-4271-AB6B-F55707CD8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569434"/>
              </p:ext>
            </p:extLst>
          </p:nvPr>
        </p:nvGraphicFramePr>
        <p:xfrm>
          <a:off x="-26126" y="2"/>
          <a:ext cx="12218128" cy="68579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6719">
                  <a:extLst>
                    <a:ext uri="{9D8B030D-6E8A-4147-A177-3AD203B41FA5}">
                      <a16:colId xmlns:a16="http://schemas.microsoft.com/office/drawing/2014/main" val="346465721"/>
                    </a:ext>
                  </a:extLst>
                </a:gridCol>
                <a:gridCol w="1309084">
                  <a:extLst>
                    <a:ext uri="{9D8B030D-6E8A-4147-A177-3AD203B41FA5}">
                      <a16:colId xmlns:a16="http://schemas.microsoft.com/office/drawing/2014/main" val="2483169007"/>
                    </a:ext>
                  </a:extLst>
                </a:gridCol>
                <a:gridCol w="3023557">
                  <a:extLst>
                    <a:ext uri="{9D8B030D-6E8A-4147-A177-3AD203B41FA5}">
                      <a16:colId xmlns:a16="http://schemas.microsoft.com/office/drawing/2014/main" val="172807770"/>
                    </a:ext>
                  </a:extLst>
                </a:gridCol>
                <a:gridCol w="1149532">
                  <a:extLst>
                    <a:ext uri="{9D8B030D-6E8A-4147-A177-3AD203B41FA5}">
                      <a16:colId xmlns:a16="http://schemas.microsoft.com/office/drawing/2014/main" val="2124322453"/>
                    </a:ext>
                  </a:extLst>
                </a:gridCol>
                <a:gridCol w="1750423">
                  <a:extLst>
                    <a:ext uri="{9D8B030D-6E8A-4147-A177-3AD203B41FA5}">
                      <a16:colId xmlns:a16="http://schemas.microsoft.com/office/drawing/2014/main" val="534896971"/>
                    </a:ext>
                  </a:extLst>
                </a:gridCol>
                <a:gridCol w="3008813">
                  <a:extLst>
                    <a:ext uri="{9D8B030D-6E8A-4147-A177-3AD203B41FA5}">
                      <a16:colId xmlns:a16="http://schemas.microsoft.com/office/drawing/2014/main" val="3263559011"/>
                    </a:ext>
                  </a:extLst>
                </a:gridCol>
              </a:tblGrid>
              <a:tr h="606592">
                <a:tc grid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2.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Qu’est-ce que tu fais sur les réseaux sociaux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?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What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do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do on social media?</a:t>
                      </a:r>
                      <a:r>
                        <a:rPr lang="fr-FR" sz="1800" b="1" i="1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endParaRPr kumimoji="0" lang="fr-FR" sz="18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1500" b="0" i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sz="15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920653"/>
                  </a:ext>
                </a:extLst>
              </a:tr>
              <a:tr h="498269">
                <a:tc>
                  <a:txBody>
                    <a:bodyPr/>
                    <a:lstStyle/>
                    <a:p>
                      <a:pPr lvl="0"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fr-FR" sz="1200" dirty="0"/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98990"/>
                  </a:ext>
                </a:extLst>
              </a:tr>
              <a:tr h="575313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Quelquefois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Sometimes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Souvent</a:t>
                      </a:r>
                      <a:endParaRPr lang="fr-FR" sz="1200" b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Often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Tous les jours</a:t>
                      </a:r>
                      <a:endParaRPr lang="fr-FR" sz="1200" b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Every 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Tous les weekends</a:t>
                      </a:r>
                      <a:endParaRPr lang="fr-FR" sz="1200" b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Every weekend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1" i="1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Tous les soirs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Every night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Une</a:t>
                      </a: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fois par semaine</a:t>
                      </a:r>
                      <a:endParaRPr lang="fr-FR" sz="1200" b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Once a week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en-GB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Deux fois par semaine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Twice a week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 Facebook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facebook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 </a:t>
                      </a:r>
                      <a:r>
                        <a:rPr lang="fr-FR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Intagram</a:t>
                      </a:r>
                      <a:endParaRPr lang="fr-FR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Instagram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 Snapchat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Snapchat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 </a:t>
                      </a:r>
                      <a:r>
                        <a:rPr lang="fr-FR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Whatsapp</a:t>
                      </a:r>
                      <a:endParaRPr lang="fr-FR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Whatsapp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sur </a:t>
                      </a:r>
                      <a:r>
                        <a:rPr lang="fr-FR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Tiktok</a:t>
                      </a:r>
                      <a:endParaRPr lang="fr-FR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on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Tiktok</a:t>
                      </a: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poste des messages à mes copains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post messages to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friends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modifie mes préférences.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update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likes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regarde les photos de mes copains.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look at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friends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’ photos.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commente des photos.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comment on photos.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J’invite mes copains à sortir.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invite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my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friends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out.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fais des quiz.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do </a:t>
                      </a:r>
                      <a:r>
                        <a:rPr lang="fr-FR" sz="1200" b="0" i="1" kern="1200" baseline="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quizzes</a:t>
                      </a:r>
                      <a:r>
                        <a:rPr lang="fr-FR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</a:b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et aussi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and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also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endParaRPr lang="fr-FR" sz="1200" b="0" i="1" noProof="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Repeat</a:t>
                      </a:r>
                      <a: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3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fr-FR" sz="1200" b="0" i="1" noProof="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fr-FR" sz="1200" b="0" i="1" noProof="0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065556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97101" y="5461675"/>
            <a:ext cx="3112513" cy="139632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9287691" y="1611872"/>
            <a:ext cx="2664823" cy="4339650"/>
          </a:xfrm>
          <a:prstGeom prst="rect">
            <a:avLst/>
          </a:prstGeom>
          <a:solidFill>
            <a:schemeClr val="bg1"/>
          </a:solidFill>
          <a:ln w="762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b="1" dirty="0">
                <a:solidFill>
                  <a:srgbClr val="002060"/>
                </a:solidFill>
              </a:rPr>
              <a:t>je poste 	</a:t>
            </a:r>
            <a:r>
              <a:rPr lang="en-GB" sz="1200" i="1" dirty="0">
                <a:solidFill>
                  <a:srgbClr val="00B0F0"/>
                </a:solidFill>
              </a:rPr>
              <a:t>I post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tu</a:t>
            </a:r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b="1" dirty="0" err="1">
                <a:solidFill>
                  <a:srgbClr val="002060"/>
                </a:solidFill>
              </a:rPr>
              <a:t>postes</a:t>
            </a:r>
            <a:r>
              <a:rPr lang="en-GB" sz="1200" b="1" dirty="0">
                <a:solidFill>
                  <a:srgbClr val="002060"/>
                </a:solidFill>
              </a:rPr>
              <a:t> 	</a:t>
            </a:r>
            <a:r>
              <a:rPr lang="en-GB" sz="1200" i="1" dirty="0">
                <a:solidFill>
                  <a:srgbClr val="00B0F0"/>
                </a:solidFill>
              </a:rPr>
              <a:t>you post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il</a:t>
            </a:r>
            <a:r>
              <a:rPr lang="en-GB" sz="1200" b="1" dirty="0">
                <a:solidFill>
                  <a:srgbClr val="002060"/>
                </a:solidFill>
              </a:rPr>
              <a:t> / </a:t>
            </a:r>
            <a:r>
              <a:rPr lang="en-GB" sz="1200" b="1" dirty="0" err="1">
                <a:solidFill>
                  <a:srgbClr val="002060"/>
                </a:solidFill>
              </a:rPr>
              <a:t>elle</a:t>
            </a:r>
            <a:r>
              <a:rPr lang="en-GB" sz="1200" b="1" dirty="0">
                <a:solidFill>
                  <a:srgbClr val="002060"/>
                </a:solidFill>
              </a:rPr>
              <a:t> poste 	</a:t>
            </a:r>
            <a:r>
              <a:rPr lang="en-GB" sz="1200" b="1" i="1" dirty="0">
                <a:solidFill>
                  <a:srgbClr val="00B0F0"/>
                </a:solidFill>
              </a:rPr>
              <a:t>h</a:t>
            </a:r>
            <a:r>
              <a:rPr lang="en-GB" sz="1200" i="1" dirty="0">
                <a:solidFill>
                  <a:srgbClr val="00B0F0"/>
                </a:solidFill>
              </a:rPr>
              <a:t>e / she post</a:t>
            </a:r>
          </a:p>
          <a:p>
            <a:endParaRPr lang="en-GB" sz="1200" b="1" dirty="0">
              <a:solidFill>
                <a:srgbClr val="002060"/>
              </a:solidFill>
            </a:endParaRPr>
          </a:p>
          <a:p>
            <a:r>
              <a:rPr lang="en-GB" sz="1200" b="1" dirty="0">
                <a:solidFill>
                  <a:srgbClr val="002060"/>
                </a:solidFill>
              </a:rPr>
              <a:t>je </a:t>
            </a:r>
            <a:r>
              <a:rPr lang="en-GB" sz="1200" b="1" dirty="0" err="1">
                <a:solidFill>
                  <a:srgbClr val="002060"/>
                </a:solidFill>
              </a:rPr>
              <a:t>modifie</a:t>
            </a:r>
            <a:r>
              <a:rPr lang="en-GB" sz="1200" b="1" dirty="0">
                <a:solidFill>
                  <a:srgbClr val="002060"/>
                </a:solidFill>
              </a:rPr>
              <a:t>  	</a:t>
            </a:r>
            <a:r>
              <a:rPr lang="en-GB" sz="1200" i="1" dirty="0">
                <a:solidFill>
                  <a:srgbClr val="00B0F0"/>
                </a:solidFill>
              </a:rPr>
              <a:t>I update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tu</a:t>
            </a:r>
            <a:r>
              <a:rPr lang="en-GB" sz="1200" b="1" dirty="0">
                <a:solidFill>
                  <a:srgbClr val="002060"/>
                </a:solidFill>
              </a:rPr>
              <a:t> modifies	</a:t>
            </a:r>
            <a:r>
              <a:rPr lang="en-GB" sz="1200" dirty="0">
                <a:solidFill>
                  <a:srgbClr val="00B0F0"/>
                </a:solidFill>
              </a:rPr>
              <a:t>you update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il</a:t>
            </a:r>
            <a:r>
              <a:rPr lang="en-GB" sz="1200" b="1" dirty="0">
                <a:solidFill>
                  <a:srgbClr val="002060"/>
                </a:solidFill>
              </a:rPr>
              <a:t> / </a:t>
            </a:r>
            <a:r>
              <a:rPr lang="en-GB" sz="1200" b="1" dirty="0" err="1">
                <a:solidFill>
                  <a:srgbClr val="002060"/>
                </a:solidFill>
              </a:rPr>
              <a:t>elle</a:t>
            </a:r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b="1" dirty="0" err="1">
                <a:solidFill>
                  <a:srgbClr val="002060"/>
                </a:solidFill>
              </a:rPr>
              <a:t>modifie</a:t>
            </a:r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i="1" dirty="0">
                <a:solidFill>
                  <a:srgbClr val="00B0F0"/>
                </a:solidFill>
              </a:rPr>
              <a:t>he / she update</a:t>
            </a:r>
          </a:p>
          <a:p>
            <a:endParaRPr lang="en-GB" sz="1200" b="1" dirty="0">
              <a:solidFill>
                <a:srgbClr val="002060"/>
              </a:solidFill>
            </a:endParaRPr>
          </a:p>
          <a:p>
            <a:r>
              <a:rPr lang="en-GB" sz="1200" b="1" dirty="0">
                <a:solidFill>
                  <a:srgbClr val="002060"/>
                </a:solidFill>
              </a:rPr>
              <a:t>je </a:t>
            </a:r>
            <a:r>
              <a:rPr lang="en-GB" sz="1200" b="1" dirty="0" err="1">
                <a:solidFill>
                  <a:srgbClr val="002060"/>
                </a:solidFill>
              </a:rPr>
              <a:t>regarde</a:t>
            </a:r>
            <a:r>
              <a:rPr lang="en-GB" sz="1200" b="1" dirty="0">
                <a:solidFill>
                  <a:srgbClr val="002060"/>
                </a:solidFill>
              </a:rPr>
              <a:t>	</a:t>
            </a:r>
            <a:r>
              <a:rPr lang="en-GB" sz="1200" i="1" dirty="0">
                <a:solidFill>
                  <a:srgbClr val="00B0F0"/>
                </a:solidFill>
              </a:rPr>
              <a:t>I watch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tu</a:t>
            </a:r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b="1" dirty="0" err="1">
                <a:solidFill>
                  <a:srgbClr val="002060"/>
                </a:solidFill>
              </a:rPr>
              <a:t>regardes</a:t>
            </a:r>
            <a:r>
              <a:rPr lang="en-GB" sz="1200" b="1" dirty="0">
                <a:solidFill>
                  <a:srgbClr val="002060"/>
                </a:solidFill>
              </a:rPr>
              <a:t>	</a:t>
            </a:r>
            <a:r>
              <a:rPr lang="en-GB" sz="1200" i="1" dirty="0">
                <a:solidFill>
                  <a:srgbClr val="00B0F0"/>
                </a:solidFill>
              </a:rPr>
              <a:t>you watch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il</a:t>
            </a:r>
            <a:r>
              <a:rPr lang="en-GB" sz="1200" b="1" dirty="0">
                <a:solidFill>
                  <a:srgbClr val="002060"/>
                </a:solidFill>
              </a:rPr>
              <a:t> / </a:t>
            </a:r>
            <a:r>
              <a:rPr lang="en-GB" sz="1200" b="1" dirty="0" err="1">
                <a:solidFill>
                  <a:srgbClr val="002060"/>
                </a:solidFill>
              </a:rPr>
              <a:t>elle</a:t>
            </a:r>
            <a:r>
              <a:rPr lang="en-GB" sz="1200" b="1" dirty="0">
                <a:solidFill>
                  <a:srgbClr val="002060"/>
                </a:solidFill>
              </a:rPr>
              <a:t>  </a:t>
            </a:r>
            <a:r>
              <a:rPr lang="en-GB" sz="1200" b="1" dirty="0" err="1">
                <a:solidFill>
                  <a:srgbClr val="002060"/>
                </a:solidFill>
              </a:rPr>
              <a:t>regarde</a:t>
            </a:r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i="1" dirty="0">
                <a:solidFill>
                  <a:srgbClr val="00B0F0"/>
                </a:solidFill>
              </a:rPr>
              <a:t>he / she watches</a:t>
            </a:r>
          </a:p>
          <a:p>
            <a:endParaRPr lang="en-GB" sz="1200" b="1" dirty="0">
              <a:solidFill>
                <a:srgbClr val="002060"/>
              </a:solidFill>
            </a:endParaRPr>
          </a:p>
          <a:p>
            <a:r>
              <a:rPr lang="en-GB" sz="1200" b="1" dirty="0">
                <a:solidFill>
                  <a:srgbClr val="002060"/>
                </a:solidFill>
              </a:rPr>
              <a:t>Je </a:t>
            </a:r>
            <a:r>
              <a:rPr lang="en-GB" sz="1200" b="1" dirty="0" err="1">
                <a:solidFill>
                  <a:srgbClr val="002060"/>
                </a:solidFill>
              </a:rPr>
              <a:t>commente</a:t>
            </a:r>
            <a:r>
              <a:rPr lang="en-GB" sz="1200" b="1" dirty="0">
                <a:solidFill>
                  <a:srgbClr val="002060"/>
                </a:solidFill>
              </a:rPr>
              <a:t> 	   </a:t>
            </a:r>
            <a:r>
              <a:rPr lang="en-GB" sz="1200" i="1" dirty="0">
                <a:solidFill>
                  <a:srgbClr val="00B0F0"/>
                </a:solidFill>
              </a:rPr>
              <a:t>I comment</a:t>
            </a:r>
          </a:p>
          <a:p>
            <a:r>
              <a:rPr lang="en-GB" sz="1200" b="1" dirty="0">
                <a:solidFill>
                  <a:srgbClr val="002060"/>
                </a:solidFill>
              </a:rPr>
              <a:t>Tu </a:t>
            </a:r>
            <a:r>
              <a:rPr lang="en-GB" sz="1200" b="1" dirty="0" err="1">
                <a:solidFill>
                  <a:srgbClr val="002060"/>
                </a:solidFill>
              </a:rPr>
              <a:t>commentes</a:t>
            </a:r>
            <a:r>
              <a:rPr lang="en-GB" sz="1200" b="1" dirty="0">
                <a:solidFill>
                  <a:srgbClr val="002060"/>
                </a:solidFill>
              </a:rPr>
              <a:t>   </a:t>
            </a:r>
            <a:r>
              <a:rPr lang="en-GB" sz="1200" dirty="0">
                <a:solidFill>
                  <a:srgbClr val="00B0F0"/>
                </a:solidFill>
              </a:rPr>
              <a:t>you comment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il</a:t>
            </a:r>
            <a:r>
              <a:rPr lang="en-GB" sz="1200" b="1" dirty="0">
                <a:solidFill>
                  <a:srgbClr val="002060"/>
                </a:solidFill>
              </a:rPr>
              <a:t> / </a:t>
            </a:r>
            <a:r>
              <a:rPr lang="en-GB" sz="1200" b="1" dirty="0" err="1">
                <a:solidFill>
                  <a:srgbClr val="002060"/>
                </a:solidFill>
              </a:rPr>
              <a:t>elle</a:t>
            </a:r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b="1" dirty="0" err="1">
                <a:solidFill>
                  <a:srgbClr val="002060"/>
                </a:solidFill>
              </a:rPr>
              <a:t>commente</a:t>
            </a:r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i="1" dirty="0">
                <a:solidFill>
                  <a:srgbClr val="00B0F0"/>
                </a:solidFill>
              </a:rPr>
              <a:t>he / she comments</a:t>
            </a:r>
          </a:p>
          <a:p>
            <a:endParaRPr lang="en-GB" sz="1200" b="1" dirty="0">
              <a:solidFill>
                <a:srgbClr val="002060"/>
              </a:solidFill>
            </a:endParaRPr>
          </a:p>
          <a:p>
            <a:r>
              <a:rPr lang="en-GB" sz="1200" b="1" dirty="0" err="1">
                <a:solidFill>
                  <a:srgbClr val="002060"/>
                </a:solidFill>
              </a:rPr>
              <a:t>j’invite</a:t>
            </a:r>
            <a:r>
              <a:rPr lang="en-GB" sz="1200" b="1" dirty="0">
                <a:solidFill>
                  <a:srgbClr val="002060"/>
                </a:solidFill>
              </a:rPr>
              <a:t> 	</a:t>
            </a:r>
            <a:r>
              <a:rPr lang="en-GB" sz="1200" i="1" dirty="0">
                <a:solidFill>
                  <a:srgbClr val="00B0F0"/>
                </a:solidFill>
              </a:rPr>
              <a:t>I invite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tu</a:t>
            </a:r>
            <a:r>
              <a:rPr lang="en-GB" sz="1200" b="1" dirty="0">
                <a:solidFill>
                  <a:srgbClr val="002060"/>
                </a:solidFill>
              </a:rPr>
              <a:t> invites	</a:t>
            </a:r>
            <a:r>
              <a:rPr lang="en-GB" sz="1200" i="1" dirty="0">
                <a:solidFill>
                  <a:srgbClr val="00B0F0"/>
                </a:solidFill>
              </a:rPr>
              <a:t>you invite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il</a:t>
            </a:r>
            <a:r>
              <a:rPr lang="en-GB" sz="1200" b="1" dirty="0">
                <a:solidFill>
                  <a:srgbClr val="002060"/>
                </a:solidFill>
              </a:rPr>
              <a:t> / </a:t>
            </a:r>
            <a:r>
              <a:rPr lang="en-GB" sz="1200" b="1" dirty="0" err="1">
                <a:solidFill>
                  <a:srgbClr val="002060"/>
                </a:solidFill>
              </a:rPr>
              <a:t>elle</a:t>
            </a:r>
            <a:r>
              <a:rPr lang="en-GB" sz="1200" b="1" dirty="0">
                <a:solidFill>
                  <a:srgbClr val="002060"/>
                </a:solidFill>
              </a:rPr>
              <a:t> invite	</a:t>
            </a:r>
            <a:r>
              <a:rPr lang="en-GB" sz="1200" i="1" dirty="0">
                <a:solidFill>
                  <a:srgbClr val="00B0F0"/>
                </a:solidFill>
              </a:rPr>
              <a:t>he / she invites</a:t>
            </a:r>
          </a:p>
          <a:p>
            <a:endParaRPr lang="en-GB" sz="1200" b="1" dirty="0">
              <a:solidFill>
                <a:srgbClr val="002060"/>
              </a:solidFill>
            </a:endParaRPr>
          </a:p>
          <a:p>
            <a:r>
              <a:rPr lang="en-GB" sz="1200" b="1" dirty="0">
                <a:solidFill>
                  <a:srgbClr val="002060"/>
                </a:solidFill>
              </a:rPr>
              <a:t>je </a:t>
            </a:r>
            <a:r>
              <a:rPr lang="en-GB" sz="1200" b="1" dirty="0" err="1">
                <a:solidFill>
                  <a:srgbClr val="002060"/>
                </a:solidFill>
              </a:rPr>
              <a:t>fais</a:t>
            </a:r>
            <a:r>
              <a:rPr lang="en-GB" sz="1200" b="1" dirty="0">
                <a:solidFill>
                  <a:srgbClr val="002060"/>
                </a:solidFill>
              </a:rPr>
              <a:t>	</a:t>
            </a:r>
            <a:r>
              <a:rPr lang="en-GB" sz="1200" i="1" dirty="0">
                <a:solidFill>
                  <a:srgbClr val="00B0F0"/>
                </a:solidFill>
              </a:rPr>
              <a:t>I do 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tu</a:t>
            </a:r>
            <a:r>
              <a:rPr lang="en-GB" sz="1200" b="1" dirty="0">
                <a:solidFill>
                  <a:srgbClr val="002060"/>
                </a:solidFill>
              </a:rPr>
              <a:t> </a:t>
            </a:r>
            <a:r>
              <a:rPr lang="en-GB" sz="1200" b="1" dirty="0" err="1">
                <a:solidFill>
                  <a:srgbClr val="002060"/>
                </a:solidFill>
              </a:rPr>
              <a:t>fais</a:t>
            </a:r>
            <a:r>
              <a:rPr lang="en-GB" sz="1200" b="1" dirty="0">
                <a:solidFill>
                  <a:srgbClr val="002060"/>
                </a:solidFill>
              </a:rPr>
              <a:t> 	</a:t>
            </a:r>
            <a:r>
              <a:rPr lang="en-GB" sz="1200" i="1" dirty="0">
                <a:solidFill>
                  <a:srgbClr val="00B0F0"/>
                </a:solidFill>
              </a:rPr>
              <a:t>you do</a:t>
            </a:r>
          </a:p>
          <a:p>
            <a:r>
              <a:rPr lang="en-GB" sz="1200" b="1" dirty="0" err="1">
                <a:solidFill>
                  <a:srgbClr val="002060"/>
                </a:solidFill>
              </a:rPr>
              <a:t>il</a:t>
            </a:r>
            <a:r>
              <a:rPr lang="en-GB" sz="1200" b="1" dirty="0">
                <a:solidFill>
                  <a:srgbClr val="002060"/>
                </a:solidFill>
              </a:rPr>
              <a:t> / </a:t>
            </a:r>
            <a:r>
              <a:rPr lang="en-GB" sz="1200" b="1" dirty="0" err="1">
                <a:solidFill>
                  <a:srgbClr val="002060"/>
                </a:solidFill>
              </a:rPr>
              <a:t>elle</a:t>
            </a:r>
            <a:r>
              <a:rPr lang="en-GB" sz="1200" b="1" dirty="0">
                <a:solidFill>
                  <a:srgbClr val="002060"/>
                </a:solidFill>
              </a:rPr>
              <a:t> fait	</a:t>
            </a:r>
            <a:r>
              <a:rPr lang="en-GB" sz="1200" i="1" dirty="0">
                <a:solidFill>
                  <a:srgbClr val="00B0F0"/>
                </a:solidFill>
              </a:rPr>
              <a:t>he / she does</a:t>
            </a:r>
          </a:p>
        </p:txBody>
      </p:sp>
    </p:spTree>
    <p:extLst>
      <p:ext uri="{BB962C8B-B14F-4D97-AF65-F5344CB8AC3E}">
        <p14:creationId xmlns:p14="http://schemas.microsoft.com/office/powerpoint/2010/main" val="12866701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546BDE8-FE34-4271-AB6B-F55707CD8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9784865"/>
              </p:ext>
            </p:extLst>
          </p:nvPr>
        </p:nvGraphicFramePr>
        <p:xfrm>
          <a:off x="0" y="1"/>
          <a:ext cx="12232648" cy="68815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32965">
                  <a:extLst>
                    <a:ext uri="{9D8B030D-6E8A-4147-A177-3AD203B41FA5}">
                      <a16:colId xmlns:a16="http://schemas.microsoft.com/office/drawing/2014/main" val="346465721"/>
                    </a:ext>
                  </a:extLst>
                </a:gridCol>
                <a:gridCol w="1353926">
                  <a:extLst>
                    <a:ext uri="{9D8B030D-6E8A-4147-A177-3AD203B41FA5}">
                      <a16:colId xmlns:a16="http://schemas.microsoft.com/office/drawing/2014/main" val="1402364484"/>
                    </a:ext>
                  </a:extLst>
                </a:gridCol>
                <a:gridCol w="905180">
                  <a:extLst>
                    <a:ext uri="{9D8B030D-6E8A-4147-A177-3AD203B41FA5}">
                      <a16:colId xmlns:a16="http://schemas.microsoft.com/office/drawing/2014/main" val="1052315164"/>
                    </a:ext>
                  </a:extLst>
                </a:gridCol>
                <a:gridCol w="1341632">
                  <a:extLst>
                    <a:ext uri="{9D8B030D-6E8A-4147-A177-3AD203B41FA5}">
                      <a16:colId xmlns:a16="http://schemas.microsoft.com/office/drawing/2014/main" val="2072560385"/>
                    </a:ext>
                  </a:extLst>
                </a:gridCol>
                <a:gridCol w="1079140">
                  <a:extLst>
                    <a:ext uri="{9D8B030D-6E8A-4147-A177-3AD203B41FA5}">
                      <a16:colId xmlns:a16="http://schemas.microsoft.com/office/drawing/2014/main" val="2282771007"/>
                    </a:ext>
                  </a:extLst>
                </a:gridCol>
                <a:gridCol w="148768">
                  <a:extLst>
                    <a:ext uri="{9D8B030D-6E8A-4147-A177-3AD203B41FA5}">
                      <a16:colId xmlns:a16="http://schemas.microsoft.com/office/drawing/2014/main" val="1560549768"/>
                    </a:ext>
                  </a:extLst>
                </a:gridCol>
                <a:gridCol w="1528355">
                  <a:extLst>
                    <a:ext uri="{9D8B030D-6E8A-4147-A177-3AD203B41FA5}">
                      <a16:colId xmlns:a16="http://schemas.microsoft.com/office/drawing/2014/main" val="733783839"/>
                    </a:ext>
                  </a:extLst>
                </a:gridCol>
                <a:gridCol w="210464">
                  <a:extLst>
                    <a:ext uri="{9D8B030D-6E8A-4147-A177-3AD203B41FA5}">
                      <a16:colId xmlns:a16="http://schemas.microsoft.com/office/drawing/2014/main" val="490462816"/>
                    </a:ext>
                  </a:extLst>
                </a:gridCol>
                <a:gridCol w="2066109">
                  <a:extLst>
                    <a:ext uri="{9D8B030D-6E8A-4147-A177-3AD203B41FA5}">
                      <a16:colId xmlns:a16="http://schemas.microsoft.com/office/drawing/2014/main" val="3532213413"/>
                    </a:ext>
                  </a:extLst>
                </a:gridCol>
                <a:gridCol w="2066109">
                  <a:extLst>
                    <a:ext uri="{9D8B030D-6E8A-4147-A177-3AD203B41FA5}">
                      <a16:colId xmlns:a16="http://schemas.microsoft.com/office/drawing/2014/main" val="2853284105"/>
                    </a:ext>
                  </a:extLst>
                </a:gridCol>
              </a:tblGrid>
              <a:tr h="634920">
                <a:tc gridSpan="10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3. a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-Où vas-tu le week-end?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Where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do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go at the week-end?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</a:t>
                      </a:r>
                      <a:r>
                        <a:rPr kumimoji="0" lang="fr-F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b- Tu veux…? </a:t>
                      </a:r>
                      <a:r>
                        <a:rPr kumimoji="0" lang="fr-FR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 </a:t>
                      </a:r>
                      <a:r>
                        <a:rPr kumimoji="0" lang="fr-FR" sz="18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kumimoji="0" lang="fr-FR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8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want</a:t>
                      </a:r>
                      <a:r>
                        <a:rPr kumimoji="0" lang="fr-FR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to…?</a:t>
                      </a:r>
                      <a:endParaRPr kumimoji="0" lang="fr-FR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920653"/>
                  </a:ext>
                </a:extLst>
              </a:tr>
              <a:tr h="309685"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fr-FR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              6</a:t>
                      </a:r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798990"/>
                  </a:ext>
                </a:extLst>
              </a:tr>
              <a:tr h="27612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Tous les weekends</a:t>
                      </a:r>
                      <a:endParaRPr lang="fr-FR" sz="1200" b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Every weekend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Quelquefois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Sometimes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GB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200" b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Souvent</a:t>
                      </a:r>
                      <a:endParaRPr lang="fr-FR" sz="1200" b="1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Often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</a:t>
                      </a:r>
                      <a:r>
                        <a:rPr lang="en-GB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vais</a:t>
                      </a:r>
                      <a:endParaRPr lang="en-GB" sz="12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go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  <a:r>
                        <a:rPr lang="en-GB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vas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go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</a:t>
                      </a:r>
                      <a:endParaRPr lang="en-GB" sz="12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 goes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elle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</a:t>
                      </a:r>
                      <a:endParaRPr lang="en-GB" sz="1200" b="1" i="0" kern="120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she goes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 centre commercial.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the shopping centre.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 centre de </a:t>
                      </a:r>
                      <a:r>
                        <a:rPr kumimoji="0" lang="en-GB" sz="12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loisirs</a:t>
                      </a:r>
                      <a:r>
                        <a:rPr kumimoji="0" lang="en-GB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the leisure centre.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cinéma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the cinema.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fastfood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the fast-food restaurant.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la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patinoire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the ice rink.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la piscine.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the swimming pool.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mais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but</a:t>
                      </a:r>
                    </a:p>
                    <a:p>
                      <a:endParaRPr lang="en-GB" sz="12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je ne </a:t>
                      </a:r>
                      <a:r>
                        <a:rPr lang="en-GB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vais</a:t>
                      </a:r>
                      <a:r>
                        <a:rPr lang="en-GB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do not go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</a:t>
                      </a:r>
                      <a:r>
                        <a:rPr lang="en-GB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 vas pas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 do not go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il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 </a:t>
                      </a:r>
                      <a:r>
                        <a:rPr lang="en-GB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</a:t>
                      </a:r>
                      <a:r>
                        <a:rPr lang="en-GB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he does</a:t>
                      </a:r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not </a:t>
                      </a: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elle</a:t>
                      </a:r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ne </a:t>
                      </a:r>
                      <a:r>
                        <a:rPr lang="en-GB" sz="1200" b="1" i="0" kern="120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</a:t>
                      </a:r>
                      <a:r>
                        <a:rPr lang="en-GB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she does not go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 centre commercial.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the shopping centre.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 centre de </a:t>
                      </a:r>
                      <a:r>
                        <a:rPr kumimoji="0" lang="en-GB" sz="12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loisirs</a:t>
                      </a:r>
                      <a:r>
                        <a:rPr kumimoji="0" lang="en-GB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the leisure centre.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cinéma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the cinema.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fastfood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the fast-food restaurant.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la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patinoire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the ice rink.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la piscine.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the swimming pool.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2065556"/>
                  </a:ext>
                </a:extLst>
              </a:tr>
              <a:tr h="521758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b- Tu veux…? </a:t>
                      </a:r>
                      <a:r>
                        <a:rPr kumimoji="0" lang="fr-FR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 </a:t>
                      </a:r>
                      <a:r>
                        <a:rPr kumimoji="0" lang="fr-FR" sz="18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you</a:t>
                      </a:r>
                      <a:r>
                        <a:rPr kumimoji="0" lang="fr-FR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8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want</a:t>
                      </a:r>
                      <a:r>
                        <a:rPr kumimoji="0" lang="fr-FR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to…?</a:t>
                      </a:r>
                      <a:endParaRPr kumimoji="0" lang="fr-FR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rowSpan="3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563744"/>
                  </a:ext>
                </a:extLst>
              </a:tr>
              <a:tr h="36281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0" i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i="1" dirty="0">
                          <a:solidFill>
                            <a:schemeClr val="bg1"/>
                          </a:solidFill>
                        </a:rPr>
                        <a:t>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i="1" dirty="0">
                          <a:solidFill>
                            <a:schemeClr val="bg1"/>
                          </a:solidFill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200" i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9144046"/>
                  </a:ext>
                </a:extLst>
              </a:tr>
              <a:tr h="22675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Tu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veux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aller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Do you want to go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 centre commercial.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the shopping centre.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 centre de </a:t>
                      </a:r>
                      <a:r>
                        <a:rPr kumimoji="0" lang="en-GB" sz="12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loisirs</a:t>
                      </a:r>
                      <a:r>
                        <a:rPr kumimoji="0" lang="en-GB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the leisure centre.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cinéma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the cinema.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au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fastfood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the fast-food restaurant.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la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patinoire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the ice rink.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à la piscine.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 the swimming pool.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ce matin?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this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morning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cet après-midi?	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this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afternoon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ce soir?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this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evening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demain (matin)?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tomorrow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morning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samedi (après-midi/soir)?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Saturday (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afternoon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evening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Oui, je veux bien.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I’d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like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D’accord.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OK.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Génial! 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Great!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ourquoi pas?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Why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not?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Non, merci.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thanks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 rigoles!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You’re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joking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u="none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J’ai horreur de ça!</a:t>
                      </a:r>
                      <a:endParaRPr lang="fr-FR" sz="1200" b="0" i="1" u="none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hate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that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!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1" i="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Désolé(e), je ne peux pas.</a:t>
                      </a: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Sorry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I </a:t>
                      </a:r>
                      <a:r>
                        <a:rPr lang="fr-FR" sz="1200" b="0" i="1" kern="1200" dirty="0" err="1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can’t</a:t>
                      </a:r>
                      <a:r>
                        <a:rPr lang="fr-FR" sz="1200" b="0" i="1" kern="120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200" b="0" i="1" kern="120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4778823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5966" y="3705214"/>
            <a:ext cx="2056682" cy="1466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9099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546BDE8-FE34-4271-AB6B-F55707CD8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7379905"/>
              </p:ext>
            </p:extLst>
          </p:nvPr>
        </p:nvGraphicFramePr>
        <p:xfrm>
          <a:off x="0" y="3"/>
          <a:ext cx="12213773" cy="68579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9977">
                  <a:extLst>
                    <a:ext uri="{9D8B030D-6E8A-4147-A177-3AD203B41FA5}">
                      <a16:colId xmlns:a16="http://schemas.microsoft.com/office/drawing/2014/main" val="346465721"/>
                    </a:ext>
                  </a:extLst>
                </a:gridCol>
                <a:gridCol w="822960">
                  <a:extLst>
                    <a:ext uri="{9D8B030D-6E8A-4147-A177-3AD203B41FA5}">
                      <a16:colId xmlns:a16="http://schemas.microsoft.com/office/drawing/2014/main" val="1778211518"/>
                    </a:ext>
                  </a:extLst>
                </a:gridCol>
                <a:gridCol w="1240973">
                  <a:extLst>
                    <a:ext uri="{9D8B030D-6E8A-4147-A177-3AD203B41FA5}">
                      <a16:colId xmlns:a16="http://schemas.microsoft.com/office/drawing/2014/main" val="2483169007"/>
                    </a:ext>
                  </a:extLst>
                </a:gridCol>
                <a:gridCol w="1306284">
                  <a:extLst>
                    <a:ext uri="{9D8B030D-6E8A-4147-A177-3AD203B41FA5}">
                      <a16:colId xmlns:a16="http://schemas.microsoft.com/office/drawing/2014/main" val="2682667079"/>
                    </a:ext>
                  </a:extLst>
                </a:gridCol>
                <a:gridCol w="1397726">
                  <a:extLst>
                    <a:ext uri="{9D8B030D-6E8A-4147-A177-3AD203B41FA5}">
                      <a16:colId xmlns:a16="http://schemas.microsoft.com/office/drawing/2014/main" val="4197684131"/>
                    </a:ext>
                  </a:extLst>
                </a:gridCol>
                <a:gridCol w="2704012">
                  <a:extLst>
                    <a:ext uri="{9D8B030D-6E8A-4147-A177-3AD203B41FA5}">
                      <a16:colId xmlns:a16="http://schemas.microsoft.com/office/drawing/2014/main" val="3909318309"/>
                    </a:ext>
                  </a:extLst>
                </a:gridCol>
                <a:gridCol w="849086">
                  <a:extLst>
                    <a:ext uri="{9D8B030D-6E8A-4147-A177-3AD203B41FA5}">
                      <a16:colId xmlns:a16="http://schemas.microsoft.com/office/drawing/2014/main" val="1068490431"/>
                    </a:ext>
                  </a:extLst>
                </a:gridCol>
                <a:gridCol w="940526">
                  <a:extLst>
                    <a:ext uri="{9D8B030D-6E8A-4147-A177-3AD203B41FA5}">
                      <a16:colId xmlns:a16="http://schemas.microsoft.com/office/drawing/2014/main" val="2102118293"/>
                    </a:ext>
                  </a:extLst>
                </a:gridCol>
                <a:gridCol w="1502229">
                  <a:extLst>
                    <a:ext uri="{9D8B030D-6E8A-4147-A177-3AD203B41FA5}">
                      <a16:colId xmlns:a16="http://schemas.microsoft.com/office/drawing/2014/main" val="3913614131"/>
                    </a:ext>
                  </a:extLst>
                </a:gridCol>
              </a:tblGrid>
              <a:tr h="386509">
                <a:tc gridSpan="9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4.   Qu’est-ce tu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 as fait samedi dernier</a:t>
                      </a: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?  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What</a:t>
                      </a:r>
                      <a:r>
                        <a:rPr lang="fr-FR" sz="1800" b="0" i="1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dirty="0" err="1">
                          <a:solidFill>
                            <a:schemeClr val="bg1"/>
                          </a:solidFill>
                          <a:latin typeface="+mn-lt"/>
                        </a:rPr>
                        <a:t>did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do last Saturday?</a:t>
                      </a:r>
                      <a:endParaRPr lang="fr-FR" sz="18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fr-FR" sz="1500" b="0" i="1" dirty="0">
                        <a:solidFill>
                          <a:srgbClr val="002060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920653"/>
                  </a:ext>
                </a:extLst>
              </a:tr>
              <a:tr h="338195">
                <a:tc>
                  <a:txBody>
                    <a:bodyPr/>
                    <a:lstStyle/>
                    <a:p>
                      <a:pPr lvl="0" algn="ctr"/>
                      <a:r>
                        <a:rPr lang="fr-FR" sz="15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0" i="1" dirty="0">
                          <a:solidFill>
                            <a:schemeClr val="bg1"/>
                          </a:solidFill>
                          <a:latin typeface="+mn-lt"/>
                        </a:rPr>
                        <a:t>2</a:t>
                      </a:r>
                      <a:endParaRPr lang="fr-FR" sz="15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0" i="1" dirty="0">
                          <a:solidFill>
                            <a:schemeClr val="bg1"/>
                          </a:solidFill>
                          <a:latin typeface="+mn-lt"/>
                        </a:rPr>
                        <a:t>3</a:t>
                      </a:r>
                      <a:endParaRPr lang="fr-FR" sz="15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5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kumimoji="0" lang="fr-FR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5</a:t>
                      </a:r>
                      <a:endParaRPr lang="fr-FR" sz="1500" b="0" i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500" b="0" i="1" dirty="0">
                          <a:solidFill>
                            <a:schemeClr val="bg1"/>
                          </a:solidFill>
                          <a:latin typeface="+mn-lt"/>
                        </a:rPr>
                        <a:t>6</a:t>
                      </a:r>
                      <a:endParaRPr lang="fr-FR" sz="15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5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9</a:t>
                      </a:r>
                      <a:endParaRPr kumimoji="0" lang="fr-FR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5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kumimoji="0" lang="fr-FR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5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kumimoji="0" lang="fr-FR" sz="1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98990"/>
                  </a:ext>
                </a:extLst>
              </a:tr>
              <a:tr h="3100063">
                <a:tc rowSpan="3">
                  <a:txBody>
                    <a:bodyPr/>
                    <a:lstStyle/>
                    <a:p>
                      <a:endParaRPr lang="fr-FR" sz="1200" b="1" noProof="0" dirty="0">
                        <a:solidFill>
                          <a:srgbClr val="002060"/>
                        </a:solidFill>
                      </a:endParaRPr>
                    </a:p>
                    <a:p>
                      <a:endParaRPr lang="fr-FR" sz="1200" b="1" noProof="0" dirty="0">
                        <a:solidFill>
                          <a:srgbClr val="002060"/>
                        </a:solidFill>
                      </a:endParaRPr>
                    </a:p>
                    <a:p>
                      <a:endParaRPr lang="fr-FR" sz="1200" b="1" noProof="0" dirty="0">
                        <a:solidFill>
                          <a:srgbClr val="002060"/>
                        </a:solidFill>
                      </a:endParaRPr>
                    </a:p>
                    <a:p>
                      <a:endParaRPr lang="fr-FR" sz="1200" b="1" noProof="0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Samedi dernier</a:t>
                      </a: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Last Saturday</a:t>
                      </a:r>
                    </a:p>
                    <a:p>
                      <a:endParaRPr lang="fr-FR" sz="1200" b="1" noProof="0" dirty="0">
                        <a:solidFill>
                          <a:srgbClr val="002060"/>
                        </a:solidFill>
                      </a:endParaRPr>
                    </a:p>
                    <a:p>
                      <a:endParaRPr lang="fr-FR" sz="1200" b="1" noProof="0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Dimanche dernier</a:t>
                      </a: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Last</a:t>
                      </a:r>
                      <a:r>
                        <a:rPr lang="fr-FR" sz="1200" b="0" i="1" baseline="0" noProof="0" dirty="0">
                          <a:solidFill>
                            <a:srgbClr val="00B0F0"/>
                          </a:solidFill>
                        </a:rPr>
                        <a:t> Sunday</a:t>
                      </a:r>
                    </a:p>
                    <a:p>
                      <a:endParaRPr lang="fr-FR" sz="1200" b="0" i="1" baseline="0" noProof="0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Lundi dernier</a:t>
                      </a: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Last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Monday</a:t>
                      </a:r>
                      <a:endParaRPr lang="fr-FR" sz="1200" b="0" i="1" noProof="0" dirty="0">
                        <a:solidFill>
                          <a:srgbClr val="00B0F0"/>
                        </a:solidFill>
                      </a:endParaRPr>
                    </a:p>
                    <a:p>
                      <a:endParaRPr lang="fr-FR" sz="1200" b="0" i="1" noProof="0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Mardi dernier</a:t>
                      </a: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Last Tuesday</a:t>
                      </a:r>
                    </a:p>
                    <a:p>
                      <a:endParaRPr lang="fr-FR" sz="1200" b="0" i="1" noProof="0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Mercredi dernier</a:t>
                      </a: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Last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Wednesday</a:t>
                      </a:r>
                      <a:endParaRPr lang="fr-FR" sz="1200" b="0" i="1" noProof="0" dirty="0">
                        <a:solidFill>
                          <a:srgbClr val="00B0F0"/>
                        </a:solidFill>
                      </a:endParaRPr>
                    </a:p>
                    <a:p>
                      <a:endParaRPr lang="fr-FR" sz="1200" b="0" i="1" noProof="0" dirty="0">
                        <a:solidFill>
                          <a:srgbClr val="00B0F0"/>
                        </a:solidFill>
                      </a:endParaRPr>
                    </a:p>
                    <a:p>
                      <a:endParaRPr lang="fr-FR" sz="1200" b="0" i="1" noProof="0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Jeudi</a:t>
                      </a:r>
                      <a:r>
                        <a:rPr lang="fr-FR" sz="1200" b="1" baseline="0" noProof="0" dirty="0">
                          <a:solidFill>
                            <a:srgbClr val="002060"/>
                          </a:solidFill>
                        </a:rPr>
                        <a:t> dernier</a:t>
                      </a:r>
                      <a:endParaRPr lang="fr-FR" sz="1200" b="1" noProof="0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Last</a:t>
                      </a:r>
                      <a:r>
                        <a:rPr lang="fr-FR" sz="1200" b="0" i="1" baseline="0" noProof="0" dirty="0">
                          <a:solidFill>
                            <a:srgbClr val="00B0F0"/>
                          </a:solidFill>
                        </a:rPr>
                        <a:t> Thursday</a:t>
                      </a:r>
                    </a:p>
                    <a:p>
                      <a:endParaRPr lang="fr-FR" sz="1200" b="1" i="0" baseline="0" noProof="0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Vendredi</a:t>
                      </a:r>
                      <a:r>
                        <a:rPr lang="fr-FR" sz="1200" b="1" baseline="0" noProof="0" dirty="0">
                          <a:solidFill>
                            <a:srgbClr val="002060"/>
                          </a:solidFill>
                        </a:rPr>
                        <a:t> dernier</a:t>
                      </a:r>
                      <a:endParaRPr lang="fr-FR" sz="1200" b="1" noProof="0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Last Friday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d’abord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first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j’ai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dansé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avec ….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danced with ….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j’ai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joué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au bowling avec 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went bowling with 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j’ai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mangé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un hamburger avec 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ate a hamburger with 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j’ai regardé un DVD avec ….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watched a DVD with 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rowSpan="3">
                  <a:txBody>
                    <a:bodyPr/>
                    <a:lstStyle/>
                    <a:p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puis</a:t>
                      </a: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then</a:t>
                      </a:r>
                    </a:p>
                    <a:p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i="0" kern="1200" baseline="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après</a:t>
                      </a: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afterwards</a:t>
                      </a:r>
                    </a:p>
                    <a:p>
                      <a:endParaRPr lang="en-GB" sz="1200" b="0" i="1" kern="1200" baseline="0" dirty="0">
                        <a:solidFill>
                          <a:srgbClr val="00B0F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1" i="0" kern="1200" baseline="0" dirty="0" err="1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finalement</a:t>
                      </a:r>
                      <a:endParaRPr lang="en-GB" sz="1200" b="1" i="0" kern="1200" baseline="0" dirty="0">
                        <a:solidFill>
                          <a:srgbClr val="00206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1200" b="0" i="1" kern="1200" baseline="0" dirty="0">
                          <a:solidFill>
                            <a:srgbClr val="00B0F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finally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J’ai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dansé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avec ….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danced with ….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J’ai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joué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au bowling avec 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went bowling with 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J’ai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mangé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un hamburger avec 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ate a hamburger with …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J’ai regardé un DVD avec ….	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 watched a DVD with …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c’était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it</a:t>
                      </a: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was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assez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quite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peu</a:t>
                      </a: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bit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trop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too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cool.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cool.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intéressant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interesting.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romantique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romantic.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génial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great.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marrant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funny.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sympa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nice.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ennuyeux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boring.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nul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rubbish.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782065556"/>
                  </a:ext>
                </a:extLst>
              </a:tr>
              <a:tr h="2235136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je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suis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allé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(e) au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cinéma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 avec …</a:t>
                      </a:r>
                    </a:p>
                    <a:p>
                      <a:r>
                        <a:rPr lang="en-GB" sz="1200" b="0" i="1" dirty="0">
                          <a:solidFill>
                            <a:srgbClr val="00B0F0"/>
                          </a:solidFill>
                        </a:rPr>
                        <a:t>I went to the cinema with …</a:t>
                      </a:r>
                    </a:p>
                    <a:p>
                      <a:endParaRPr lang="en-GB" sz="1200" b="0" i="1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je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suis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allé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(e)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en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ville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 avec …	</a:t>
                      </a:r>
                    </a:p>
                    <a:p>
                      <a:r>
                        <a:rPr lang="en-GB" sz="1200" b="0" i="1" dirty="0">
                          <a:solidFill>
                            <a:srgbClr val="00B0F0"/>
                          </a:solidFill>
                        </a:rPr>
                        <a:t>I went into town with …</a:t>
                      </a:r>
                    </a:p>
                    <a:p>
                      <a:endParaRPr lang="en-GB" sz="1200" b="0" i="1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je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suis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allé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(e) à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une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 fête avec …</a:t>
                      </a:r>
                    </a:p>
                    <a:p>
                      <a:r>
                        <a:rPr lang="en-GB" sz="1200" b="0" i="1" dirty="0">
                          <a:solidFill>
                            <a:srgbClr val="00B0F0"/>
                          </a:solidFill>
                        </a:rPr>
                        <a:t>I went to a party with 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Je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suis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allé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(e) au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cinéma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 avec …</a:t>
                      </a:r>
                    </a:p>
                    <a:p>
                      <a:r>
                        <a:rPr lang="en-GB" sz="1200" b="0" i="1" dirty="0">
                          <a:solidFill>
                            <a:srgbClr val="00B0F0"/>
                          </a:solidFill>
                        </a:rPr>
                        <a:t>I went to the cinema with …</a:t>
                      </a:r>
                    </a:p>
                    <a:p>
                      <a:endParaRPr lang="en-GB" sz="1200" b="0" i="1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Je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suis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allé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(e)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en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ville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 avec …	</a:t>
                      </a:r>
                    </a:p>
                    <a:p>
                      <a:r>
                        <a:rPr lang="en-GB" sz="1200" b="0" i="1" dirty="0">
                          <a:solidFill>
                            <a:srgbClr val="00B0F0"/>
                          </a:solidFill>
                        </a:rPr>
                        <a:t>I went into town with …</a:t>
                      </a:r>
                    </a:p>
                    <a:p>
                      <a:endParaRPr lang="en-GB" sz="1200" b="0" i="1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Je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suis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allé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(e) à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une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 fête avec …</a:t>
                      </a:r>
                    </a:p>
                    <a:p>
                      <a:r>
                        <a:rPr lang="en-GB" sz="1200" b="0" i="1" dirty="0">
                          <a:solidFill>
                            <a:srgbClr val="00B0F0"/>
                          </a:solidFill>
                        </a:rPr>
                        <a:t>I went to a party with …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437228"/>
                  </a:ext>
                </a:extLst>
              </a:tr>
              <a:tr h="798094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un </a:t>
                      </a: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désastre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a disaster.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0143805"/>
                  </a:ext>
                </a:extLst>
              </a:tr>
            </a:tbl>
          </a:graphicData>
        </a:graphic>
      </p:graphicFrame>
      <p:pic>
        <p:nvPicPr>
          <p:cNvPr id="2052" name="Picture 4" descr="user uploaded image"/>
          <p:cNvPicPr>
            <a:picLocks noChangeAspect="1" noChangeArrowheads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31878"/>
            <a:ext cx="1462563" cy="10969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8300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546BDE8-FE34-4271-AB6B-F55707CD8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0759003"/>
              </p:ext>
            </p:extLst>
          </p:nvPr>
        </p:nvGraphicFramePr>
        <p:xfrm>
          <a:off x="0" y="0"/>
          <a:ext cx="12192001" cy="6858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5129">
                  <a:extLst>
                    <a:ext uri="{9D8B030D-6E8A-4147-A177-3AD203B41FA5}">
                      <a16:colId xmlns:a16="http://schemas.microsoft.com/office/drawing/2014/main" val="346465721"/>
                    </a:ext>
                  </a:extLst>
                </a:gridCol>
                <a:gridCol w="1123875">
                  <a:extLst>
                    <a:ext uri="{9D8B030D-6E8A-4147-A177-3AD203B41FA5}">
                      <a16:colId xmlns:a16="http://schemas.microsoft.com/office/drawing/2014/main" val="657139347"/>
                    </a:ext>
                  </a:extLst>
                </a:gridCol>
                <a:gridCol w="3802083">
                  <a:extLst>
                    <a:ext uri="{9D8B030D-6E8A-4147-A177-3AD203B41FA5}">
                      <a16:colId xmlns:a16="http://schemas.microsoft.com/office/drawing/2014/main" val="3853901668"/>
                    </a:ext>
                  </a:extLst>
                </a:gridCol>
                <a:gridCol w="1060806">
                  <a:extLst>
                    <a:ext uri="{9D8B030D-6E8A-4147-A177-3AD203B41FA5}">
                      <a16:colId xmlns:a16="http://schemas.microsoft.com/office/drawing/2014/main" val="1999040190"/>
                    </a:ext>
                  </a:extLst>
                </a:gridCol>
                <a:gridCol w="1671132">
                  <a:extLst>
                    <a:ext uri="{9D8B030D-6E8A-4147-A177-3AD203B41FA5}">
                      <a16:colId xmlns:a16="http://schemas.microsoft.com/office/drawing/2014/main" val="4017586076"/>
                    </a:ext>
                  </a:extLst>
                </a:gridCol>
                <a:gridCol w="1249717">
                  <a:extLst>
                    <a:ext uri="{9D8B030D-6E8A-4147-A177-3AD203B41FA5}">
                      <a16:colId xmlns:a16="http://schemas.microsoft.com/office/drawing/2014/main" val="1238494340"/>
                    </a:ext>
                  </a:extLst>
                </a:gridCol>
                <a:gridCol w="1729259">
                  <a:extLst>
                    <a:ext uri="{9D8B030D-6E8A-4147-A177-3AD203B41FA5}">
                      <a16:colId xmlns:a16="http://schemas.microsoft.com/office/drawing/2014/main" val="733783839"/>
                    </a:ext>
                  </a:extLst>
                </a:gridCol>
              </a:tblGrid>
              <a:tr h="414349">
                <a:tc gridSpan="7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i="0" dirty="0">
                          <a:solidFill>
                            <a:schemeClr val="bg1"/>
                          </a:solidFill>
                          <a:latin typeface="+mn-lt"/>
                        </a:rPr>
                        <a:t>5.</a:t>
                      </a:r>
                      <a:r>
                        <a:rPr lang="fr-FR" sz="1800" b="1" i="0" baseline="0" dirty="0">
                          <a:solidFill>
                            <a:schemeClr val="bg1"/>
                          </a:solidFill>
                          <a:latin typeface="+mn-lt"/>
                        </a:rPr>
                        <a:t> Tu es allé(e) à un concert? 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Have </a:t>
                      </a:r>
                      <a:r>
                        <a:rPr lang="fr-FR" sz="1800" b="0" i="1" baseline="0" dirty="0" err="1">
                          <a:solidFill>
                            <a:schemeClr val="bg1"/>
                          </a:solidFill>
                          <a:latin typeface="+mn-lt"/>
                        </a:rPr>
                        <a:t>you</a:t>
                      </a:r>
                      <a:r>
                        <a:rPr lang="fr-FR" sz="1800" b="0" i="1" baseline="0" dirty="0">
                          <a:solidFill>
                            <a:schemeClr val="bg1"/>
                          </a:solidFill>
                          <a:latin typeface="+mn-lt"/>
                        </a:rPr>
                        <a:t> been to a concert? </a:t>
                      </a:r>
                      <a:endParaRPr kumimoji="0" lang="fr-FR" sz="18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5920653"/>
                  </a:ext>
                </a:extLst>
              </a:tr>
              <a:tr h="357056"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fr-FR" sz="12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i="1" dirty="0">
                          <a:solidFill>
                            <a:schemeClr val="bg1"/>
                          </a:solidFill>
                        </a:rPr>
                        <a:t>4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i="1" dirty="0">
                          <a:solidFill>
                            <a:schemeClr val="bg1"/>
                          </a:solidFill>
                        </a:rPr>
                        <a:t>5</a:t>
                      </a: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200" b="0" i="1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fr-FR" sz="1200" i="1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798990"/>
                  </a:ext>
                </a:extLst>
              </a:tr>
              <a:tr h="2187370">
                <a:tc rowSpan="2">
                  <a:txBody>
                    <a:bodyPr/>
                    <a:lstStyle/>
                    <a:p>
                      <a:endParaRPr lang="fr-FR" sz="1200" b="1" noProof="0" dirty="0">
                        <a:solidFill>
                          <a:srgbClr val="002060"/>
                        </a:solidFill>
                      </a:endParaRPr>
                    </a:p>
                    <a:p>
                      <a:endParaRPr lang="fr-FR" sz="1200" b="1" noProof="0" dirty="0">
                        <a:solidFill>
                          <a:srgbClr val="002060"/>
                        </a:solidFill>
                      </a:endParaRPr>
                    </a:p>
                    <a:p>
                      <a:endParaRPr lang="fr-FR" sz="1200" b="1" noProof="0" dirty="0">
                        <a:solidFill>
                          <a:srgbClr val="002060"/>
                        </a:solidFill>
                      </a:endParaRPr>
                    </a:p>
                    <a:p>
                      <a:endParaRPr lang="fr-FR" sz="1200" b="1" noProof="0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Le</a:t>
                      </a:r>
                      <a:r>
                        <a:rPr lang="fr-FR" sz="1200" b="1" baseline="0" noProof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weekend dernier</a:t>
                      </a: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Last weekend</a:t>
                      </a:r>
                    </a:p>
                    <a:p>
                      <a:endParaRPr lang="fr-FR" sz="1200" b="1" noProof="0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Samedi dernier</a:t>
                      </a: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Last Saturday</a:t>
                      </a:r>
                    </a:p>
                    <a:p>
                      <a:endParaRPr lang="fr-FR" sz="1200" b="0" i="1" noProof="0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fr-FR" sz="1200" b="1" noProof="0" dirty="0">
                          <a:solidFill>
                            <a:srgbClr val="002060"/>
                          </a:solidFill>
                        </a:rPr>
                        <a:t>L’année dernière</a:t>
                      </a:r>
                    </a:p>
                    <a:p>
                      <a:r>
                        <a:rPr lang="fr-FR" sz="1200" b="0" i="1" noProof="0" dirty="0">
                          <a:solidFill>
                            <a:srgbClr val="00B0F0"/>
                          </a:solidFill>
                        </a:rPr>
                        <a:t>Last </a:t>
                      </a:r>
                      <a:r>
                        <a:rPr lang="fr-FR" sz="1200" b="0" i="1" noProof="0" dirty="0" err="1">
                          <a:solidFill>
                            <a:srgbClr val="00B0F0"/>
                          </a:solidFill>
                        </a:rPr>
                        <a:t>year</a:t>
                      </a:r>
                      <a:endParaRPr lang="fr-FR" sz="1200" b="0" i="1" noProof="0" dirty="0">
                        <a:solidFill>
                          <a:srgbClr val="00B0F0"/>
                        </a:solidFill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je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suis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allé</a:t>
                      </a:r>
                      <a:r>
                        <a:rPr lang="en-GB" sz="12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	</a:t>
                      </a:r>
                    </a:p>
                    <a:p>
                      <a:r>
                        <a:rPr lang="en-GB" sz="1200" b="0" i="1" dirty="0">
                          <a:solidFill>
                            <a:srgbClr val="00B0F0"/>
                          </a:solidFill>
                        </a:rPr>
                        <a:t>I went </a:t>
                      </a:r>
                    </a:p>
                    <a:p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je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suis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allé</a:t>
                      </a:r>
                      <a:r>
                        <a:rPr lang="en-GB" sz="1200" b="1" dirty="0" err="1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en-GB" sz="12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	</a:t>
                      </a:r>
                    </a:p>
                    <a:p>
                      <a:r>
                        <a:rPr lang="en-GB" sz="1200" b="0" i="1" dirty="0">
                          <a:solidFill>
                            <a:srgbClr val="00B0F0"/>
                          </a:solidFill>
                        </a:rPr>
                        <a:t>I went</a:t>
                      </a:r>
                    </a:p>
                    <a:p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on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est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allés</a:t>
                      </a:r>
                      <a:r>
                        <a:rPr lang="en-GB" sz="12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  <a:p>
                      <a:r>
                        <a:rPr lang="en-GB" sz="1200" b="0" i="1" dirty="0">
                          <a:solidFill>
                            <a:srgbClr val="00B0F0"/>
                          </a:solidFill>
                        </a:rPr>
                        <a:t>we went</a:t>
                      </a:r>
                    </a:p>
                    <a:p>
                      <a:endParaRPr lang="en-GB" sz="1200" b="0" i="1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on</a:t>
                      </a:r>
                      <a:r>
                        <a:rPr lang="en-GB" sz="12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GB" sz="1200" b="1" baseline="0" dirty="0" err="1">
                          <a:solidFill>
                            <a:srgbClr val="002060"/>
                          </a:solidFill>
                        </a:rPr>
                        <a:t>est</a:t>
                      </a:r>
                      <a:r>
                        <a:rPr lang="en-GB" sz="1200" b="1" baseline="0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allé</a:t>
                      </a:r>
                      <a:r>
                        <a:rPr lang="en-GB" sz="1200" b="1" dirty="0" err="1">
                          <a:solidFill>
                            <a:srgbClr val="FF0000"/>
                          </a:solidFill>
                        </a:rPr>
                        <a:t>e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s</a:t>
                      </a:r>
                      <a:endParaRPr lang="en-GB" sz="1200" b="1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n-GB" sz="1200" b="0" i="1" dirty="0">
                          <a:solidFill>
                            <a:srgbClr val="00B0F0"/>
                          </a:solidFill>
                        </a:rPr>
                        <a:t>we went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à</a:t>
                      </a:r>
                      <a:r>
                        <a:rPr lang="en-GB" sz="1200" b="1" baseline="0" dirty="0">
                          <a:solidFill>
                            <a:srgbClr val="002060"/>
                          </a:solidFill>
                        </a:rPr>
                        <a:t> un concert avec…</a:t>
                      </a:r>
                    </a:p>
                    <a:p>
                      <a:r>
                        <a:rPr lang="en-GB" sz="1200" b="0" i="1" dirty="0">
                          <a:solidFill>
                            <a:srgbClr val="00B0F0"/>
                          </a:solidFill>
                        </a:rPr>
                        <a:t>to a concert with…</a:t>
                      </a:r>
                    </a:p>
                    <a:p>
                      <a:endParaRPr lang="en-GB" sz="1200" b="0" i="1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à</a:t>
                      </a:r>
                      <a:r>
                        <a:rPr lang="en-GB" sz="1200" b="1" baseline="0" dirty="0">
                          <a:solidFill>
                            <a:srgbClr val="002060"/>
                          </a:solidFill>
                        </a:rPr>
                        <a:t> un festival de </a:t>
                      </a:r>
                      <a:r>
                        <a:rPr lang="en-GB" sz="1200" b="1" baseline="0" dirty="0" err="1">
                          <a:solidFill>
                            <a:srgbClr val="002060"/>
                          </a:solidFill>
                        </a:rPr>
                        <a:t>musique</a:t>
                      </a:r>
                      <a:r>
                        <a:rPr lang="en-GB" sz="1200" b="1" baseline="0" dirty="0">
                          <a:solidFill>
                            <a:srgbClr val="002060"/>
                          </a:solidFill>
                        </a:rPr>
                        <a:t> avec…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	</a:t>
                      </a:r>
                    </a:p>
                    <a:p>
                      <a:r>
                        <a:rPr lang="en-GB" sz="1200" b="0" i="1" dirty="0">
                          <a:solidFill>
                            <a:srgbClr val="00B0F0"/>
                          </a:solidFill>
                        </a:rPr>
                        <a:t>to a music</a:t>
                      </a:r>
                      <a:r>
                        <a:rPr lang="en-GB" sz="1200" b="0" i="1" baseline="0" dirty="0">
                          <a:solidFill>
                            <a:srgbClr val="00B0F0"/>
                          </a:solidFill>
                        </a:rPr>
                        <a:t> festival</a:t>
                      </a:r>
                      <a:r>
                        <a:rPr lang="en-GB" sz="1200" b="0" i="1" dirty="0">
                          <a:solidFill>
                            <a:srgbClr val="00B0F0"/>
                          </a:solidFill>
                        </a:rPr>
                        <a:t> with…</a:t>
                      </a:r>
                    </a:p>
                    <a:p>
                      <a:endParaRPr lang="en-GB" sz="1200" b="0" i="1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après</a:t>
                      </a:r>
                      <a:endParaRPr lang="en-GB" sz="1200" b="0" i="1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GB" sz="1200" b="0" i="1" dirty="0">
                          <a:solidFill>
                            <a:srgbClr val="00B0F0"/>
                          </a:solidFill>
                        </a:rPr>
                        <a:t>afterwards</a:t>
                      </a:r>
                    </a:p>
                    <a:p>
                      <a:endParaRPr lang="en-GB" sz="1200" b="0" i="1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Repeat</a:t>
                      </a:r>
                      <a:r>
                        <a:rPr kumimoji="0" lang="fr-FR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2 and 3</a:t>
                      </a:r>
                    </a:p>
                    <a:p>
                      <a:endParaRPr lang="en-GB" sz="1200" b="0" i="1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c’était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It </a:t>
                      </a:r>
                      <a:r>
                        <a:rPr kumimoji="0" lang="fr-FR" sz="12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was</a:t>
                      </a: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cool.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cool.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hypercool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really cool.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1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génial</a:t>
                      </a:r>
                      <a:r>
                        <a:rPr kumimoji="0" lang="en-GB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B0F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great.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782065556"/>
                  </a:ext>
                </a:extLst>
              </a:tr>
              <a:tr h="3899225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fr-FR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j’ai</a:t>
                      </a:r>
                      <a:r>
                        <a:rPr lang="en-GB" sz="1200" b="0" i="1" dirty="0">
                          <a:solidFill>
                            <a:srgbClr val="00B0F0"/>
                          </a:solidFill>
                        </a:rPr>
                        <a:t>.</a:t>
                      </a:r>
                    </a:p>
                    <a:p>
                      <a:r>
                        <a:rPr lang="en-GB" sz="1200" b="0" i="1" dirty="0">
                          <a:solidFill>
                            <a:srgbClr val="00B0F0"/>
                          </a:solidFill>
                        </a:rPr>
                        <a:t>I</a:t>
                      </a:r>
                    </a:p>
                    <a:p>
                      <a:endParaRPr lang="en-GB" sz="1200" b="0" i="1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GB" sz="1200" b="1" i="0" dirty="0">
                          <a:solidFill>
                            <a:srgbClr val="002060"/>
                          </a:solidFill>
                        </a:rPr>
                        <a:t>on a</a:t>
                      </a:r>
                    </a:p>
                    <a:p>
                      <a:r>
                        <a:rPr lang="en-GB" sz="1200" b="0" i="1" dirty="0">
                          <a:solidFill>
                            <a:srgbClr val="00B0F0"/>
                          </a:solidFill>
                        </a:rPr>
                        <a:t>we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regardé le concert sur des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écrans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géants</a:t>
                      </a:r>
                      <a:endParaRPr lang="en-GB" sz="1200" b="1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n-GB" sz="1200" b="0" i="1" dirty="0">
                          <a:solidFill>
                            <a:srgbClr val="00B0F0"/>
                          </a:solidFill>
                        </a:rPr>
                        <a:t>watched the concert on</a:t>
                      </a:r>
                      <a:r>
                        <a:rPr lang="en-GB" sz="1200" b="0" i="1" baseline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en-GB" sz="1200" b="0" i="1" dirty="0">
                          <a:solidFill>
                            <a:srgbClr val="00B0F0"/>
                          </a:solidFill>
                        </a:rPr>
                        <a:t>giant screens</a:t>
                      </a:r>
                    </a:p>
                    <a:p>
                      <a:endParaRPr lang="en-GB" sz="1200" b="0" i="1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regardé le concert sur des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écrans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géants</a:t>
                      </a:r>
                      <a:endParaRPr lang="en-GB" sz="1200" b="1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n-GB" sz="1200" b="0" i="1" dirty="0">
                          <a:solidFill>
                            <a:srgbClr val="00B0F0"/>
                          </a:solidFill>
                        </a:rPr>
                        <a:t>watched the concert on</a:t>
                      </a:r>
                      <a:r>
                        <a:rPr lang="en-GB" sz="1200" b="0" i="1" baseline="0" dirty="0">
                          <a:solidFill>
                            <a:srgbClr val="00B0F0"/>
                          </a:solidFill>
                        </a:rPr>
                        <a:t> </a:t>
                      </a:r>
                      <a:r>
                        <a:rPr lang="en-GB" sz="1200" b="0" i="1" dirty="0">
                          <a:solidFill>
                            <a:srgbClr val="00B0F0"/>
                          </a:solidFill>
                        </a:rPr>
                        <a:t>giant screens</a:t>
                      </a:r>
                    </a:p>
                    <a:p>
                      <a:endParaRPr lang="en-GB" sz="1200" b="0" i="1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écouté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toutes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sortes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 de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musiques</a:t>
                      </a:r>
                      <a:endParaRPr lang="en-GB" sz="1200" b="1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n-GB" sz="1200" b="0" i="1" dirty="0">
                          <a:solidFill>
                            <a:srgbClr val="00B0F0"/>
                          </a:solidFill>
                        </a:rPr>
                        <a:t>listened to all sorts of music</a:t>
                      </a:r>
                    </a:p>
                    <a:p>
                      <a:endParaRPr lang="en-GB" sz="1200" b="0" i="1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chanté</a:t>
                      </a:r>
                      <a:endParaRPr lang="en-GB" sz="1200" b="1" dirty="0">
                        <a:solidFill>
                          <a:srgbClr val="002060"/>
                        </a:solidFill>
                      </a:endParaRPr>
                    </a:p>
                    <a:p>
                      <a:r>
                        <a:rPr lang="en-GB" sz="1200" b="0" i="1" dirty="0">
                          <a:solidFill>
                            <a:srgbClr val="00B0F0"/>
                          </a:solidFill>
                        </a:rPr>
                        <a:t>sang</a:t>
                      </a:r>
                    </a:p>
                    <a:p>
                      <a:endParaRPr lang="en-GB" sz="1200" b="0" i="1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dansé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toute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 la soirée</a:t>
                      </a:r>
                    </a:p>
                    <a:p>
                      <a:r>
                        <a:rPr lang="en-GB" sz="1200" b="0" i="1" dirty="0">
                          <a:solidFill>
                            <a:srgbClr val="00B0F0"/>
                          </a:solidFill>
                        </a:rPr>
                        <a:t>danced all night</a:t>
                      </a:r>
                    </a:p>
                    <a:p>
                      <a:endParaRPr lang="en-GB" sz="1200" b="0" i="1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mangé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 de la pizza</a:t>
                      </a:r>
                    </a:p>
                    <a:p>
                      <a:r>
                        <a:rPr lang="en-GB" sz="1200" b="0" i="1" dirty="0">
                          <a:solidFill>
                            <a:srgbClr val="00B0F0"/>
                          </a:solidFill>
                        </a:rPr>
                        <a:t>ate pizza</a:t>
                      </a:r>
                    </a:p>
                    <a:p>
                      <a:endParaRPr lang="en-GB" sz="1200" b="0" i="1" dirty="0">
                        <a:solidFill>
                          <a:srgbClr val="00B0F0"/>
                        </a:solidFill>
                      </a:endParaRPr>
                    </a:p>
                    <a:p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bien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 </a:t>
                      </a:r>
                      <a:r>
                        <a:rPr lang="en-GB" sz="1200" b="1" dirty="0" err="1">
                          <a:solidFill>
                            <a:srgbClr val="002060"/>
                          </a:solidFill>
                        </a:rPr>
                        <a:t>rigolé</a:t>
                      </a:r>
                      <a:r>
                        <a:rPr lang="en-GB" sz="1200" b="1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  <a:p>
                      <a:r>
                        <a:rPr lang="en-GB" sz="1200" b="0" i="1" dirty="0">
                          <a:solidFill>
                            <a:srgbClr val="00B0F0"/>
                          </a:solidFill>
                        </a:rPr>
                        <a:t>had a good laugh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en-GB" sz="1100" b="0" i="1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vMerge="1">
                  <a:txBody>
                    <a:bodyPr/>
                    <a:lstStyle/>
                    <a:p>
                      <a:endParaRPr lang="en-GB" sz="1100" b="0" i="1" dirty="0">
                        <a:solidFill>
                          <a:srgbClr val="00B0F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gradFill flip="none" rotWithShape="1">
                      <a:gsLst>
                        <a:gs pos="0">
                          <a:srgbClr val="FF0000">
                            <a:tint val="66000"/>
                            <a:satMod val="160000"/>
                          </a:srgbClr>
                        </a:gs>
                        <a:gs pos="50000">
                          <a:srgbClr val="FF0000">
                            <a:tint val="44500"/>
                            <a:satMod val="160000"/>
                          </a:srgbClr>
                        </a:gs>
                        <a:gs pos="100000">
                          <a:srgbClr val="FF0000">
                            <a:tint val="23500"/>
                            <a:satMod val="160000"/>
                          </a:srgb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100" b="0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2553939"/>
                  </a:ext>
                </a:extLst>
              </a:tr>
            </a:tbl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68836" y="4601231"/>
            <a:ext cx="2753542" cy="2256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3171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C3E5F9D-49E4-47CA-BF9D-618B39A87B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8205" y="0"/>
            <a:ext cx="615559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246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1F053-C87B-4950-8B35-7BC0D2DD5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" y="3175000"/>
            <a:ext cx="7448550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1202055" algn="l"/>
              </a:tabLst>
            </a:pPr>
            <a:r>
              <a:rPr lang="en-U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VOCABULARY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 es comment?	</a:t>
            </a:r>
            <a:r>
              <a:rPr lang="en-GB" sz="1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do you look like?</a:t>
            </a:r>
            <a:b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J’ai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les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cheveux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…		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have … hair.</a:t>
            </a:r>
            <a:b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blonds.			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blond</a:t>
            </a:r>
            <a:b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noirs.			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black</a:t>
            </a:r>
            <a:b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bruns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.		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brown</a:t>
            </a:r>
            <a:b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roux.			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</a:t>
            </a:r>
            <a:b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J’ai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les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yeux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…			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have … eyes.</a:t>
            </a:r>
            <a:b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bleus.			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blue</a:t>
            </a:r>
            <a:b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marron.			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brown</a:t>
            </a:r>
            <a:b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gris.			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grey</a:t>
            </a:r>
            <a:b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verts.			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green</a:t>
            </a:r>
            <a:b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suis beau/belle.		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am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good-looking/beautiful.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Mon caractère	</a:t>
            </a:r>
            <a:r>
              <a:rPr lang="fr-FR" sz="1800" b="1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My</a:t>
            </a:r>
            <a:r>
              <a:rPr lang="fr-FR" sz="1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fr-FR" sz="1800" b="1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personality</a:t>
            </a:r>
            <a:b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suis …			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am …</a:t>
            </a:r>
            <a:b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drôle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		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funny.</a:t>
            </a:r>
            <a:b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gentil(le).				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kind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intelligent(e).			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intelligent.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lunatique.			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moody.</a:t>
            </a:r>
            <a:b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sportif/sportive.		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sporty.</a:t>
            </a:r>
            <a:b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timide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		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shy.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32AACCB-981E-4144-9B4D-C83A653DB7FC}"/>
              </a:ext>
            </a:extLst>
          </p:cNvPr>
          <p:cNvSpPr txBox="1"/>
          <p:nvPr/>
        </p:nvSpPr>
        <p:spPr>
          <a:xfrm>
            <a:off x="6391275" y="1691194"/>
            <a:ext cx="609600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Qu’est-ce que </a:t>
            </a:r>
            <a:r>
              <a:rPr lang="en-US" sz="16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US" sz="16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fais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sur	</a:t>
            </a:r>
            <a:r>
              <a:rPr lang="en-GB" sz="16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do you do on</a:t>
            </a:r>
            <a:br>
              <a:rPr lang="en-GB" sz="16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Facebook?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en-US" sz="16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Facebook?</a:t>
            </a:r>
            <a:b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poste des messages à 		</a:t>
            </a:r>
            <a:r>
              <a:rPr lang="fr-FR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post messages to </a:t>
            </a:r>
            <a:r>
              <a:rPr lang="fr-FR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</a:t>
            </a:r>
            <a:r>
              <a:rPr lang="fr-FR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mes copains. </a:t>
            </a:r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fr-FR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friends</a:t>
            </a:r>
            <a:r>
              <a:rPr lang="fr-FR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modifie mes préférences.		</a:t>
            </a:r>
            <a:r>
              <a:rPr lang="fr-FR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update </a:t>
            </a:r>
            <a:r>
              <a:rPr lang="fr-FR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</a:t>
            </a:r>
            <a:r>
              <a:rPr lang="fr-FR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likes.</a:t>
            </a:r>
            <a:br>
              <a:rPr lang="fr-FR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regarde les photos de mes		</a:t>
            </a:r>
            <a:r>
              <a:rPr lang="fr-FR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look at </a:t>
            </a:r>
            <a:r>
              <a:rPr lang="fr-FR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my</a:t>
            </a:r>
            <a:r>
              <a:rPr lang="fr-FR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friends</a:t>
            </a:r>
            <a:r>
              <a:rPr lang="fr-FR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</a:t>
            </a: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copains. 				</a:t>
            </a:r>
            <a:r>
              <a:rPr lang="fr-FR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photos.</a:t>
            </a:r>
            <a:b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commente des photos.		</a:t>
            </a:r>
            <a:r>
              <a:rPr lang="fr-FR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comment on photos.</a:t>
            </a:r>
            <a:br>
              <a:rPr lang="fr-FR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J’invite mes copains à sortir.		</a:t>
            </a:r>
            <a: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invite my friends out.</a:t>
            </a:r>
            <a:b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</a:t>
            </a:r>
            <a:r>
              <a:rPr lang="en-US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fais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des quiz.			</a:t>
            </a:r>
            <a:r>
              <a:rPr lang="en-US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do quizzes.</a:t>
            </a:r>
            <a:b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La </a:t>
            </a:r>
            <a:r>
              <a:rPr lang="en-US" sz="16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fréquence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</a:t>
            </a:r>
            <a:r>
              <a:rPr lang="en-US" sz="16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Frequency</a:t>
            </a:r>
            <a:b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quelquefois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sometimes</a:t>
            </a:r>
            <a:br>
              <a:rPr lang="en-US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souvent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		</a:t>
            </a:r>
            <a:r>
              <a:rPr lang="en-US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often</a:t>
            </a:r>
            <a:br>
              <a:rPr lang="en-US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tous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les </a:t>
            </a:r>
            <a:r>
              <a:rPr lang="en-GB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jours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every day</a:t>
            </a:r>
            <a:b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tous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les </a:t>
            </a:r>
            <a:r>
              <a:rPr lang="en-GB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soirs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every evening</a:t>
            </a:r>
            <a:b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tous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les weekends			</a:t>
            </a:r>
            <a: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every weekend</a:t>
            </a:r>
            <a:b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fois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/deux </a:t>
            </a:r>
            <a:r>
              <a:rPr lang="en-US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fois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par </a:t>
            </a:r>
            <a:r>
              <a:rPr lang="en-US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semaine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once/twice a week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682961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1F053-C87B-4950-8B35-7BC0D2DD5E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25" y="3241675"/>
            <a:ext cx="10515600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  <a:tabLst>
                <a:tab pos="1202055" algn="l"/>
              </a:tabLst>
            </a:pP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Où vas-tu  le weekend?	</a:t>
            </a:r>
            <a:r>
              <a:rPr lang="en-GB" sz="1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Where do you go</a:t>
            </a:r>
            <a:r>
              <a:rPr lang="en-GB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sz="1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 the </a:t>
            </a:r>
            <a:r>
              <a:rPr lang="en-US" sz="1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weekend?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b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vais …			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go …</a:t>
            </a:r>
            <a:b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 centre commercial.	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the shopping centre.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 centre de loisirs.		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the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leisure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centre.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 cinéma.			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the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cinema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 fastfood.			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the fast-food restaurant.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la patinoire.			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the ice rink.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la piscine.			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the swimming pool.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Les invitations et les	</a:t>
            </a:r>
            <a:r>
              <a:rPr lang="fr-FR" sz="1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Invitations and </a:t>
            </a:r>
            <a:r>
              <a:rPr lang="fr-FR" sz="1800" b="1" i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reactions</a:t>
            </a:r>
            <a:br>
              <a:rPr lang="fr-F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fr-FR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réactions 	</a:t>
            </a:r>
            <a:b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 veux aller …		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want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go …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 cinéma /à la piscine?	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the cinema/swimming pool?</a:t>
            </a:r>
            <a:b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matin			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morning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cet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après-midi			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afternoon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soir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this evening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demain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(matin)		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tomorrow (morning)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samedi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(après-midi/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soir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	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Saturday (afternoon/evening)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Oui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je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veux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bien.		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Yes, I’d like to.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D’accord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		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OK.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Génial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 			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Great!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Pourquoi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pas?			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Why not?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Non, merci.				</a:t>
            </a:r>
            <a:r>
              <a:rPr lang="en-GB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thanks.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 </a:t>
            </a:r>
            <a:r>
              <a:rPr lang="en-US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rigoles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			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You’re joking!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J’ai horreur de ça!			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hate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that</a:t>
            </a:r>
            <a:r>
              <a:rPr lang="fr-FR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Désolé(e), je ne peux pas.		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Sorry, I can’t.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b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br>
              <a:rPr lang="en-GB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FA92D0-D9F4-415B-AE8E-CACB4617DE54}"/>
              </a:ext>
            </a:extLst>
          </p:cNvPr>
          <p:cNvSpPr txBox="1"/>
          <p:nvPr/>
        </p:nvSpPr>
        <p:spPr>
          <a:xfrm>
            <a:off x="6391275" y="1495425"/>
            <a:ext cx="6096000" cy="5016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Qu’est-ce que </a:t>
            </a:r>
            <a:r>
              <a:rPr lang="en-US" sz="16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tu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as fait 	</a:t>
            </a:r>
            <a:r>
              <a:rPr lang="en-GB" sz="16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What did you do on Saturday?</a:t>
            </a:r>
            <a:br>
              <a:rPr lang="en-GB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GB" sz="1600" b="1" dirty="0" err="1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samedi</a:t>
            </a:r>
            <a:r>
              <a:rPr lang="en-GB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?	</a:t>
            </a:r>
            <a:br>
              <a:rPr lang="en-GB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J’ai dansé avec ….		</a:t>
            </a:r>
            <a:r>
              <a:rPr lang="fr-FR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fr-FR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danced</a:t>
            </a:r>
            <a:r>
              <a:rPr lang="fr-FR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fr-FR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….</a:t>
            </a:r>
            <a:b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J’ai joué au bowling avec …	</a:t>
            </a:r>
            <a: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went bowling with …</a:t>
            </a:r>
            <a:b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J’ai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mangé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hamburger 	</a:t>
            </a:r>
            <a: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ate a hamburger with …</a:t>
            </a:r>
            <a:b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avec …	</a:t>
            </a:r>
            <a:b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J’ai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regardé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un DVD avec ….	</a:t>
            </a:r>
            <a: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watched a DVD with …</a:t>
            </a:r>
            <a:b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suis </a:t>
            </a:r>
            <a:r>
              <a:rPr lang="en-GB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allé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(e) au </a:t>
            </a:r>
            <a:r>
              <a:rPr lang="en-GB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cinéma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</a:t>
            </a:r>
            <a: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went to the cinema with …</a:t>
            </a:r>
            <a:b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avec …	</a:t>
            </a:r>
            <a:br>
              <a:rPr lang="fr-FR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suis allé(e) en ville avec …	</a:t>
            </a:r>
            <a:r>
              <a:rPr lang="fr-FR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fr-FR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went</a:t>
            </a:r>
            <a:r>
              <a:rPr lang="fr-FR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into</a:t>
            </a:r>
            <a:r>
              <a:rPr lang="fr-FR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town</a:t>
            </a:r>
            <a:r>
              <a:rPr lang="fr-FR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fr-FR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…</a:t>
            </a:r>
            <a:br>
              <a:rPr lang="fr-FR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suis allé(e) à une fête avec …	</a:t>
            </a:r>
            <a:r>
              <a:rPr lang="fr-FR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</a:t>
            </a:r>
            <a:r>
              <a:rPr lang="fr-FR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went</a:t>
            </a:r>
            <a:r>
              <a:rPr lang="fr-FR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a party </a:t>
            </a:r>
            <a:r>
              <a:rPr lang="fr-FR" sz="16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fr-FR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…</a:t>
            </a:r>
            <a:br>
              <a:rPr lang="fr-FR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C’était …			</a:t>
            </a:r>
            <a: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It was ….</a:t>
            </a:r>
            <a:b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genial. 			</a:t>
            </a:r>
            <a: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great.</a:t>
            </a:r>
            <a:b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romantique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	</a:t>
            </a:r>
            <a: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romantic.</a:t>
            </a:r>
            <a:b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sympa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		</a:t>
            </a:r>
            <a: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nice.</a:t>
            </a:r>
            <a:b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ennuyeux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	</a:t>
            </a:r>
            <a:r>
              <a:rPr lang="en-GB" sz="1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boring.</a:t>
            </a:r>
            <a:b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nul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		</a:t>
            </a:r>
            <a: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rubbish.</a:t>
            </a:r>
            <a:b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</a:t>
            </a:r>
            <a:r>
              <a:rPr lang="en-GB" sz="1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désastre</a:t>
            </a: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		</a:t>
            </a:r>
            <a:r>
              <a:rPr lang="en-GB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disaster.</a:t>
            </a:r>
            <a:b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en-GB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GB" sz="1600" dirty="0"/>
          </a:p>
        </p:txBody>
      </p:sp>
    </p:spTree>
    <p:extLst>
      <p:ext uri="{BB962C8B-B14F-4D97-AF65-F5344CB8AC3E}">
        <p14:creationId xmlns:p14="http://schemas.microsoft.com/office/powerpoint/2010/main" val="15869839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1E0D2AB42E77A4D84BE2DD6D05212EE" ma:contentTypeVersion="12" ma:contentTypeDescription="Create a new document." ma:contentTypeScope="" ma:versionID="6ce3580611a98063e1b982c10a8d4899">
  <xsd:schema xmlns:xsd="http://www.w3.org/2001/XMLSchema" xmlns:xs="http://www.w3.org/2001/XMLSchema" xmlns:p="http://schemas.microsoft.com/office/2006/metadata/properties" xmlns:ns3="39f316ac-aaf5-4e2e-a738-5959585ebd54" xmlns:ns4="ab5792e2-7a20-434d-b2c8-f6c424745da8" targetNamespace="http://schemas.microsoft.com/office/2006/metadata/properties" ma:root="true" ma:fieldsID="0fb2ca46268dcf17957317634adb8574" ns3:_="" ns4:_="">
    <xsd:import namespace="39f316ac-aaf5-4e2e-a738-5959585ebd54"/>
    <xsd:import namespace="ab5792e2-7a20-434d-b2c8-f6c424745da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f316ac-aaf5-4e2e-a738-5959585ebd5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5792e2-7a20-434d-b2c8-f6c424745da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8FE4BD8-BD29-408F-9C40-A94B4A4CBD12}">
  <ds:schemaRefs>
    <ds:schemaRef ds:uri="http://schemas.microsoft.com/office/infopath/2007/PartnerControls"/>
    <ds:schemaRef ds:uri="ab5792e2-7a20-434d-b2c8-f6c424745da8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39f316ac-aaf5-4e2e-a738-5959585ebd5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E3D65B18-9B4F-44F8-B9DD-8F119AB720B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EF83E8E-D027-4036-AB87-3F54124BDEB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9f316ac-aaf5-4e2e-a738-5959585ebd54"/>
    <ds:schemaRef ds:uri="ab5792e2-7a20-434d-b2c8-f6c424745da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4510</TotalTime>
  <Words>2506</Words>
  <Application>Microsoft Office PowerPoint</Application>
  <PresentationFormat>Widescreen</PresentationFormat>
  <Paragraphs>536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VOCABULARY Tu es comment? What do you look like? J’ai les cheveux …   I have … hair. blonds.    blond noirs.    black bruns .   brown roux.    red J’ai les yeux …    I have … eyes. bleus.    blue marron.    brown gris.    grey verts.    green Je suis beau/belle.   I am good-looking/beautiful.   Mon caractère My personality Je suis …    I am … drôle.    funny. gentil(le).    kind. intelligent(e).    intelligent. lunatique.    moody. sportif/sportive.   sporty. timide.    shy.   </vt:lpstr>
      <vt:lpstr>   Où vas-tu  le weekend? Where do you go at the weekend?  Je vais …    I go … au centre commercial.  to the shopping centre. au centre de loisirs.   to the leisure centre. au cinéma.    to the cinema. au fastfood.    to the fast-food restaurant. à la patinoire.    to the ice rink. à la piscine.    to the swimming pool.   Les invitations et les Invitations and reactions réactions   Tu veux aller …   Do you want to go … au cinéma /à la piscine?  to the cinema/swimming pool? ce matin    this morning cet après-midi    this afternoon ce soir    this evening demain (matin)   tomorrow (morning) samedi (après-midi/soir)  Saturday (afternoon/evening) Oui, je veux bien.   Yes, I’d like to. D’accord.    OK. Génial!     Great! Pourquoi pas?    Why not? Non, merci.    No thanks. Tu rigoles!    You’re joking! J’ai horreur de ça!   I hate that! Désolé(e), je ne peux pas.  Sorry, I can’t.       </vt:lpstr>
      <vt:lpstr>         Les mots essentiels High-frequency words oui   yes non   no j’ai   I have je suis   I am et   and mais   but ou   or aussi   also très   very assez    quite un peu   a bit avec   with qu’est-ce que …?  what …? pourquoi?   why? parce que   because ce/cet   this merci   thank you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Rebecca Jones</dc:creator>
  <cp:lastModifiedBy>Caroline Heaney</cp:lastModifiedBy>
  <cp:revision>180</cp:revision>
  <dcterms:created xsi:type="dcterms:W3CDTF">2021-01-08T13:31:16Z</dcterms:created>
  <dcterms:modified xsi:type="dcterms:W3CDTF">2023-06-26T20:01:28Z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0x010100E1E0D2AB42E77A4D84BE2DD6D05212EE</vt:lpwstr>
  </property>
</Properties>
</file>