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1297" r:id="rId5"/>
    <p:sldId id="1302" r:id="rId6"/>
    <p:sldId id="1298" r:id="rId7"/>
    <p:sldId id="1299" r:id="rId8"/>
    <p:sldId id="1300" r:id="rId9"/>
    <p:sldId id="1301" r:id="rId10"/>
    <p:sldId id="1309" r:id="rId11"/>
    <p:sldId id="1310" r:id="rId12"/>
    <p:sldId id="1311" r:id="rId13"/>
    <p:sldId id="1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FF00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80657" autoAdjust="0"/>
  </p:normalViewPr>
  <p:slideViewPr>
    <p:cSldViewPr snapToGrid="0">
      <p:cViewPr varScale="1">
        <p:scale>
          <a:sx n="64" d="100"/>
          <a:sy n="64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039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721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710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79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67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1572" y="2705725"/>
            <a:ext cx="679420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MODULE 1</a:t>
            </a:r>
          </a:p>
        </p:txBody>
      </p:sp>
    </p:spTree>
    <p:extLst>
      <p:ext uri="{BB962C8B-B14F-4D97-AF65-F5344CB8AC3E}">
        <p14:creationId xmlns:p14="http://schemas.microsoft.com/office/powerpoint/2010/main" val="180109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F053-C87B-4950-8B35-7BC0D2DD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998" y="236247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02055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mots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essentiels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High-frequency words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aussi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très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assez 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quite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que …?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…?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pourquoi?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ce/cet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merci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EF2FF-3347-43BE-B65F-A41E9111C9B4}"/>
              </a:ext>
            </a:extLst>
          </p:cNvPr>
          <p:cNvSpPr txBox="1"/>
          <p:nvPr/>
        </p:nvSpPr>
        <p:spPr>
          <a:xfrm>
            <a:off x="314739" y="998656"/>
            <a:ext cx="609600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 festival de musique	</a:t>
            </a:r>
            <a: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music festival</a:t>
            </a:r>
            <a:b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listened to all sorts of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 musiques.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music.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chanté.		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sang.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dansé toute la soirée.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danced all night.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pizza.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ate pizza.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concert sur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watched the concert on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des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écrans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géants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giant screens.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bien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rigolé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had a good laugh.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2397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92061"/>
              </p:ext>
            </p:extLst>
          </p:nvPr>
        </p:nvGraphicFramePr>
        <p:xfrm>
          <a:off x="0" y="3"/>
          <a:ext cx="12148457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654318">
                  <a:extLst>
                    <a:ext uri="{9D8B030D-6E8A-4147-A177-3AD203B41FA5}">
                      <a16:colId xmlns:a16="http://schemas.microsoft.com/office/drawing/2014/main" val="657139347"/>
                    </a:ext>
                  </a:extLst>
                </a:gridCol>
                <a:gridCol w="808722">
                  <a:extLst>
                    <a:ext uri="{9D8B030D-6E8A-4147-A177-3AD203B41FA5}">
                      <a16:colId xmlns:a16="http://schemas.microsoft.com/office/drawing/2014/main" val="105231516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282771007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593136350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1238494340"/>
                    </a:ext>
                  </a:extLst>
                </a:gridCol>
                <a:gridCol w="1423851">
                  <a:extLst>
                    <a:ext uri="{9D8B030D-6E8A-4147-A177-3AD203B41FA5}">
                      <a16:colId xmlns:a16="http://schemas.microsoft.com/office/drawing/2014/main" val="73378383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32213413"/>
                    </a:ext>
                  </a:extLst>
                </a:gridCol>
                <a:gridCol w="1360209">
                  <a:extLst>
                    <a:ext uri="{9D8B030D-6E8A-4147-A177-3AD203B41FA5}">
                      <a16:colId xmlns:a16="http://schemas.microsoft.com/office/drawing/2014/main" val="3655499996"/>
                    </a:ext>
                  </a:extLst>
                </a:gridCol>
                <a:gridCol w="744149">
                  <a:extLst>
                    <a:ext uri="{9D8B030D-6E8A-4147-A177-3AD203B41FA5}">
                      <a16:colId xmlns:a16="http://schemas.microsoft.com/office/drawing/2014/main" val="2518577668"/>
                    </a:ext>
                  </a:extLst>
                </a:gridCol>
                <a:gridCol w="1540179">
                  <a:extLst>
                    <a:ext uri="{9D8B030D-6E8A-4147-A177-3AD203B41FA5}">
                      <a16:colId xmlns:a16="http://schemas.microsoft.com/office/drawing/2014/main" val="1190469417"/>
                    </a:ext>
                  </a:extLst>
                </a:gridCol>
              </a:tblGrid>
              <a:tr h="523006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1.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Comment es-tu?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are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12900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592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m’appelle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’appelles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s’appelle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s’appelle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(name)</a:t>
                      </a: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j’ai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(have)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 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(have)  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(has) 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(has)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douze ans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treize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quatorze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quinze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fr-FR" sz="12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j’ai les cheveux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have… cheveux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 as les cheveux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have…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a les cheveux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has…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 a les cheveux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has…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brown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 les yeux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… </a:t>
                      </a: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eyes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yeux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… </a:t>
                      </a: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eyes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yeux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eyes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yeux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lang="fr-FR" sz="12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… </a:t>
                      </a:r>
                      <a:r>
                        <a:rPr lang="fr-FR" sz="1200" b="0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eyes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brown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grey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suis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suis pas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n’es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not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n’est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isn’t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n’est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isn’t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peu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bit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good-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looking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good-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looking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drôle.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gentil.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gentille.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lunatique.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moody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sportif.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sportive.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0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69434"/>
              </p:ext>
            </p:extLst>
          </p:nvPr>
        </p:nvGraphicFramePr>
        <p:xfrm>
          <a:off x="-26126" y="2"/>
          <a:ext cx="12218128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719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309084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3023557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1149532">
                  <a:extLst>
                    <a:ext uri="{9D8B030D-6E8A-4147-A177-3AD203B41FA5}">
                      <a16:colId xmlns:a16="http://schemas.microsoft.com/office/drawing/2014/main" val="2124322453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534896971"/>
                    </a:ext>
                  </a:extLst>
                </a:gridCol>
                <a:gridCol w="3008813">
                  <a:extLst>
                    <a:ext uri="{9D8B030D-6E8A-4147-A177-3AD203B41FA5}">
                      <a16:colId xmlns:a16="http://schemas.microsoft.com/office/drawing/2014/main" val="3263559011"/>
                    </a:ext>
                  </a:extLst>
                </a:gridCol>
              </a:tblGrid>
              <a:tr h="60659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Qu’est-ce que tu fais sur les réseaux sociaux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on social media?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kumimoji="0" lang="fr-FR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98269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5753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Quelquefois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Souvent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jours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weekends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weekend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Tous les soirs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Every night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fois par semaine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a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Deux fois par semaine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Twice a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Facebook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facebook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</a:t>
                      </a:r>
                      <a:r>
                        <a:rPr lang="fr-FR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Intagram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Instagram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Snapchat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Snapchat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</a:t>
                      </a:r>
                      <a:r>
                        <a:rPr lang="fr-FR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Whatsapp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Whatsapp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</a:t>
                      </a:r>
                      <a:r>
                        <a:rPr lang="fr-FR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Tiktok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Tiktok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poste des messages à mes copains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post messages to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modifie mes préférences.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update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regarde les photos de mes copains.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look at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photos.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commente des photos.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comment on photos.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J’invite mes copains à sortir.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invite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fais des quiz.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quizzes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 aussi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also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101" y="5461675"/>
            <a:ext cx="3112513" cy="1396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7691" y="1611872"/>
            <a:ext cx="2664823" cy="433965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poste 	</a:t>
            </a:r>
            <a:r>
              <a:rPr lang="en-GB" sz="1200" i="1" dirty="0">
                <a:solidFill>
                  <a:srgbClr val="00B0F0"/>
                </a:solidFill>
              </a:rPr>
              <a:t>I post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postes</a:t>
            </a:r>
            <a:r>
              <a:rPr lang="en-GB" sz="1200" b="1" dirty="0">
                <a:solidFill>
                  <a:srgbClr val="002060"/>
                </a:solidFill>
              </a:rPr>
              <a:t> 	</a:t>
            </a:r>
            <a:r>
              <a:rPr lang="en-GB" sz="1200" i="1" dirty="0">
                <a:solidFill>
                  <a:srgbClr val="00B0F0"/>
                </a:solidFill>
              </a:rPr>
              <a:t>you post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poste 	</a:t>
            </a:r>
            <a:r>
              <a:rPr lang="en-GB" sz="1200" b="1" i="1" dirty="0">
                <a:solidFill>
                  <a:srgbClr val="00B0F0"/>
                </a:solidFill>
              </a:rPr>
              <a:t>h</a:t>
            </a:r>
            <a:r>
              <a:rPr lang="en-GB" sz="1200" i="1" dirty="0">
                <a:solidFill>
                  <a:srgbClr val="00B0F0"/>
                </a:solidFill>
              </a:rPr>
              <a:t>e / she post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modifie</a:t>
            </a:r>
            <a:r>
              <a:rPr lang="en-GB" sz="1200" b="1" dirty="0">
                <a:solidFill>
                  <a:srgbClr val="002060"/>
                </a:solidFill>
              </a:rPr>
              <a:t>  	</a:t>
            </a:r>
            <a:r>
              <a:rPr lang="en-GB" sz="1200" i="1" dirty="0">
                <a:solidFill>
                  <a:srgbClr val="00B0F0"/>
                </a:solidFill>
              </a:rPr>
              <a:t>I update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modifies	</a:t>
            </a:r>
            <a:r>
              <a:rPr lang="en-GB" sz="1200" dirty="0">
                <a:solidFill>
                  <a:srgbClr val="00B0F0"/>
                </a:solidFill>
              </a:rPr>
              <a:t>you update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modifie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he / she update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regarde</a:t>
            </a:r>
            <a:r>
              <a:rPr lang="en-GB" sz="1200" b="1" dirty="0">
                <a:solidFill>
                  <a:srgbClr val="002060"/>
                </a:solidFill>
              </a:rPr>
              <a:t>	</a:t>
            </a:r>
            <a:r>
              <a:rPr lang="en-GB" sz="1200" i="1" dirty="0">
                <a:solidFill>
                  <a:srgbClr val="00B0F0"/>
                </a:solidFill>
              </a:rPr>
              <a:t>I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regardes</a:t>
            </a:r>
            <a:r>
              <a:rPr lang="en-GB" sz="1200" b="1" dirty="0">
                <a:solidFill>
                  <a:srgbClr val="002060"/>
                </a:solidFill>
              </a:rPr>
              <a:t>	</a:t>
            </a:r>
            <a:r>
              <a:rPr lang="en-GB" sz="1200" i="1" dirty="0">
                <a:solidFill>
                  <a:srgbClr val="00B0F0"/>
                </a:solidFill>
              </a:rPr>
              <a:t>you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regarde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he / she watches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commente</a:t>
            </a:r>
            <a:r>
              <a:rPr lang="en-GB" sz="1200" b="1" dirty="0">
                <a:solidFill>
                  <a:srgbClr val="002060"/>
                </a:solidFill>
              </a:rPr>
              <a:t> 	   </a:t>
            </a:r>
            <a:r>
              <a:rPr lang="en-GB" sz="1200" i="1" dirty="0">
                <a:solidFill>
                  <a:srgbClr val="00B0F0"/>
                </a:solidFill>
              </a:rPr>
              <a:t>I comment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Tu </a:t>
            </a:r>
            <a:r>
              <a:rPr lang="en-GB" sz="1200" b="1" dirty="0" err="1">
                <a:solidFill>
                  <a:srgbClr val="002060"/>
                </a:solidFill>
              </a:rPr>
              <a:t>commentes</a:t>
            </a:r>
            <a:r>
              <a:rPr lang="en-GB" sz="1200" b="1" dirty="0">
                <a:solidFill>
                  <a:srgbClr val="002060"/>
                </a:solidFill>
              </a:rPr>
              <a:t>   </a:t>
            </a:r>
            <a:r>
              <a:rPr lang="en-GB" sz="1200" dirty="0">
                <a:solidFill>
                  <a:srgbClr val="00B0F0"/>
                </a:solidFill>
              </a:rPr>
              <a:t>you comment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commente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he / she comments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 err="1">
                <a:solidFill>
                  <a:srgbClr val="002060"/>
                </a:solidFill>
              </a:rPr>
              <a:t>j’invite</a:t>
            </a:r>
            <a:r>
              <a:rPr lang="en-GB" sz="1200" b="1" dirty="0">
                <a:solidFill>
                  <a:srgbClr val="002060"/>
                </a:solidFill>
              </a:rPr>
              <a:t> 	</a:t>
            </a:r>
            <a:r>
              <a:rPr lang="en-GB" sz="1200" i="1" dirty="0">
                <a:solidFill>
                  <a:srgbClr val="00B0F0"/>
                </a:solidFill>
              </a:rPr>
              <a:t>I invite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invites	</a:t>
            </a:r>
            <a:r>
              <a:rPr lang="en-GB" sz="1200" i="1" dirty="0">
                <a:solidFill>
                  <a:srgbClr val="00B0F0"/>
                </a:solidFill>
              </a:rPr>
              <a:t>you invite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invite	</a:t>
            </a:r>
            <a:r>
              <a:rPr lang="en-GB" sz="1200" i="1" dirty="0">
                <a:solidFill>
                  <a:srgbClr val="00B0F0"/>
                </a:solidFill>
              </a:rPr>
              <a:t>he / she invites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fais</a:t>
            </a:r>
            <a:r>
              <a:rPr lang="en-GB" sz="1200" b="1" dirty="0">
                <a:solidFill>
                  <a:srgbClr val="002060"/>
                </a:solidFill>
              </a:rPr>
              <a:t>	</a:t>
            </a:r>
            <a:r>
              <a:rPr lang="en-GB" sz="1200" i="1" dirty="0">
                <a:solidFill>
                  <a:srgbClr val="00B0F0"/>
                </a:solidFill>
              </a:rPr>
              <a:t>I do 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fais</a:t>
            </a:r>
            <a:r>
              <a:rPr lang="en-GB" sz="1200" b="1" dirty="0">
                <a:solidFill>
                  <a:srgbClr val="002060"/>
                </a:solidFill>
              </a:rPr>
              <a:t> 	</a:t>
            </a:r>
            <a:r>
              <a:rPr lang="en-GB" sz="1200" i="1" dirty="0">
                <a:solidFill>
                  <a:srgbClr val="00B0F0"/>
                </a:solidFill>
              </a:rPr>
              <a:t>you do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fait	</a:t>
            </a:r>
            <a:r>
              <a:rPr lang="en-GB" sz="1200" i="1" dirty="0">
                <a:solidFill>
                  <a:srgbClr val="00B0F0"/>
                </a:solidFill>
              </a:rPr>
              <a:t>he / she does</a:t>
            </a:r>
          </a:p>
        </p:txBody>
      </p:sp>
    </p:spTree>
    <p:extLst>
      <p:ext uri="{BB962C8B-B14F-4D97-AF65-F5344CB8AC3E}">
        <p14:creationId xmlns:p14="http://schemas.microsoft.com/office/powerpoint/2010/main" val="128667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84865"/>
              </p:ext>
            </p:extLst>
          </p:nvPr>
        </p:nvGraphicFramePr>
        <p:xfrm>
          <a:off x="0" y="1"/>
          <a:ext cx="12232648" cy="6881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2965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353926">
                  <a:extLst>
                    <a:ext uri="{9D8B030D-6E8A-4147-A177-3AD203B41FA5}">
                      <a16:colId xmlns:a16="http://schemas.microsoft.com/office/drawing/2014/main" val="1402364484"/>
                    </a:ext>
                  </a:extLst>
                </a:gridCol>
                <a:gridCol w="905180">
                  <a:extLst>
                    <a:ext uri="{9D8B030D-6E8A-4147-A177-3AD203B41FA5}">
                      <a16:colId xmlns:a16="http://schemas.microsoft.com/office/drawing/2014/main" val="1052315164"/>
                    </a:ext>
                  </a:extLst>
                </a:gridCol>
                <a:gridCol w="1341632">
                  <a:extLst>
                    <a:ext uri="{9D8B030D-6E8A-4147-A177-3AD203B41FA5}">
                      <a16:colId xmlns:a16="http://schemas.microsoft.com/office/drawing/2014/main" val="2072560385"/>
                    </a:ext>
                  </a:extLst>
                </a:gridCol>
                <a:gridCol w="1079140">
                  <a:extLst>
                    <a:ext uri="{9D8B030D-6E8A-4147-A177-3AD203B41FA5}">
                      <a16:colId xmlns:a16="http://schemas.microsoft.com/office/drawing/2014/main" val="2282771007"/>
                    </a:ext>
                  </a:extLst>
                </a:gridCol>
                <a:gridCol w="148768">
                  <a:extLst>
                    <a:ext uri="{9D8B030D-6E8A-4147-A177-3AD203B41FA5}">
                      <a16:colId xmlns:a16="http://schemas.microsoft.com/office/drawing/2014/main" val="1560549768"/>
                    </a:ext>
                  </a:extLst>
                </a:gridCol>
                <a:gridCol w="1528355">
                  <a:extLst>
                    <a:ext uri="{9D8B030D-6E8A-4147-A177-3AD203B41FA5}">
                      <a16:colId xmlns:a16="http://schemas.microsoft.com/office/drawing/2014/main" val="733783839"/>
                    </a:ext>
                  </a:extLst>
                </a:gridCol>
                <a:gridCol w="210464">
                  <a:extLst>
                    <a:ext uri="{9D8B030D-6E8A-4147-A177-3AD203B41FA5}">
                      <a16:colId xmlns:a16="http://schemas.microsoft.com/office/drawing/2014/main" val="490462816"/>
                    </a:ext>
                  </a:extLst>
                </a:gridCol>
                <a:gridCol w="2066109">
                  <a:extLst>
                    <a:ext uri="{9D8B030D-6E8A-4147-A177-3AD203B41FA5}">
                      <a16:colId xmlns:a16="http://schemas.microsoft.com/office/drawing/2014/main" val="3532213413"/>
                    </a:ext>
                  </a:extLst>
                </a:gridCol>
                <a:gridCol w="2066109">
                  <a:extLst>
                    <a:ext uri="{9D8B030D-6E8A-4147-A177-3AD203B41FA5}">
                      <a16:colId xmlns:a16="http://schemas.microsoft.com/office/drawing/2014/main" val="2853284105"/>
                    </a:ext>
                  </a:extLst>
                </a:gridCol>
              </a:tblGrid>
              <a:tr h="63492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3. a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-Où vas-tu le week-end?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Where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go at the week-end?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b- Tu veux…? 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to…?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09685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6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761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weekends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weekend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Quelquefois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Souvent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vais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goes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goes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commercial.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shopping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de </a:t>
                      </a:r>
                      <a:r>
                        <a:rPr kumimoji="0" lang="en-GB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loisirs</a:t>
                      </a: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leisure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cinéma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cinema.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fastfood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fast-food restaurant.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patinoire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ice rink.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piscine.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swimming pool.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  <a:p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vais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not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vas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do not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does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does not go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commercial.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shopping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de </a:t>
                      </a:r>
                      <a:r>
                        <a:rPr kumimoji="0" lang="en-GB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loisirs</a:t>
                      </a: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leisure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cinéma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cinema.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fastfood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fast-food restaurant.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patinoire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ice rink.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piscine.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swimming pool.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52175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b- Tu veux…? 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to…?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563744"/>
                  </a:ext>
                </a:extLst>
              </a:tr>
              <a:tr h="362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44046"/>
                  </a:ext>
                </a:extLst>
              </a:tr>
              <a:tr h="2267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veux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aller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you want to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commercial.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shopping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centre de </a:t>
                      </a:r>
                      <a:r>
                        <a:rPr kumimoji="0" lang="en-GB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loisirs</a:t>
                      </a: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leisure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cinéma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cinema.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fastfood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fast-food restaurant.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patinoire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ice rink.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piscine.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swimming pool.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matin?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morning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cet après-midi?	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afternoon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soir?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evening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demain (matin)?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tomorrow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morning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samedi (après-midi/soir)?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Saturday (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afternoon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evening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Oui, je veux bien.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I’d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D’accord.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Génial! 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ourquoi pas?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Non, merci.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rigoles!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You’re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joking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 horreur de ça!</a:t>
                      </a:r>
                      <a:endParaRPr lang="fr-FR" sz="1200" b="0" i="1" u="none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Désolé(e), je ne peux pas.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Sorry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can’t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788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5966" y="3705214"/>
            <a:ext cx="2056682" cy="146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0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79905"/>
              </p:ext>
            </p:extLst>
          </p:nvPr>
        </p:nvGraphicFramePr>
        <p:xfrm>
          <a:off x="0" y="3"/>
          <a:ext cx="12213773" cy="685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9977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78211518"/>
                    </a:ext>
                  </a:extLst>
                </a:gridCol>
                <a:gridCol w="1240973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682667079"/>
                    </a:ext>
                  </a:extLst>
                </a:gridCol>
                <a:gridCol w="1397726">
                  <a:extLst>
                    <a:ext uri="{9D8B030D-6E8A-4147-A177-3AD203B41FA5}">
                      <a16:colId xmlns:a16="http://schemas.microsoft.com/office/drawing/2014/main" val="4197684131"/>
                    </a:ext>
                  </a:extLst>
                </a:gridCol>
                <a:gridCol w="2704012">
                  <a:extLst>
                    <a:ext uri="{9D8B030D-6E8A-4147-A177-3AD203B41FA5}">
                      <a16:colId xmlns:a16="http://schemas.microsoft.com/office/drawing/2014/main" val="3909318309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068490431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210211829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13614131"/>
                    </a:ext>
                  </a:extLst>
                </a:gridCol>
              </a:tblGrid>
              <a:tr h="38650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4.   Qu’est-ce 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as fait samedi dernier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last Saturday?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 lvl="0" algn="ctr"/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100063">
                <a:tc rowSpan="3">
                  <a:txBody>
                    <a:bodyPr/>
                    <a:lstStyle/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Samedi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Saturday</a:t>
                      </a: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Dimanche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Sunday</a:t>
                      </a:r>
                    </a:p>
                    <a:p>
                      <a:endParaRPr lang="fr-FR" sz="1200" b="0" i="1" baseline="0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Lundi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Monday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Mardi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Tuesday</a:t>
                      </a: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Mercredi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Wednesday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Jeudi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dernier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Thursday</a:t>
                      </a:r>
                    </a:p>
                    <a:p>
                      <a:endParaRPr lang="fr-FR" sz="1200" b="1" i="0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Vendredi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dernier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Friday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d’abord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avec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danced with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au bowling avec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went bowling with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 hamburger avec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ate a hamburger with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regardé un DVD avec ….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watched a DVD with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après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afterwards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finalement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avec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danced with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au bowling avec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went bowling with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 hamburger avec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ate a hamburger with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regardé un DVD avec ….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watched a DVD with 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c’était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peu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bit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intéressant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romantique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romantic.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marrant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sympa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ennuyeux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22351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au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cinéma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avec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to the cinema with 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en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ville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avec …	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into town with 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à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une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fête avec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to a party with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au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cinéma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avec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to the cinema with 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en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ville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avec …	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into town with 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(e) à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une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fête avec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to a party with 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37228"/>
                  </a:ext>
                </a:extLst>
              </a:tr>
              <a:tr h="798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désastre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disaster.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143805"/>
                  </a:ext>
                </a:extLst>
              </a:tr>
            </a:tbl>
          </a:graphicData>
        </a:graphic>
      </p:graphicFrame>
      <p:pic>
        <p:nvPicPr>
          <p:cNvPr id="2052" name="Picture 4" descr="user uploaded imag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78"/>
            <a:ext cx="1462563" cy="109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30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59003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5129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123875">
                  <a:extLst>
                    <a:ext uri="{9D8B030D-6E8A-4147-A177-3AD203B41FA5}">
                      <a16:colId xmlns:a16="http://schemas.microsoft.com/office/drawing/2014/main" val="657139347"/>
                    </a:ext>
                  </a:extLst>
                </a:gridCol>
                <a:gridCol w="3802083">
                  <a:extLst>
                    <a:ext uri="{9D8B030D-6E8A-4147-A177-3AD203B41FA5}">
                      <a16:colId xmlns:a16="http://schemas.microsoft.com/office/drawing/2014/main" val="3853901668"/>
                    </a:ext>
                  </a:extLst>
                </a:gridCol>
                <a:gridCol w="1060806">
                  <a:extLst>
                    <a:ext uri="{9D8B030D-6E8A-4147-A177-3AD203B41FA5}">
                      <a16:colId xmlns:a16="http://schemas.microsoft.com/office/drawing/2014/main" val="1999040190"/>
                    </a:ext>
                  </a:extLst>
                </a:gridCol>
                <a:gridCol w="1671132">
                  <a:extLst>
                    <a:ext uri="{9D8B030D-6E8A-4147-A177-3AD203B41FA5}">
                      <a16:colId xmlns:a16="http://schemas.microsoft.com/office/drawing/2014/main" val="4017586076"/>
                    </a:ext>
                  </a:extLst>
                </a:gridCol>
                <a:gridCol w="1249717">
                  <a:extLst>
                    <a:ext uri="{9D8B030D-6E8A-4147-A177-3AD203B41FA5}">
                      <a16:colId xmlns:a16="http://schemas.microsoft.com/office/drawing/2014/main" val="1238494340"/>
                    </a:ext>
                  </a:extLst>
                </a:gridCol>
                <a:gridCol w="1729259">
                  <a:extLst>
                    <a:ext uri="{9D8B030D-6E8A-4147-A177-3AD203B41FA5}">
                      <a16:colId xmlns:a16="http://schemas.microsoft.com/office/drawing/2014/main" val="733783839"/>
                    </a:ext>
                  </a:extLst>
                </a:gridCol>
              </a:tblGrid>
              <a:tr h="41434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5.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Tu es allé(e) à un concert? 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Have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been to a concert? 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57056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187370">
                <a:tc rowSpan="2">
                  <a:txBody>
                    <a:bodyPr/>
                    <a:lstStyle/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weekend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weekend</a:t>
                      </a: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Samedi dernier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Saturday</a:t>
                      </a: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L’année dernière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Last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year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	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 </a:t>
                      </a: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suis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	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went</a:t>
                      </a: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on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est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allés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we went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on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baseline="0" dirty="0" err="1">
                          <a:solidFill>
                            <a:srgbClr val="002060"/>
                          </a:solidFill>
                        </a:rPr>
                        <a:t>est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allé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we went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à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un concert avec…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to a concert with…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à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un festival de </a:t>
                      </a:r>
                      <a:r>
                        <a:rPr lang="en-GB" sz="1200" b="1" baseline="0" dirty="0" err="1">
                          <a:solidFill>
                            <a:srgbClr val="002060"/>
                          </a:solidFill>
                        </a:rPr>
                        <a:t>musique</a:t>
                      </a:r>
                      <a:r>
                        <a:rPr lang="en-GB" sz="1200" b="1" baseline="0" dirty="0">
                          <a:solidFill>
                            <a:srgbClr val="002060"/>
                          </a:solidFill>
                        </a:rPr>
                        <a:t> avec…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	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to a music</a:t>
                      </a:r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 festival</a:t>
                      </a:r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 with…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après</a:t>
                      </a:r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afterwards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 and 3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c’était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hypercool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really cool.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38992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j’ai</a:t>
                      </a:r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i="0" dirty="0">
                          <a:solidFill>
                            <a:srgbClr val="002060"/>
                          </a:solidFill>
                        </a:rPr>
                        <a:t>on a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we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regardé le concert sur des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écrans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géants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watched the concert on</a:t>
                      </a:r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giant screens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regardé le concert sur des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écrans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géants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watched the concert on</a:t>
                      </a:r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giant screens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écouté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toutes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sortes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musiques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listened to all sorts of music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chanté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sang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dansé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toute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la soirée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danced all night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mangé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de la pizza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ate pizza</a:t>
                      </a:r>
                    </a:p>
                    <a:p>
                      <a:endParaRPr lang="en-GB" sz="1200" b="0" i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bien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rigolé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had a good laugh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GB" sz="1100" b="0" i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GB" sz="1100" b="0" i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55393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836" y="4601231"/>
            <a:ext cx="2753542" cy="22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7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3E5F9D-49E4-47CA-BF9D-618B39A8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205" y="0"/>
            <a:ext cx="6155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4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F053-C87B-4950-8B35-7BC0D2DD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175000"/>
            <a:ext cx="744855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0205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 es comment?	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you look like?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cheveux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… hair.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blonds.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blond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noirs.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bruns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.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brown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roux.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yeux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… eyes.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bleus.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marron.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brown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gris.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grey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verts.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beau/belle.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good-looking/beautiful.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 caractère	</a:t>
            </a:r>
            <a:r>
              <a:rPr lang="fr-FR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personality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…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…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drôle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funny.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gentil(le).	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intelligent(e).	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intelligent.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lunatique.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moody.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sportif/sportive.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sporty.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timide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shy.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AACCB-981E-4144-9B4D-C83A653DB7FC}"/>
              </a:ext>
            </a:extLst>
          </p:cNvPr>
          <p:cNvSpPr txBox="1"/>
          <p:nvPr/>
        </p:nvSpPr>
        <p:spPr>
          <a:xfrm>
            <a:off x="6391275" y="1691194"/>
            <a:ext cx="6096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Qu’est-ce que </a:t>
            </a:r>
            <a:r>
              <a:rPr lang="en-US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fais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sur	</a:t>
            </a:r>
            <a: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you do on</a:t>
            </a:r>
            <a:b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Facebook?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Facebook?</a:t>
            </a:r>
            <a:b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poste des messages à 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post messages to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 copains. 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modifie mes préférences.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update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likes.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regarde les photos de mes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look at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copains. 		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photos.</a:t>
            </a:r>
            <a:b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commente des photos.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comment on photos.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J’invite mes copains à sortir.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invite my friends out.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quiz.			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 quizzes.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</a:t>
            </a:r>
            <a:r>
              <a:rPr lang="en-US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fréquence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Frequency</a:t>
            </a:r>
            <a:b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quelquefois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b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souvent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	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b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day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soirs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evening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weekends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weekend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/deux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once/twice a week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8296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F053-C87B-4950-8B35-7BC0D2DD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324167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02055" algn="l"/>
              </a:tabLst>
            </a:pP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Où vas-tu  le weekend?	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Where do you go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</a:t>
            </a:r>
            <a:r>
              <a:rPr lang="en-U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weekend?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vais …	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go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centre commercial.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shopping centre.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centre de loisirs.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leisure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centre.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cinéma.	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cinema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fastfood.	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fast-food restaurant.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patinoire.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ice rink.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piscine.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swimming pool.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invitations et les	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Invitations and </a:t>
            </a:r>
            <a:r>
              <a:rPr lang="fr-FR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reactions</a:t>
            </a:r>
            <a:b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réactions 	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veux aller …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go …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cinéma /à la piscine?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cinema/swimming pool?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matin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morning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après-midi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afternoon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evening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(matin)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tomorrow (morning)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samedi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(après-midi/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 (afternoon/evening)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veux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bien.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I’d like to.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D’accord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Génial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Great!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pas?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not?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Non, merci.			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thanks.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rigoles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	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joking!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horreur de ça!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Désolé(e), je ne peux pas.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Sorry, I can’t.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A92D0-D9F4-415B-AE8E-CACB4617DE54}"/>
              </a:ext>
            </a:extLst>
          </p:cNvPr>
          <p:cNvSpPr txBox="1"/>
          <p:nvPr/>
        </p:nvSpPr>
        <p:spPr>
          <a:xfrm>
            <a:off x="6391275" y="1495425"/>
            <a:ext cx="6096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Qu’est-ce que </a:t>
            </a:r>
            <a:r>
              <a:rPr lang="en-US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fait 	</a:t>
            </a:r>
            <a: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did you do on Saturday?</a:t>
            </a:r>
            <a:b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samedi</a:t>
            </a: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	</a:t>
            </a:r>
            <a:b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dansé avec ….	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danced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….</a:t>
            </a:r>
            <a:b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joué au bowling avec …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went bowling with …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hamburger 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ate a hamburger with …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avec …	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DVD avec ….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watched a DVD with …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(e) au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cinéma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the cinema with …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…	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allé(e) en ville avec …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allé(e) à une fête avec …	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party </a:t>
            </a:r>
            <a:r>
              <a:rPr lang="fr-FR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C’était …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….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genial. 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romantique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romantic.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sympa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ennuyeux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boring.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rubbish.</a:t>
            </a:r>
            <a:b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désastre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disaster.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8698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FE4BD8-BD29-408F-9C40-A94B4A4CBD12}">
  <ds:schemaRefs>
    <ds:schemaRef ds:uri="http://schemas.microsoft.com/office/infopath/2007/PartnerControls"/>
    <ds:schemaRef ds:uri="ab5792e2-7a20-434d-b2c8-f6c424745da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9f316ac-aaf5-4e2e-a738-5959585ebd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2506</Words>
  <Application>Microsoft Office PowerPoint</Application>
  <PresentationFormat>Widescreen</PresentationFormat>
  <Paragraphs>536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VOCABULARY Tu es comment? What do you look like? J’ai les cheveux …   I have … hair. blonds.    blond noirs.    black bruns .   brown roux.    red J’ai les yeux …    I have … eyes. bleus.    blue marron.    brown gris.    grey verts.    green Je suis beau/belle.   I am good-looking/beautiful.   Mon caractère My personality Je suis …    I am … drôle.    funny. gentil(le).    kind. intelligent(e).    intelligent. lunatique.    moody. sportif/sportive.   sporty. timide.    shy.   </vt:lpstr>
      <vt:lpstr>   Où vas-tu  le weekend? Where do you go at the weekend?  Je vais …    I go … au centre commercial.  to the shopping centre. au centre de loisirs.   to the leisure centre. au cinéma.    to the cinema. au fastfood.    to the fast-food restaurant. à la patinoire.    to the ice rink. à la piscine.    to the swimming pool.   Les invitations et les Invitations and reactions réactions   Tu veux aller …   Do you want to go … au cinéma /à la piscine?  to the cinema/swimming pool? ce matin    this morning cet après-midi    this afternoon ce soir    this evening demain (matin)   tomorrow (morning) samedi (après-midi/soir)  Saturday (afternoon/evening) Oui, je veux bien.   Yes, I’d like to. D’accord.    OK. Génial!     Great! Pourquoi pas?    Why not? Non, merci.    No thanks. Tu rigoles!    You’re joking! J’ai horreur de ça!   I hate that! Désolé(e), je ne peux pas.  Sorry, I can’t.       </vt:lpstr>
      <vt:lpstr>         Les mots essentiels High-frequency words oui   yes non   no j’ai   I have je suis   I am et   and mais   but ou   or aussi   also très   very assez    quite un peu   a bit avec   with qu’est-ce que …?  what …? pourquoi?   why? parce que   because ce/cet   this merci   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180</cp:revision>
  <dcterms:created xsi:type="dcterms:W3CDTF">2021-01-08T13:31:16Z</dcterms:created>
  <dcterms:modified xsi:type="dcterms:W3CDTF">2023-06-26T20:01:28Z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