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8"/>
  </p:notesMasterIdLst>
  <p:sldIdLst>
    <p:sldId id="264" r:id="rId2"/>
    <p:sldId id="281" r:id="rId3"/>
    <p:sldId id="280" r:id="rId4"/>
    <p:sldId id="278" r:id="rId5"/>
    <p:sldId id="282" r:id="rId6"/>
    <p:sldId id="275" r:id="rId7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2997EEB-70AE-44EB-9F24-31B8EF65EB52}">
          <p14:sldIdLst/>
        </p14:section>
        <p14:section name="Untitled Section" id="{DD345D3C-397D-4812-8442-823CBC6A512A}">
          <p14:sldIdLst>
            <p14:sldId id="264"/>
            <p14:sldId id="281"/>
            <p14:sldId id="280"/>
            <p14:sldId id="278"/>
            <p14:sldId id="282"/>
            <p14:sldId id="27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5226" autoAdjust="0"/>
  </p:normalViewPr>
  <p:slideViewPr>
    <p:cSldViewPr snapToGrid="0" showGuides="1">
      <p:cViewPr varScale="1">
        <p:scale>
          <a:sx n="86" d="100"/>
          <a:sy n="86" d="100"/>
        </p:scale>
        <p:origin x="1181" y="5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E3308C-0191-4113-9A63-CA04542A16A5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84E5B-22D8-43B6-AFB6-236E30CDC2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1682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00AE5E-5171-4E3E-8976-34735CFA97DA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53795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00AE5E-5171-4E3E-8976-34735CFA97DA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02150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00AE5E-5171-4E3E-8976-34735CFA97DA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57265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00AE5E-5171-4E3E-8976-34735CFA97DA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33705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00AE5E-5171-4E3E-8976-34735CFA97DA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73382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00AE5E-5171-4E3E-8976-34735CFA97DA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8711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1C2EB-DD1F-48B8-91EE-DC2866B95549}" type="datetimeFigureOut">
              <a:rPr lang="es-ES" smtClean="0"/>
              <a:t>01/09/2023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02E6E-E7C2-4CC8-899F-F88A6BDA25B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4800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1C2EB-DD1F-48B8-91EE-DC2866B95549}" type="datetimeFigureOut">
              <a:rPr lang="es-ES" smtClean="0"/>
              <a:t>01/09/2023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02E6E-E7C2-4CC8-899F-F88A6BDA25B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0473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1C2EB-DD1F-48B8-91EE-DC2866B95549}" type="datetimeFigureOut">
              <a:rPr lang="es-ES" smtClean="0"/>
              <a:t>01/09/2023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02E6E-E7C2-4CC8-899F-F88A6BDA25B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9950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1C2EB-DD1F-48B8-91EE-DC2866B95549}" type="datetimeFigureOut">
              <a:rPr lang="es-ES" smtClean="0"/>
              <a:t>01/09/2023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02E6E-E7C2-4CC8-899F-F88A6BDA25B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2905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1C2EB-DD1F-48B8-91EE-DC2866B95549}" type="datetimeFigureOut">
              <a:rPr lang="es-ES" smtClean="0"/>
              <a:t>01/09/2023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02E6E-E7C2-4CC8-899F-F88A6BDA25B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5394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1C2EB-DD1F-48B8-91EE-DC2866B95549}" type="datetimeFigureOut">
              <a:rPr lang="es-ES" smtClean="0"/>
              <a:t>01/09/2023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02E6E-E7C2-4CC8-899F-F88A6BDA25B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2466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1C2EB-DD1F-48B8-91EE-DC2866B95549}" type="datetimeFigureOut">
              <a:rPr lang="es-ES" smtClean="0"/>
              <a:t>01/09/2023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02E6E-E7C2-4CC8-899F-F88A6BDA25B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2678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1C2EB-DD1F-48B8-91EE-DC2866B95549}" type="datetimeFigureOut">
              <a:rPr lang="es-ES" smtClean="0"/>
              <a:t>01/09/2023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02E6E-E7C2-4CC8-899F-F88A6BDA25B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991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1C2EB-DD1F-48B8-91EE-DC2866B95549}" type="datetimeFigureOut">
              <a:rPr lang="es-ES" smtClean="0"/>
              <a:t>01/09/2023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02E6E-E7C2-4CC8-899F-F88A6BDA25B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691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1C2EB-DD1F-48B8-91EE-DC2866B95549}" type="datetimeFigureOut">
              <a:rPr lang="es-ES" smtClean="0"/>
              <a:t>01/09/2023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02E6E-E7C2-4CC8-899F-F88A6BDA25B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7412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1C2EB-DD1F-48B8-91EE-DC2866B95549}" type="datetimeFigureOut">
              <a:rPr lang="es-ES" smtClean="0"/>
              <a:t>01/09/2023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02E6E-E7C2-4CC8-899F-F88A6BDA25B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7418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1C2EB-DD1F-48B8-91EE-DC2866B95549}" type="datetimeFigureOut">
              <a:rPr lang="es-ES" smtClean="0"/>
              <a:t>01/09/2023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02E6E-E7C2-4CC8-899F-F88A6BDA25B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8916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D9A742E-6627-4096-9588-AB1485866E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2164637"/>
              </p:ext>
            </p:extLst>
          </p:nvPr>
        </p:nvGraphicFramePr>
        <p:xfrm>
          <a:off x="346227" y="-43529"/>
          <a:ext cx="4495664" cy="66717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12157">
                  <a:extLst>
                    <a:ext uri="{9D8B030D-6E8A-4147-A177-3AD203B41FA5}">
                      <a16:colId xmlns:a16="http://schemas.microsoft.com/office/drawing/2014/main" val="787757040"/>
                    </a:ext>
                  </a:extLst>
                </a:gridCol>
                <a:gridCol w="982975">
                  <a:extLst>
                    <a:ext uri="{9D8B030D-6E8A-4147-A177-3AD203B41FA5}">
                      <a16:colId xmlns:a16="http://schemas.microsoft.com/office/drawing/2014/main" val="4235280689"/>
                    </a:ext>
                  </a:extLst>
                </a:gridCol>
                <a:gridCol w="852257">
                  <a:extLst>
                    <a:ext uri="{9D8B030D-6E8A-4147-A177-3AD203B41FA5}">
                      <a16:colId xmlns:a16="http://schemas.microsoft.com/office/drawing/2014/main" val="44066092"/>
                    </a:ext>
                  </a:extLst>
                </a:gridCol>
                <a:gridCol w="1548275">
                  <a:extLst>
                    <a:ext uri="{9D8B030D-6E8A-4147-A177-3AD203B41FA5}">
                      <a16:colId xmlns:a16="http://schemas.microsoft.com/office/drawing/2014/main" val="2580454546"/>
                    </a:ext>
                  </a:extLst>
                </a:gridCol>
              </a:tblGrid>
              <a:tr h="297344">
                <a:tc gridSpan="4">
                  <a:txBody>
                    <a:bodyPr/>
                    <a:lstStyle/>
                    <a:p>
                      <a:pPr algn="l"/>
                      <a:r>
                        <a:rPr lang="es-ES" sz="1600" b="1" baseline="0" dirty="0">
                          <a:solidFill>
                            <a:schemeClr val="bg1"/>
                          </a:solidFill>
                          <a:latin typeface="+mj-lt"/>
                          <a:cs typeface="Calibri" panose="020F0502020204030204" pitchFamily="34" charset="0"/>
                        </a:rPr>
                        <a:t>1a. </a:t>
                      </a:r>
                      <a:r>
                        <a:rPr lang="es-ES" sz="1600" b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Wie</a:t>
                      </a:r>
                      <a:r>
                        <a:rPr lang="es-ES" sz="1600" b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es-ES" sz="1600" b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alt</a:t>
                      </a:r>
                      <a:r>
                        <a:rPr lang="es-ES" sz="1600" b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es-ES" sz="1600" b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bist</a:t>
                      </a:r>
                      <a:r>
                        <a:rPr lang="es-ES" sz="1600" b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 du? - </a:t>
                      </a:r>
                      <a:r>
                        <a:rPr lang="es-ES" sz="1600" b="1" i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How</a:t>
                      </a:r>
                      <a:r>
                        <a:rPr lang="es-ES" sz="1600" b="1" i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es-ES" sz="1600" b="1" i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old</a:t>
                      </a:r>
                      <a:r>
                        <a:rPr lang="es-ES" sz="1600" b="1" i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 are </a:t>
                      </a:r>
                      <a:r>
                        <a:rPr lang="es-ES" sz="1600" b="1" i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you</a:t>
                      </a:r>
                      <a:r>
                        <a:rPr lang="es-ES" sz="1600" b="1" i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?</a:t>
                      </a:r>
                      <a:endParaRPr lang="es-ES" sz="16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74295" marR="74295" marT="41564" marB="41564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s-ES" sz="16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74295" marR="74295" marT="41564" marB="41564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392085"/>
                  </a:ext>
                </a:extLst>
              </a:tr>
              <a:tr h="218753">
                <a:tc>
                  <a:txBody>
                    <a:bodyPr/>
                    <a:lstStyle/>
                    <a:p>
                      <a:pPr algn="ctr"/>
                      <a:r>
                        <a:rPr lang="fr-FR" sz="1300" b="0" i="1" dirty="0">
                          <a:solidFill>
                            <a:schemeClr val="bg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74295" marR="74295" marT="33771" marB="33771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i="1" dirty="0">
                          <a:solidFill>
                            <a:schemeClr val="bg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74295" marR="74295" marT="33771" marB="33771"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i="1" dirty="0">
                          <a:solidFill>
                            <a:schemeClr val="bg1"/>
                          </a:solidFill>
                          <a:latin typeface="+mn-lt"/>
                        </a:rPr>
                        <a:t>3</a:t>
                      </a:r>
                      <a:endParaRPr lang="en-GB" sz="1300" dirty="0"/>
                    </a:p>
                  </a:txBody>
                  <a:tcPr marL="74295" marR="74295" marT="33771" marB="33771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i="1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 marL="74295" marR="74295" marT="33771" marB="33771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4826016"/>
                  </a:ext>
                </a:extLst>
              </a:tr>
              <a:tr h="6079152">
                <a:tc>
                  <a:txBody>
                    <a:bodyPr/>
                    <a:lstStyle/>
                    <a:p>
                      <a:pPr algn="l"/>
                      <a:r>
                        <a:rPr lang="es-ES" sz="1200" b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Ich</a:t>
                      </a:r>
                      <a:r>
                        <a:rPr lang="es-ES" sz="1200" b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bin</a:t>
                      </a:r>
                      <a:endParaRPr lang="es-ES" sz="1200" b="1" baseline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/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I am</a:t>
                      </a:r>
                      <a:endParaRPr lang="es-ES" sz="1200" b="0" i="1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endParaRPr lang="es-ES" sz="12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200" b="0" i="1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</a:b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74295" marR="74295" marT="33771" marB="33771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zwölf</a:t>
                      </a:r>
                      <a:endParaRPr lang="es-ES" sz="1200" b="1" baseline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/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twelve</a:t>
                      </a:r>
                      <a:endParaRPr lang="es-ES" sz="1200" b="0" i="1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lvl="0" algn="l"/>
                      <a:endParaRPr lang="fr-FR" sz="1200" b="0" i="1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  <a:cs typeface="Calibri" panose="020F0502020204030204" pitchFamily="34" charset="0"/>
                      </a:endParaRPr>
                    </a:p>
                    <a:p>
                      <a:pPr algn="l"/>
                      <a:r>
                        <a:rPr lang="es-ES" sz="1200" b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dreizehn</a:t>
                      </a:r>
                      <a:endParaRPr lang="es-ES" sz="1200" b="1" baseline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/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thirteen</a:t>
                      </a:r>
                      <a:endParaRPr lang="es-ES" sz="1200" b="0" i="1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lvl="0" algn="l"/>
                      <a:endParaRPr lang="fr-FR" sz="1200" b="0" i="1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74295" marR="74295" marT="33771" marB="337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Jahre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alt</a:t>
                      </a: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years</a:t>
                      </a: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old</a:t>
                      </a: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s-ES" sz="1200" b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3771" marB="33771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und</a:t>
                      </a: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and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endParaRPr lang="es-ES" sz="1200" b="1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(CONTINUED ON NEXT SLIDE)</a:t>
                      </a:r>
                    </a:p>
                    <a:p>
                      <a:pPr algn="l"/>
                      <a:endParaRPr lang="es-ES" sz="1200" b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3771" marB="33771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3514263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7781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D9A742E-6627-4096-9588-AB1485866E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6447968"/>
              </p:ext>
            </p:extLst>
          </p:nvPr>
        </p:nvGraphicFramePr>
        <p:xfrm>
          <a:off x="497146" y="-82542"/>
          <a:ext cx="8759857" cy="78077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633">
                  <a:extLst>
                    <a:ext uri="{9D8B030D-6E8A-4147-A177-3AD203B41FA5}">
                      <a16:colId xmlns:a16="http://schemas.microsoft.com/office/drawing/2014/main" val="787757040"/>
                    </a:ext>
                  </a:extLst>
                </a:gridCol>
                <a:gridCol w="1287262">
                  <a:extLst>
                    <a:ext uri="{9D8B030D-6E8A-4147-A177-3AD203B41FA5}">
                      <a16:colId xmlns:a16="http://schemas.microsoft.com/office/drawing/2014/main" val="120078209"/>
                    </a:ext>
                  </a:extLst>
                </a:gridCol>
                <a:gridCol w="1693228">
                  <a:extLst>
                    <a:ext uri="{9D8B030D-6E8A-4147-A177-3AD203B41FA5}">
                      <a16:colId xmlns:a16="http://schemas.microsoft.com/office/drawing/2014/main" val="3799246117"/>
                    </a:ext>
                  </a:extLst>
                </a:gridCol>
                <a:gridCol w="1988598">
                  <a:extLst>
                    <a:ext uri="{9D8B030D-6E8A-4147-A177-3AD203B41FA5}">
                      <a16:colId xmlns:a16="http://schemas.microsoft.com/office/drawing/2014/main" val="4035835423"/>
                    </a:ext>
                  </a:extLst>
                </a:gridCol>
                <a:gridCol w="1242874">
                  <a:extLst>
                    <a:ext uri="{9D8B030D-6E8A-4147-A177-3AD203B41FA5}">
                      <a16:colId xmlns:a16="http://schemas.microsoft.com/office/drawing/2014/main" val="2465890192"/>
                    </a:ext>
                  </a:extLst>
                </a:gridCol>
                <a:gridCol w="1287262">
                  <a:extLst>
                    <a:ext uri="{9D8B030D-6E8A-4147-A177-3AD203B41FA5}">
                      <a16:colId xmlns:a16="http://schemas.microsoft.com/office/drawing/2014/main" val="1506372869"/>
                    </a:ext>
                  </a:extLst>
                </a:gridCol>
              </a:tblGrid>
              <a:tr h="0">
                <a:tc gridSpan="6">
                  <a:txBody>
                    <a:bodyPr/>
                    <a:lstStyle/>
                    <a:p>
                      <a:pPr algn="l"/>
                      <a:r>
                        <a:rPr lang="es-ES" sz="1600" b="1" baseline="0" dirty="0">
                          <a:solidFill>
                            <a:schemeClr val="bg1"/>
                          </a:solidFill>
                          <a:latin typeface="+mj-lt"/>
                          <a:cs typeface="Calibri" panose="020F0502020204030204" pitchFamily="34" charset="0"/>
                        </a:rPr>
                        <a:t>1b. </a:t>
                      </a:r>
                      <a:r>
                        <a:rPr lang="es-ES" sz="1600" b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Wann</a:t>
                      </a:r>
                      <a:r>
                        <a:rPr lang="es-ES" sz="1600" b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es-ES" sz="1600" b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hast</a:t>
                      </a:r>
                      <a:r>
                        <a:rPr lang="es-ES" sz="1600" b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 du </a:t>
                      </a:r>
                      <a:r>
                        <a:rPr lang="es-ES" sz="1600" b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Geburtstag</a:t>
                      </a:r>
                      <a:r>
                        <a:rPr lang="es-ES" sz="1600" b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? - </a:t>
                      </a:r>
                      <a:r>
                        <a:rPr lang="es-ES" sz="1600" b="1" i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When</a:t>
                      </a:r>
                      <a:r>
                        <a:rPr lang="es-ES" sz="1600" b="1" i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es-ES" sz="1600" b="1" i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is</a:t>
                      </a:r>
                      <a:r>
                        <a:rPr lang="es-ES" sz="1600" b="1" i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es-ES" sz="1600" b="1" i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your</a:t>
                      </a:r>
                      <a:r>
                        <a:rPr lang="es-ES" sz="1600" b="1" i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es-ES" sz="1600" b="1" i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birthday</a:t>
                      </a:r>
                      <a:r>
                        <a:rPr lang="es-ES" sz="1600" b="1" i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?</a:t>
                      </a:r>
                      <a:endParaRPr lang="es-ES" sz="16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74295" marR="74295" marT="41564" marB="41564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s-ES" sz="16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  <a:p>
                      <a:pPr algn="l"/>
                      <a:endParaRPr lang="es-ES" sz="16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  <a:p>
                      <a:pPr algn="l"/>
                      <a:endParaRPr lang="es-ES" sz="16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74295" marR="74295" marT="41564" marB="41564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s-ES" sz="16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74295" marR="74295" marT="41564" marB="41564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392085"/>
                  </a:ext>
                </a:extLst>
              </a:tr>
              <a:tr h="218753">
                <a:tc>
                  <a:txBody>
                    <a:bodyPr/>
                    <a:lstStyle/>
                    <a:p>
                      <a:pPr algn="ctr"/>
                      <a:r>
                        <a:rPr lang="fr-FR" sz="1300" b="0" i="1" dirty="0">
                          <a:solidFill>
                            <a:schemeClr val="bg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74295" marR="74295" marT="33771" marB="33771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70C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300" b="0" i="1" dirty="0">
                          <a:solidFill>
                            <a:schemeClr val="bg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74295" marR="74295" marT="33771" marB="33771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i="1" dirty="0">
                          <a:solidFill>
                            <a:schemeClr val="bg1"/>
                          </a:solidFill>
                          <a:latin typeface="+mn-lt"/>
                        </a:rPr>
                        <a:t>3</a:t>
                      </a:r>
                      <a:endParaRPr lang="en-GB" sz="1300" dirty="0"/>
                    </a:p>
                  </a:txBody>
                  <a:tcPr marL="74295" marR="74295" marT="33771" marB="33771"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i="1" dirty="0">
                          <a:solidFill>
                            <a:schemeClr val="bg1"/>
                          </a:solidFill>
                          <a:latin typeface="+mn-lt"/>
                        </a:rPr>
                        <a:t>4</a:t>
                      </a:r>
                      <a:endParaRPr lang="en-GB" sz="1300" dirty="0"/>
                    </a:p>
                  </a:txBody>
                  <a:tcPr marL="74295" marR="74295" marT="33771" marB="33771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4826016"/>
                  </a:ext>
                </a:extLst>
              </a:tr>
              <a:tr h="52060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…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und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ich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habe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am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and </a:t>
                      </a: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my</a:t>
                      </a: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birthday</a:t>
                      </a: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is</a:t>
                      </a: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on</a:t>
                      </a: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the</a:t>
                      </a: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___</a:t>
                      </a: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th</a:t>
                      </a: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of</a:t>
                      </a: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________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endParaRPr lang="es-ES" sz="12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200" b="0" i="1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</a:b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74295" marR="74295" marT="33771" marB="33771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ersten</a:t>
                      </a: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first</a:t>
                      </a: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zweiten</a:t>
                      </a: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second</a:t>
                      </a: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dritten</a:t>
                      </a: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third</a:t>
                      </a: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vierten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fourth</a:t>
                      </a: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fünften</a:t>
                      </a: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fifth</a:t>
                      </a: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sechsten</a:t>
                      </a: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sixth</a:t>
                      </a: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siebten</a:t>
                      </a: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seventh</a:t>
                      </a: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achten</a:t>
                      </a: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eighth</a:t>
                      </a: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neunten</a:t>
                      </a: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ninth</a:t>
                      </a: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zehnten</a:t>
                      </a: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tenth</a:t>
                      </a: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elften</a:t>
                      </a: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eleventh</a:t>
                      </a: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3771" marB="337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zwölften</a:t>
                      </a: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twelfth</a:t>
                      </a:r>
                      <a:endParaRPr lang="es-ES" sz="1200" b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dreizehnten</a:t>
                      </a: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thirteenth</a:t>
                      </a:r>
                      <a:endParaRPr lang="es-ES" sz="1200" b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vierzehnten</a:t>
                      </a: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fourteenth</a:t>
                      </a:r>
                      <a:endParaRPr lang="es-ES" sz="1200" b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fünfzehnten</a:t>
                      </a: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fifteenth</a:t>
                      </a: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sechzehnten</a:t>
                      </a: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sixteenth</a:t>
                      </a: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siebzehnten</a:t>
                      </a: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seventeenth</a:t>
                      </a: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achtzehnten</a:t>
                      </a: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eighteenth</a:t>
                      </a: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neunzehnten</a:t>
                      </a: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nineteenth</a:t>
                      </a: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zwanzigsten</a:t>
                      </a: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twentieth</a:t>
                      </a:r>
                      <a:endParaRPr lang="es-ES" sz="1200" b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einundzwanzigsten</a:t>
                      </a: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twenty-first</a:t>
                      </a: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zweiundzwanzigsten</a:t>
                      </a: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twenty-second</a:t>
                      </a:r>
                      <a:endParaRPr lang="es-ES" sz="1200" b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3771" marB="337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dreiundzwanzigsten</a:t>
                      </a: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twenty-third</a:t>
                      </a:r>
                      <a:endParaRPr lang="es-ES" sz="1200" b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vierundzwanzigsten</a:t>
                      </a: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twenty-fourth</a:t>
                      </a: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fünfundzwanzigsten</a:t>
                      </a: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twenty-fifth</a:t>
                      </a: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sechsundzwanzigsten</a:t>
                      </a: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twenty-sixth</a:t>
                      </a: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siebenundzwanzigsten</a:t>
                      </a: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twenty-seventh</a:t>
                      </a: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achtundzwanzigsten</a:t>
                      </a: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twenty-eighth</a:t>
                      </a: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neunundzwanzigsten</a:t>
                      </a: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twenty-ninth</a:t>
                      </a: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dreißigsten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thirtieth</a:t>
                      </a: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einunddreißigsten</a:t>
                      </a: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thirty-first</a:t>
                      </a: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3771" marB="33771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Januar</a:t>
                      </a:r>
                      <a:endParaRPr lang="es-ES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January</a:t>
                      </a: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Februar</a:t>
                      </a:r>
                      <a:endParaRPr lang="es-ES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February</a:t>
                      </a: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März</a:t>
                      </a:r>
                      <a:endParaRPr lang="es-ES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March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April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April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Mai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May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Juni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June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Juli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July</a:t>
                      </a: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August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August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September</a:t>
                      </a:r>
                      <a:endParaRPr lang="es-ES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September</a:t>
                      </a: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Oktober</a:t>
                      </a:r>
                      <a:endParaRPr lang="es-ES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October</a:t>
                      </a: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November</a:t>
                      </a:r>
                      <a:endParaRPr lang="es-ES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November</a:t>
                      </a: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Dezember</a:t>
                      </a:r>
                      <a:endParaRPr lang="es-ES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December</a:t>
                      </a: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3771" marB="33771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Geburtstag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(</a:t>
                      </a: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this</a:t>
                      </a: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is</a:t>
                      </a: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the</a:t>
                      </a: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word</a:t>
                      </a: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that</a:t>
                      </a: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means</a:t>
                      </a: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BIRTHDAY so </a:t>
                      </a: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don’t</a:t>
                      </a: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forget</a:t>
                      </a: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it!</a:t>
                      </a: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3771" marB="33771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3514263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9990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D9A742E-6627-4096-9588-AB1485866E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5643533"/>
              </p:ext>
            </p:extLst>
          </p:nvPr>
        </p:nvGraphicFramePr>
        <p:xfrm>
          <a:off x="523782" y="195309"/>
          <a:ext cx="8637973" cy="66620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7667">
                  <a:extLst>
                    <a:ext uri="{9D8B030D-6E8A-4147-A177-3AD203B41FA5}">
                      <a16:colId xmlns:a16="http://schemas.microsoft.com/office/drawing/2014/main" val="787757040"/>
                    </a:ext>
                  </a:extLst>
                </a:gridCol>
                <a:gridCol w="1242873">
                  <a:extLst>
                    <a:ext uri="{9D8B030D-6E8A-4147-A177-3AD203B41FA5}">
                      <a16:colId xmlns:a16="http://schemas.microsoft.com/office/drawing/2014/main" val="1689069065"/>
                    </a:ext>
                  </a:extLst>
                </a:gridCol>
                <a:gridCol w="976544">
                  <a:extLst>
                    <a:ext uri="{9D8B030D-6E8A-4147-A177-3AD203B41FA5}">
                      <a16:colId xmlns:a16="http://schemas.microsoft.com/office/drawing/2014/main" val="4235280689"/>
                    </a:ext>
                  </a:extLst>
                </a:gridCol>
                <a:gridCol w="736847">
                  <a:extLst>
                    <a:ext uri="{9D8B030D-6E8A-4147-A177-3AD203B41FA5}">
                      <a16:colId xmlns:a16="http://schemas.microsoft.com/office/drawing/2014/main" val="44066092"/>
                    </a:ext>
                  </a:extLst>
                </a:gridCol>
                <a:gridCol w="639192">
                  <a:extLst>
                    <a:ext uri="{9D8B030D-6E8A-4147-A177-3AD203B41FA5}">
                      <a16:colId xmlns:a16="http://schemas.microsoft.com/office/drawing/2014/main" val="795974246"/>
                    </a:ext>
                  </a:extLst>
                </a:gridCol>
                <a:gridCol w="1216241">
                  <a:extLst>
                    <a:ext uri="{9D8B030D-6E8A-4147-A177-3AD203B41FA5}">
                      <a16:colId xmlns:a16="http://schemas.microsoft.com/office/drawing/2014/main" val="2186854029"/>
                    </a:ext>
                  </a:extLst>
                </a:gridCol>
                <a:gridCol w="2858609">
                  <a:extLst>
                    <a:ext uri="{9D8B030D-6E8A-4147-A177-3AD203B41FA5}">
                      <a16:colId xmlns:a16="http://schemas.microsoft.com/office/drawing/2014/main" val="717289923"/>
                    </a:ext>
                  </a:extLst>
                </a:gridCol>
              </a:tblGrid>
              <a:tr h="556028">
                <a:tc gridSpan="4">
                  <a:txBody>
                    <a:bodyPr/>
                    <a:lstStyle/>
                    <a:p>
                      <a:pPr algn="l"/>
                      <a:endParaRPr lang="es-ES" sz="1600" b="1" baseline="0" dirty="0">
                        <a:solidFill>
                          <a:schemeClr val="bg1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  <a:p>
                      <a:pPr algn="l"/>
                      <a:r>
                        <a:rPr lang="es-ES" sz="1600" b="1" baseline="0" dirty="0">
                          <a:solidFill>
                            <a:schemeClr val="bg1"/>
                          </a:solidFill>
                          <a:latin typeface="+mj-lt"/>
                          <a:cs typeface="Calibri" panose="020F0502020204030204" pitchFamily="34" charset="0"/>
                        </a:rPr>
                        <a:t>3. </a:t>
                      </a:r>
                      <a:r>
                        <a:rPr lang="en-GB" sz="16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Wie </a:t>
                      </a:r>
                      <a:r>
                        <a:rPr lang="en-GB" sz="1600" b="1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siehst</a:t>
                      </a:r>
                      <a:r>
                        <a:rPr lang="en-GB" sz="16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du </a:t>
                      </a:r>
                      <a:r>
                        <a:rPr lang="en-GB" sz="1600" b="1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aus</a:t>
                      </a:r>
                      <a:r>
                        <a:rPr lang="es-ES" sz="1600" b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? – </a:t>
                      </a:r>
                      <a:r>
                        <a:rPr lang="es-ES" sz="1600" b="1" i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What</a:t>
                      </a:r>
                      <a:r>
                        <a:rPr lang="es-ES" sz="1600" b="1" i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 do </a:t>
                      </a:r>
                      <a:r>
                        <a:rPr lang="es-ES" sz="1600" b="1" i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you</a:t>
                      </a:r>
                      <a:r>
                        <a:rPr lang="es-ES" sz="1600" b="1" i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 look </a:t>
                      </a:r>
                      <a:r>
                        <a:rPr lang="es-ES" sz="1600" b="1" i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like</a:t>
                      </a:r>
                      <a:r>
                        <a:rPr lang="es-ES" sz="1600" b="1" i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?</a:t>
                      </a:r>
                      <a:endParaRPr lang="es-ES" sz="16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74295" marR="74295" marT="41564" marB="41564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ES" sz="16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74295" marR="74295" marT="41564" marB="41564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ES" sz="16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74295" marR="74295" marT="41564" marB="41564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ES" sz="16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74295" marR="74295" marT="41564" marB="41564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392085"/>
                  </a:ext>
                </a:extLst>
              </a:tr>
              <a:tr h="357190">
                <a:tc>
                  <a:txBody>
                    <a:bodyPr/>
                    <a:lstStyle/>
                    <a:p>
                      <a:pPr algn="ctr"/>
                      <a:r>
                        <a:rPr lang="fr-FR" sz="1300" b="0" i="1" dirty="0">
                          <a:solidFill>
                            <a:schemeClr val="bg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74295" marR="74295" marT="33771" marB="33771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i="1" dirty="0">
                          <a:solidFill>
                            <a:schemeClr val="bg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74295" marR="74295" marT="33771" marB="33771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i="1" dirty="0">
                          <a:solidFill>
                            <a:schemeClr val="bg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74295" marR="74295" marT="33771" marB="33771"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i="1" dirty="0">
                          <a:solidFill>
                            <a:schemeClr val="bg1"/>
                          </a:solidFill>
                          <a:latin typeface="+mn-lt"/>
                        </a:rPr>
                        <a:t>4</a:t>
                      </a:r>
                      <a:endParaRPr lang="en-GB" sz="1300" dirty="0"/>
                    </a:p>
                  </a:txBody>
                  <a:tcPr marL="74295" marR="74295" marT="33771" marB="33771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300" dirty="0"/>
                    </a:p>
                  </a:txBody>
                  <a:tcPr marL="74295" marR="74295" marT="33771" marB="33771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300" dirty="0"/>
                    </a:p>
                  </a:txBody>
                  <a:tcPr marL="74295" marR="74295" marT="33771" marB="33771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300" dirty="0"/>
                    </a:p>
                  </a:txBody>
                  <a:tcPr marL="74295" marR="74295" marT="33771" marB="33771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4826016"/>
                  </a:ext>
                </a:extLst>
              </a:tr>
              <a:tr h="573403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s-ES" sz="1200" b="1" dirty="0" err="1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Ich</a:t>
                      </a:r>
                      <a:r>
                        <a:rPr lang="es-ES" sz="1200" b="1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habe</a:t>
                      </a:r>
                      <a:endParaRPr lang="es-ES" sz="12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s-ES" sz="1200" b="0" i="1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I </a:t>
                      </a:r>
                      <a:r>
                        <a:rPr lang="es-ES" sz="1200" b="0" i="1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have</a:t>
                      </a:r>
                      <a:endParaRPr lang="es-ES" sz="1200" b="0" i="1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endParaRPr lang="es-ES" sz="11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100" b="0" i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marT="33771" marB="33771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200" b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kurze</a:t>
                      </a:r>
                      <a:endParaRPr lang="es-ES" sz="1200" b="1" baseline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/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short</a:t>
                      </a:r>
                    </a:p>
                    <a:p>
                      <a:pPr algn="l"/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/>
                      <a:r>
                        <a:rPr lang="es-ES" sz="1200" b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mittellange</a:t>
                      </a:r>
                      <a:endParaRPr lang="es-ES" sz="1200" b="1" baseline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/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mid-length</a:t>
                      </a: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/>
                      <a:r>
                        <a:rPr lang="es-ES" sz="1200" b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lange</a:t>
                      </a:r>
                      <a:endParaRPr lang="es-ES" sz="1200" b="1" baseline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/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long</a:t>
                      </a:r>
                      <a:endParaRPr lang="es-ES" sz="1200" b="0" i="1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s-ES" sz="1100" b="0" i="1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s-ES" sz="1100" b="0" i="1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3771" marB="337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200" b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blonde</a:t>
                      </a:r>
                    </a:p>
                    <a:p>
                      <a:pPr algn="l"/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blond</a:t>
                      </a:r>
                      <a:endParaRPr lang="es-ES" sz="1200" b="0" i="1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lvl="0" algn="l"/>
                      <a:endParaRPr lang="fr-FR" sz="1200" b="0" i="1" dirty="0">
                        <a:solidFill>
                          <a:srgbClr val="00B0F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/>
                      <a:r>
                        <a:rPr lang="es-ES" sz="1200" b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braune</a:t>
                      </a:r>
                      <a:endParaRPr lang="es-ES" sz="1200" b="1" baseline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/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  <a:cs typeface="Calibri" panose="020F0502020204030204" pitchFamily="34" charset="0"/>
                        </a:rPr>
                        <a:t>brown</a:t>
                      </a:r>
                      <a:endParaRPr lang="fr-FR" sz="1200" b="0" i="1" dirty="0">
                        <a:solidFill>
                          <a:srgbClr val="00B0F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lvl="0" algn="l"/>
                      <a:endParaRPr lang="fr-FR" sz="1200" b="0" i="1" dirty="0">
                        <a:solidFill>
                          <a:srgbClr val="00B0F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/>
                      <a:r>
                        <a:rPr lang="es-ES" sz="1200" b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rote</a:t>
                      </a:r>
                    </a:p>
                    <a:p>
                      <a:pPr algn="l"/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ginger</a:t>
                      </a: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lvl="0" algn="l"/>
                      <a:endParaRPr lang="fr-FR" sz="1200" b="0" i="1" dirty="0">
                        <a:solidFill>
                          <a:srgbClr val="00B0F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/>
                      <a:r>
                        <a:rPr lang="es-ES" sz="1200" b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schwarze</a:t>
                      </a:r>
                      <a:endParaRPr lang="es-ES" sz="1200" b="1" baseline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/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black</a:t>
                      </a:r>
                      <a:endParaRPr lang="es-ES" sz="1200" b="0" i="1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s-ES" sz="1200" b="0" i="1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/>
                      <a:r>
                        <a:rPr lang="es-ES" sz="1200" b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graue</a:t>
                      </a:r>
                      <a:endParaRPr lang="es-ES" sz="1200" b="1" baseline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/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grey</a:t>
                      </a:r>
                      <a:endParaRPr lang="es-ES" sz="1200" b="0" i="1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lvl="0" algn="l"/>
                      <a:endParaRPr lang="fr-FR" sz="1100" b="0" i="1" dirty="0">
                        <a:solidFill>
                          <a:srgbClr val="00B0F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4295" marR="74295" marT="33771" marB="33771" anchor="ctr"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Haare</a:t>
                      </a: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hair</a:t>
                      </a: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s-ES" sz="1100" b="0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 marL="74295" marR="74295" marT="33771" marB="33771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und</a:t>
                      </a: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and</a:t>
                      </a:r>
                    </a:p>
                    <a:p>
                      <a:pPr algn="l"/>
                      <a:endParaRPr lang="es-ES" sz="1100" b="0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 marL="74295" marR="74295" marT="33771" marB="33771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100" b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hellblaue</a:t>
                      </a:r>
                      <a:endParaRPr lang="es-ES" sz="1100" b="1" baseline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/>
                      <a:r>
                        <a:rPr lang="es-ES" sz="11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light blue</a:t>
                      </a:r>
                      <a:endParaRPr lang="es-ES" sz="1100" b="0" i="1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lvl="0" algn="l"/>
                      <a:endParaRPr lang="fr-FR" sz="1100" b="0" i="1" dirty="0">
                        <a:solidFill>
                          <a:srgbClr val="00B0F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/>
                      <a:r>
                        <a:rPr lang="es-ES" sz="1100" b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blaue</a:t>
                      </a:r>
                      <a:endParaRPr lang="es-ES" sz="1100" b="1" baseline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/>
                      <a:r>
                        <a:rPr lang="es-ES" sz="11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blue</a:t>
                      </a:r>
                      <a:endParaRPr lang="es-ES" sz="1100" b="0" i="1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lvl="0" algn="l"/>
                      <a:endParaRPr lang="fr-FR" sz="1100" b="0" i="1" dirty="0">
                        <a:solidFill>
                          <a:srgbClr val="00B0F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/>
                      <a:r>
                        <a:rPr lang="es-ES" sz="1100" b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hellbraune</a:t>
                      </a:r>
                      <a:endParaRPr lang="es-ES" sz="1100" b="1" baseline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/>
                      <a:r>
                        <a:rPr lang="es-ES" sz="11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  <a:cs typeface="Calibri" panose="020F0502020204030204" pitchFamily="34" charset="0"/>
                        </a:rPr>
                        <a:t>light </a:t>
                      </a: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  <a:cs typeface="Calibri" panose="020F0502020204030204" pitchFamily="34" charset="0"/>
                        </a:rPr>
                        <a:t>brown</a:t>
                      </a:r>
                      <a:endParaRPr lang="fr-FR" sz="1100" b="0" i="1" dirty="0">
                        <a:solidFill>
                          <a:srgbClr val="00B0F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/>
                      <a:endParaRPr lang="es-ES" sz="1100" b="1" baseline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/>
                      <a:r>
                        <a:rPr lang="es-ES" sz="1100" b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braune</a:t>
                      </a:r>
                      <a:endParaRPr lang="es-ES" sz="1100" b="1" baseline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/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  <a:cs typeface="Calibri" panose="020F0502020204030204" pitchFamily="34" charset="0"/>
                        </a:rPr>
                        <a:t>brown</a:t>
                      </a:r>
                      <a:endParaRPr lang="fr-FR" sz="1100" b="0" i="1" dirty="0">
                        <a:solidFill>
                          <a:srgbClr val="00B0F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lvl="0" algn="l"/>
                      <a:endParaRPr lang="fr-FR" sz="1100" b="0" i="1" dirty="0">
                        <a:solidFill>
                          <a:srgbClr val="00B0F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/>
                      <a:r>
                        <a:rPr lang="es-ES" sz="1100" b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grüne</a:t>
                      </a:r>
                      <a:endParaRPr lang="es-ES" sz="1100" b="1" baseline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/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green</a:t>
                      </a: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lvl="0" algn="l"/>
                      <a:endParaRPr lang="fr-FR" sz="1100" b="0" i="1" dirty="0">
                        <a:solidFill>
                          <a:srgbClr val="00B0F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/>
                      <a:r>
                        <a:rPr lang="es-ES" sz="1100" b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schwarze</a:t>
                      </a:r>
                      <a:endParaRPr lang="es-ES" sz="1100" b="1" baseline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/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black</a:t>
                      </a:r>
                      <a:endParaRPr lang="es-ES" sz="1100" b="0" i="1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s-ES" sz="1100" b="0" i="1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/>
                      <a:r>
                        <a:rPr lang="es-ES" sz="1100" b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graue</a:t>
                      </a:r>
                      <a:endParaRPr lang="es-ES" sz="1100" b="1" baseline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/>
                      <a:r>
                        <a:rPr lang="es-ES" sz="11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grey</a:t>
                      </a:r>
                      <a:endParaRPr lang="es-ES" sz="1100" b="0" i="1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s-ES" sz="1100" b="0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 marL="74295" marR="74295" marT="33771" marB="33771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100" b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Augen</a:t>
                      </a:r>
                      <a:endParaRPr lang="es-ES" sz="1100" b="1" baseline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/>
                      <a:r>
                        <a:rPr lang="es-ES" sz="1100" b="0" i="1" baseline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eyes</a:t>
                      </a:r>
                      <a:endParaRPr lang="es-ES" sz="1100" b="0" i="1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s-ES" sz="1100" b="0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 marL="74295" marR="74295" marT="33771" marB="33771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3514263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3031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D9A742E-6627-4096-9588-AB1485866E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1775222"/>
              </p:ext>
            </p:extLst>
          </p:nvPr>
        </p:nvGraphicFramePr>
        <p:xfrm>
          <a:off x="799080" y="-78736"/>
          <a:ext cx="8700369" cy="69367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8515">
                  <a:extLst>
                    <a:ext uri="{9D8B030D-6E8A-4147-A177-3AD203B41FA5}">
                      <a16:colId xmlns:a16="http://schemas.microsoft.com/office/drawing/2014/main" val="787757040"/>
                    </a:ext>
                  </a:extLst>
                </a:gridCol>
                <a:gridCol w="686709">
                  <a:extLst>
                    <a:ext uri="{9D8B030D-6E8A-4147-A177-3AD203B41FA5}">
                      <a16:colId xmlns:a16="http://schemas.microsoft.com/office/drawing/2014/main" val="1689069065"/>
                    </a:ext>
                  </a:extLst>
                </a:gridCol>
                <a:gridCol w="2125838">
                  <a:extLst>
                    <a:ext uri="{9D8B030D-6E8A-4147-A177-3AD203B41FA5}">
                      <a16:colId xmlns:a16="http://schemas.microsoft.com/office/drawing/2014/main" val="1190206189"/>
                    </a:ext>
                  </a:extLst>
                </a:gridCol>
                <a:gridCol w="942680">
                  <a:extLst>
                    <a:ext uri="{9D8B030D-6E8A-4147-A177-3AD203B41FA5}">
                      <a16:colId xmlns:a16="http://schemas.microsoft.com/office/drawing/2014/main" val="44066092"/>
                    </a:ext>
                  </a:extLst>
                </a:gridCol>
                <a:gridCol w="2308603">
                  <a:extLst>
                    <a:ext uri="{9D8B030D-6E8A-4147-A177-3AD203B41FA5}">
                      <a16:colId xmlns:a16="http://schemas.microsoft.com/office/drawing/2014/main" val="1205636466"/>
                    </a:ext>
                  </a:extLst>
                </a:gridCol>
                <a:gridCol w="317433">
                  <a:extLst>
                    <a:ext uri="{9D8B030D-6E8A-4147-A177-3AD203B41FA5}">
                      <a16:colId xmlns:a16="http://schemas.microsoft.com/office/drawing/2014/main" val="2112333049"/>
                    </a:ext>
                  </a:extLst>
                </a:gridCol>
                <a:gridCol w="1500591">
                  <a:extLst>
                    <a:ext uri="{9D8B030D-6E8A-4147-A177-3AD203B41FA5}">
                      <a16:colId xmlns:a16="http://schemas.microsoft.com/office/drawing/2014/main" val="964853359"/>
                    </a:ext>
                  </a:extLst>
                </a:gridCol>
              </a:tblGrid>
              <a:tr h="430138">
                <a:tc gridSpan="5">
                  <a:txBody>
                    <a:bodyPr/>
                    <a:lstStyle/>
                    <a:p>
                      <a:pPr algn="l"/>
                      <a:r>
                        <a:rPr lang="es-ES" sz="1600" b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3a. </a:t>
                      </a:r>
                      <a:r>
                        <a:rPr lang="es-ES" sz="1600" b="1" kern="1200" baseline="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Beschrieib</a:t>
                      </a:r>
                      <a:r>
                        <a:rPr lang="es-ES" sz="1600" b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mir </a:t>
                      </a:r>
                      <a:r>
                        <a:rPr lang="es-ES" sz="1600" b="1" kern="1200" baseline="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deine</a:t>
                      </a:r>
                      <a:r>
                        <a:rPr lang="es-ES" sz="1600" b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600" b="1" kern="1200" baseline="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Familie</a:t>
                      </a:r>
                      <a:r>
                        <a:rPr lang="es-ES" sz="1600" b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. – </a:t>
                      </a:r>
                      <a:r>
                        <a:rPr lang="es-ES" sz="1600" b="1" i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Describe </a:t>
                      </a:r>
                      <a:r>
                        <a:rPr lang="es-ES" sz="1600" b="1" i="1" kern="1200" baseline="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your</a:t>
                      </a:r>
                      <a:r>
                        <a:rPr lang="es-ES" sz="1600" b="1" i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600" b="1" i="1" kern="1200" baseline="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family</a:t>
                      </a:r>
                      <a:r>
                        <a:rPr lang="es-ES" sz="1600" b="1" i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s-ES" sz="1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marT="41564" marB="41564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ES" sz="1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marT="41564" marB="41564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ES" sz="1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marT="41564" marB="41564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392085"/>
                  </a:ext>
                </a:extLst>
              </a:tr>
              <a:tr h="266330">
                <a:tc>
                  <a:txBody>
                    <a:bodyPr/>
                    <a:lstStyle/>
                    <a:p>
                      <a:pPr algn="ctr"/>
                      <a:r>
                        <a:rPr lang="fr-FR" sz="1300" b="0" i="1" dirty="0">
                          <a:solidFill>
                            <a:schemeClr val="bg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74295" marR="74295" marT="33771" marB="33771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i="1" dirty="0">
                          <a:solidFill>
                            <a:schemeClr val="bg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74295" marR="74295" marT="33771" marB="33771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i="1" dirty="0">
                          <a:solidFill>
                            <a:schemeClr val="bg1"/>
                          </a:solidFill>
                          <a:latin typeface="+mn-lt"/>
                        </a:rPr>
                        <a:t>3</a:t>
                      </a:r>
                      <a:endParaRPr lang="en-GB" sz="1300" dirty="0"/>
                    </a:p>
                  </a:txBody>
                  <a:tcPr marL="74295" marR="74295" marT="33771" marB="33771"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i="1" dirty="0">
                          <a:solidFill>
                            <a:schemeClr val="bg1"/>
                          </a:solidFill>
                          <a:latin typeface="+mn-lt"/>
                        </a:rPr>
                        <a:t>4</a:t>
                      </a:r>
                      <a:endParaRPr lang="en-GB" sz="1300" dirty="0"/>
                    </a:p>
                  </a:txBody>
                  <a:tcPr marL="74295" marR="74295" marT="33771" marB="33771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i="1" dirty="0">
                          <a:solidFill>
                            <a:schemeClr val="bg1"/>
                          </a:solidFill>
                          <a:latin typeface="+mn-lt"/>
                        </a:rPr>
                        <a:t>5</a:t>
                      </a:r>
                      <a:endParaRPr lang="en-GB" sz="1300" dirty="0"/>
                    </a:p>
                  </a:txBody>
                  <a:tcPr marL="74295" marR="74295" marT="33771" marB="33771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300" dirty="0"/>
                    </a:p>
                  </a:txBody>
                  <a:tcPr marL="74295" marR="74295" marT="33771" marB="33771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i="1" dirty="0">
                          <a:solidFill>
                            <a:schemeClr val="bg1"/>
                          </a:solidFill>
                          <a:latin typeface="+mn-lt"/>
                        </a:rPr>
                        <a:t>6</a:t>
                      </a:r>
                      <a:endParaRPr lang="en-GB" sz="1300" dirty="0"/>
                    </a:p>
                  </a:txBody>
                  <a:tcPr marL="74295" marR="74295" marT="33771" marB="33771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4826016"/>
                  </a:ext>
                </a:extLst>
              </a:tr>
              <a:tr h="1560067">
                <a:tc rowSpan="4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s-ES" sz="1100" b="1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Es </a:t>
                      </a:r>
                      <a:r>
                        <a:rPr lang="es-ES" sz="1100" b="1" dirty="0" err="1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gibt</a:t>
                      </a:r>
                      <a:endParaRPr lang="es-ES" sz="11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s-ES" sz="1100" b="0" i="1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There</a:t>
                      </a:r>
                      <a:r>
                        <a:rPr lang="es-ES" sz="1100" b="0" i="1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are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endParaRPr lang="es-ES" sz="11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3771" marB="33771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4">
                  <a:txBody>
                    <a:bodyPr/>
                    <a:lstStyle/>
                    <a:p>
                      <a:pPr algn="l"/>
                      <a:r>
                        <a:rPr lang="es-ES" sz="1100" b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zwei</a:t>
                      </a:r>
                      <a:endParaRPr lang="es-ES" sz="1100" b="1" baseline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/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Two</a:t>
                      </a: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/>
                      <a:r>
                        <a:rPr lang="es-ES" sz="1100" b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drei</a:t>
                      </a:r>
                      <a:endParaRPr lang="es-ES" sz="1100" b="1" baseline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/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three</a:t>
                      </a: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/>
                      <a:r>
                        <a:rPr lang="es-ES" sz="1100" b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vier</a:t>
                      </a:r>
                      <a:endParaRPr lang="es-ES" sz="1100" b="1" baseline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/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four</a:t>
                      </a: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/>
                      <a:r>
                        <a:rPr lang="es-ES" sz="1100" b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fünf</a:t>
                      </a:r>
                      <a:endParaRPr lang="es-ES" sz="1100" b="1" baseline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/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five</a:t>
                      </a: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/>
                      <a:r>
                        <a:rPr lang="es-ES" sz="1100" b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sechs</a:t>
                      </a:r>
                      <a:endParaRPr lang="es-ES" sz="1100" b="1" baseline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/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six</a:t>
                      </a: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/>
                      <a:r>
                        <a:rPr lang="es-ES" sz="1100" b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sieben</a:t>
                      </a:r>
                      <a:endParaRPr lang="es-ES" sz="1100" b="1" baseline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/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seven</a:t>
                      </a: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3771" marB="337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Personen in </a:t>
                      </a: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meiner</a:t>
                      </a:r>
                      <a:r>
                        <a:rPr lang="es-ES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Familie</a:t>
                      </a:r>
                      <a:r>
                        <a:rPr lang="es-ES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people</a:t>
                      </a:r>
                      <a:r>
                        <a:rPr lang="es-ES" sz="11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in </a:t>
                      </a: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my</a:t>
                      </a:r>
                      <a:r>
                        <a:rPr lang="es-ES" sz="11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family</a:t>
                      </a:r>
                      <a:r>
                        <a:rPr lang="es-ES" sz="11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3771" marB="33771" anchor="ctr"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Ich</a:t>
                      </a:r>
                      <a:r>
                        <a:rPr lang="es-ES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habe</a:t>
                      </a:r>
                      <a:endParaRPr lang="es-ES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I </a:t>
                      </a: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have</a:t>
                      </a: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s-ES" sz="1100" b="0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 marL="74295" marR="74295" marT="33771" marB="33771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einen</a:t>
                      </a:r>
                      <a:r>
                        <a:rPr lang="es-ES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Bruder</a:t>
                      </a:r>
                      <a:endParaRPr lang="es-ES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a </a:t>
                      </a: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brother</a:t>
                      </a: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3771" marB="33771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3771" marB="33771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Ich</a:t>
                      </a:r>
                      <a:r>
                        <a:rPr lang="es-ES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habe</a:t>
                      </a:r>
                      <a:r>
                        <a:rPr lang="es-ES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keine</a:t>
                      </a:r>
                      <a:r>
                        <a:rPr lang="es-ES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Geschwister</a:t>
                      </a:r>
                      <a:r>
                        <a:rPr lang="es-ES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I </a:t>
                      </a: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don’t</a:t>
                      </a:r>
                      <a:r>
                        <a:rPr lang="es-ES" sz="11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have</a:t>
                      </a:r>
                      <a:r>
                        <a:rPr lang="es-ES" sz="11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any</a:t>
                      </a:r>
                      <a:r>
                        <a:rPr lang="es-ES" sz="11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brothers</a:t>
                      </a:r>
                      <a:r>
                        <a:rPr lang="es-ES" sz="11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or</a:t>
                      </a:r>
                      <a:r>
                        <a:rPr lang="es-ES" sz="11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sisters</a:t>
                      </a:r>
                      <a:r>
                        <a:rPr lang="es-ES" sz="11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/ </a:t>
                      </a: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siblings</a:t>
                      </a:r>
                      <a:r>
                        <a:rPr lang="es-ES" sz="11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3771" marB="33771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351426386"/>
                  </a:ext>
                </a:extLst>
              </a:tr>
              <a:tr h="156006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zwei</a:t>
                      </a:r>
                      <a:r>
                        <a:rPr lang="es-ES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/ </a:t>
                      </a: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drei</a:t>
                      </a:r>
                      <a:r>
                        <a:rPr lang="es-ES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/ </a:t>
                      </a: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vier</a:t>
                      </a:r>
                      <a:r>
                        <a:rPr lang="es-ES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… </a:t>
                      </a: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Br</a:t>
                      </a:r>
                      <a:r>
                        <a:rPr lang="es-ES" sz="1100" b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ü</a:t>
                      </a: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der</a:t>
                      </a:r>
                      <a:endParaRPr lang="es-ES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two</a:t>
                      </a:r>
                      <a:r>
                        <a:rPr lang="es-ES" sz="11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/ </a:t>
                      </a: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three</a:t>
                      </a:r>
                      <a:r>
                        <a:rPr lang="es-ES" sz="11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/ </a:t>
                      </a: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four</a:t>
                      </a:r>
                      <a:r>
                        <a:rPr lang="es-ES" sz="11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… </a:t>
                      </a: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brothers</a:t>
                      </a: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s-ES" sz="1100" b="0" i="1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3771" marB="33771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s-ES" sz="1100" b="0" i="1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3771" marB="33771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s-ES" sz="1100" b="0" i="1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3771" marB="33771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240566156"/>
                  </a:ext>
                </a:extLst>
              </a:tr>
              <a:tr h="156006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eine</a:t>
                      </a:r>
                      <a:r>
                        <a:rPr lang="es-ES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Schwester</a:t>
                      </a:r>
                      <a:endParaRPr lang="es-ES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a </a:t>
                      </a: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sister</a:t>
                      </a: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s-ES" sz="1100" b="0" i="1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3771" marB="33771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s-ES" sz="1100" b="0" i="1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3771" marB="33771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Ich</a:t>
                      </a:r>
                      <a:r>
                        <a:rPr lang="es-ES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bin</a:t>
                      </a:r>
                      <a:r>
                        <a:rPr lang="es-ES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Einzelkind</a:t>
                      </a:r>
                      <a:r>
                        <a:rPr lang="es-ES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I am </a:t>
                      </a: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an</a:t>
                      </a:r>
                      <a:r>
                        <a:rPr lang="es-ES" sz="11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only</a:t>
                      </a:r>
                      <a:r>
                        <a:rPr lang="es-ES" sz="11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child</a:t>
                      </a:r>
                      <a:r>
                        <a:rPr lang="es-ES" sz="11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  <a:p>
                      <a:pPr algn="l"/>
                      <a:endParaRPr lang="es-ES" sz="1100" b="0" i="1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3771" marB="33771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443797264"/>
                  </a:ext>
                </a:extLst>
              </a:tr>
              <a:tr h="156006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zwei</a:t>
                      </a:r>
                      <a:r>
                        <a:rPr lang="es-ES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/ </a:t>
                      </a: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drei</a:t>
                      </a:r>
                      <a:r>
                        <a:rPr lang="es-ES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/ </a:t>
                      </a: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vier</a:t>
                      </a:r>
                      <a:r>
                        <a:rPr lang="es-ES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…  </a:t>
                      </a: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Schwestern</a:t>
                      </a:r>
                      <a:endParaRPr lang="es-ES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two</a:t>
                      </a:r>
                      <a:r>
                        <a:rPr lang="es-ES" sz="11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/ </a:t>
                      </a: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three</a:t>
                      </a:r>
                      <a:r>
                        <a:rPr lang="es-ES" sz="11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/ </a:t>
                      </a: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four</a:t>
                      </a:r>
                      <a:r>
                        <a:rPr lang="es-ES" sz="11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…  </a:t>
                      </a: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sisters</a:t>
                      </a: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s-ES" sz="1100" b="0" i="1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3771" marB="33771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s-ES" sz="1100" b="0" i="1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3771" marB="33771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s-ES" sz="1100" b="0" i="1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3771" marB="33771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8987535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8709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D9A742E-6627-4096-9588-AB1485866E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412275"/>
              </p:ext>
            </p:extLst>
          </p:nvPr>
        </p:nvGraphicFramePr>
        <p:xfrm>
          <a:off x="408461" y="136177"/>
          <a:ext cx="9135034" cy="63267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77959">
                  <a:extLst>
                    <a:ext uri="{9D8B030D-6E8A-4147-A177-3AD203B41FA5}">
                      <a16:colId xmlns:a16="http://schemas.microsoft.com/office/drawing/2014/main" val="787757040"/>
                    </a:ext>
                  </a:extLst>
                </a:gridCol>
                <a:gridCol w="2599971">
                  <a:extLst>
                    <a:ext uri="{9D8B030D-6E8A-4147-A177-3AD203B41FA5}">
                      <a16:colId xmlns:a16="http://schemas.microsoft.com/office/drawing/2014/main" val="1205636466"/>
                    </a:ext>
                  </a:extLst>
                </a:gridCol>
                <a:gridCol w="1069778">
                  <a:extLst>
                    <a:ext uri="{9D8B030D-6E8A-4147-A177-3AD203B41FA5}">
                      <a16:colId xmlns:a16="http://schemas.microsoft.com/office/drawing/2014/main" val="964853359"/>
                    </a:ext>
                  </a:extLst>
                </a:gridCol>
                <a:gridCol w="1225175">
                  <a:extLst>
                    <a:ext uri="{9D8B030D-6E8A-4147-A177-3AD203B41FA5}">
                      <a16:colId xmlns:a16="http://schemas.microsoft.com/office/drawing/2014/main" val="4198823719"/>
                    </a:ext>
                  </a:extLst>
                </a:gridCol>
                <a:gridCol w="611129">
                  <a:extLst>
                    <a:ext uri="{9D8B030D-6E8A-4147-A177-3AD203B41FA5}">
                      <a16:colId xmlns:a16="http://schemas.microsoft.com/office/drawing/2014/main" val="2476365375"/>
                    </a:ext>
                  </a:extLst>
                </a:gridCol>
                <a:gridCol w="1151022">
                  <a:extLst>
                    <a:ext uri="{9D8B030D-6E8A-4147-A177-3AD203B41FA5}">
                      <a16:colId xmlns:a16="http://schemas.microsoft.com/office/drawing/2014/main" val="2348767321"/>
                    </a:ext>
                  </a:extLst>
                </a:gridCol>
              </a:tblGrid>
              <a:tr h="438768">
                <a:tc gridSpan="6">
                  <a:txBody>
                    <a:bodyPr/>
                    <a:lstStyle/>
                    <a:p>
                      <a:pPr algn="l"/>
                      <a:r>
                        <a:rPr lang="es-ES" sz="1600" b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3b. </a:t>
                      </a:r>
                      <a:r>
                        <a:rPr lang="es-ES" sz="1600" b="1" kern="1200" baseline="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Beschrieb</a:t>
                      </a:r>
                      <a:r>
                        <a:rPr lang="es-ES" sz="1600" b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mir </a:t>
                      </a:r>
                      <a:r>
                        <a:rPr lang="es-ES" sz="1600" b="1" kern="1200" baseline="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deine</a:t>
                      </a:r>
                      <a:r>
                        <a:rPr lang="es-ES" sz="1600" b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600" b="1" kern="1200" baseline="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Familie</a:t>
                      </a:r>
                      <a:r>
                        <a:rPr lang="es-ES" sz="1600" b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. – </a:t>
                      </a:r>
                      <a:r>
                        <a:rPr lang="es-ES" sz="1600" b="1" i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Describe </a:t>
                      </a:r>
                      <a:r>
                        <a:rPr lang="es-ES" sz="1600" b="1" i="1" kern="1200" baseline="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your</a:t>
                      </a:r>
                      <a:r>
                        <a:rPr lang="es-ES" sz="1600" b="1" i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600" b="1" i="1" kern="1200" baseline="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family</a:t>
                      </a:r>
                      <a:r>
                        <a:rPr lang="es-ES" sz="1600" b="1" i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s-ES" sz="1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marT="41564" marB="41564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s-ES" sz="1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marT="41564" marB="41564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s-ES" sz="1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marT="41564" marB="41564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s-ES" sz="1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marT="41564" marB="41564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s-ES" sz="1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marT="41564" marB="41564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392085"/>
                  </a:ext>
                </a:extLst>
              </a:tr>
              <a:tr h="272886">
                <a:tc>
                  <a:txBody>
                    <a:bodyPr/>
                    <a:lstStyle/>
                    <a:p>
                      <a:pPr algn="ctr"/>
                      <a:r>
                        <a:rPr lang="fr-FR" sz="1300" b="0" i="1" dirty="0">
                          <a:solidFill>
                            <a:schemeClr val="bg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74295" marR="74295" marT="33771" marB="33771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i="1" dirty="0">
                          <a:solidFill>
                            <a:schemeClr val="bg1"/>
                          </a:solidFill>
                          <a:latin typeface="+mn-lt"/>
                        </a:rPr>
                        <a:t>5</a:t>
                      </a:r>
                      <a:endParaRPr lang="en-GB" sz="1300" dirty="0"/>
                    </a:p>
                  </a:txBody>
                  <a:tcPr marL="74295" marR="74295" marT="33771" marB="33771"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i="1" dirty="0">
                          <a:solidFill>
                            <a:schemeClr val="bg1"/>
                          </a:solidFill>
                          <a:latin typeface="+mn-lt"/>
                        </a:rPr>
                        <a:t>6</a:t>
                      </a:r>
                      <a:endParaRPr lang="en-GB" sz="1300" dirty="0"/>
                    </a:p>
                  </a:txBody>
                  <a:tcPr marL="74295" marR="74295" marT="33771" marB="33771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300" dirty="0"/>
                    </a:p>
                  </a:txBody>
                  <a:tcPr marL="74295" marR="74295" marT="33771" marB="33771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300" dirty="0"/>
                    </a:p>
                  </a:txBody>
                  <a:tcPr marL="74295" marR="74295" marT="33771" marB="33771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300" dirty="0"/>
                    </a:p>
                  </a:txBody>
                  <a:tcPr marL="74295" marR="74295" marT="33771" marB="33771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4826016"/>
                  </a:ext>
                </a:extLst>
              </a:tr>
              <a:tr h="14341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Mein </a:t>
                      </a: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Bruder</a:t>
                      </a:r>
                      <a:r>
                        <a:rPr lang="es-ES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heißt</a:t>
                      </a:r>
                      <a:r>
                        <a:rPr lang="es-ES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…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My</a:t>
                      </a:r>
                      <a:r>
                        <a:rPr lang="es-ES" sz="11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brother</a:t>
                      </a:r>
                      <a:r>
                        <a:rPr lang="es-ES" sz="11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is</a:t>
                      </a:r>
                      <a:r>
                        <a:rPr lang="es-ES" sz="11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called</a:t>
                      </a:r>
                      <a:r>
                        <a:rPr lang="es-ES" sz="11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…</a:t>
                      </a:r>
                    </a:p>
                  </a:txBody>
                  <a:tcPr marL="74295" marR="74295" marT="33771" marB="33771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und</a:t>
                      </a:r>
                      <a:r>
                        <a:rPr lang="es-ES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er</a:t>
                      </a:r>
                      <a:r>
                        <a:rPr lang="es-ES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ist</a:t>
                      </a:r>
                      <a:r>
                        <a:rPr lang="es-ES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…. </a:t>
                      </a: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Jahre</a:t>
                      </a:r>
                      <a:r>
                        <a:rPr lang="es-ES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alt</a:t>
                      </a:r>
                      <a:r>
                        <a:rPr lang="es-ES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and he </a:t>
                      </a: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is</a:t>
                      </a:r>
                      <a:r>
                        <a:rPr lang="es-ES" sz="11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… </a:t>
                      </a: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years</a:t>
                      </a:r>
                      <a:r>
                        <a:rPr lang="es-ES" sz="11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old</a:t>
                      </a:r>
                      <a:r>
                        <a:rPr lang="es-ES" sz="11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</a:txBody>
                  <a:tcPr marL="74295" marR="74295" marT="33771" marB="337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Er </a:t>
                      </a: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ist</a:t>
                      </a:r>
                      <a:endParaRPr lang="es-ES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He </a:t>
                      </a: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is</a:t>
                      </a: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3771" marB="33771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freundlich</a:t>
                      </a:r>
                      <a:endParaRPr lang="es-ES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Friendly</a:t>
                      </a: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launisch</a:t>
                      </a:r>
                      <a:endParaRPr lang="es-ES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moody</a:t>
                      </a: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kreativ</a:t>
                      </a:r>
                      <a:endParaRPr lang="es-ES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creative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intelligent</a:t>
                      </a:r>
                      <a:endParaRPr lang="es-ES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intelligent</a:t>
                      </a: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sporty</a:t>
                      </a:r>
                      <a:endParaRPr lang="es-ES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sportlich</a:t>
                      </a: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laut</a:t>
                      </a:r>
                      <a:endParaRPr lang="es-ES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loud</a:t>
                      </a: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faul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lazy</a:t>
                      </a: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musikalisch</a:t>
                      </a:r>
                      <a:endParaRPr lang="es-ES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musical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lustig</a:t>
                      </a:r>
                      <a:endParaRPr lang="es-ES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funny</a:t>
                      </a: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3771" marB="33771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aber</a:t>
                      </a:r>
                      <a:endParaRPr lang="es-ES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but</a:t>
                      </a: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3771" marB="33771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1" baseline="0" dirty="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rPr>
                        <a:t>REPEAT  4</a:t>
                      </a:r>
                    </a:p>
                  </a:txBody>
                  <a:tcPr marL="74295" marR="74295" marT="33771" marB="33771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351426386"/>
                  </a:ext>
                </a:extLst>
              </a:tr>
              <a:tr h="13478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Meine</a:t>
                      </a:r>
                      <a:r>
                        <a:rPr lang="es-ES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Brüder</a:t>
                      </a:r>
                      <a:r>
                        <a:rPr lang="es-ES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heißen</a:t>
                      </a:r>
                      <a:r>
                        <a:rPr lang="es-ES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…</a:t>
                      </a: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und</a:t>
                      </a:r>
                      <a:r>
                        <a:rPr lang="es-ES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…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My</a:t>
                      </a:r>
                      <a:r>
                        <a:rPr lang="es-ES" sz="11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brothers</a:t>
                      </a:r>
                      <a:r>
                        <a:rPr lang="es-ES" sz="11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are </a:t>
                      </a: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called</a:t>
                      </a:r>
                      <a:r>
                        <a:rPr lang="es-ES" sz="11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… and…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endParaRPr lang="es-ES" sz="11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3771" marB="33771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und</a:t>
                      </a:r>
                      <a:r>
                        <a:rPr lang="es-ES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sie</a:t>
                      </a:r>
                      <a:r>
                        <a:rPr lang="es-ES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sind</a:t>
                      </a:r>
                      <a:r>
                        <a:rPr lang="es-ES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…. </a:t>
                      </a: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und</a:t>
                      </a:r>
                      <a:r>
                        <a:rPr lang="es-ES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… </a:t>
                      </a: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Jahre</a:t>
                      </a:r>
                      <a:r>
                        <a:rPr lang="es-ES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alt</a:t>
                      </a:r>
                      <a:r>
                        <a:rPr lang="es-ES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and </a:t>
                      </a: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they</a:t>
                      </a:r>
                      <a:r>
                        <a:rPr lang="es-ES" sz="11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are … and … </a:t>
                      </a: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years</a:t>
                      </a:r>
                      <a:r>
                        <a:rPr lang="es-ES" sz="11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old</a:t>
                      </a:r>
                      <a:r>
                        <a:rPr lang="es-ES" sz="11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</a:txBody>
                  <a:tcPr marL="74295" marR="74295" marT="33771" marB="337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Sie</a:t>
                      </a:r>
                      <a:r>
                        <a:rPr lang="es-ES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sind</a:t>
                      </a:r>
                      <a:endParaRPr lang="es-ES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They</a:t>
                      </a:r>
                      <a:r>
                        <a:rPr lang="es-ES" sz="11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are</a:t>
                      </a:r>
                    </a:p>
                  </a:txBody>
                  <a:tcPr marL="74295" marR="74295" marT="33771" marB="33771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0566156"/>
                  </a:ext>
                </a:extLst>
              </a:tr>
              <a:tr h="12416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Meine</a:t>
                      </a:r>
                      <a:r>
                        <a:rPr lang="es-ES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Schwester</a:t>
                      </a:r>
                      <a:r>
                        <a:rPr lang="es-ES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heißt</a:t>
                      </a:r>
                      <a:r>
                        <a:rPr lang="es-ES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…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My</a:t>
                      </a:r>
                      <a:r>
                        <a:rPr lang="es-ES" sz="11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sister</a:t>
                      </a:r>
                      <a:r>
                        <a:rPr lang="es-ES" sz="11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is</a:t>
                      </a:r>
                      <a:r>
                        <a:rPr lang="es-ES" sz="11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called</a:t>
                      </a:r>
                      <a:r>
                        <a:rPr lang="es-ES" sz="11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…</a:t>
                      </a:r>
                    </a:p>
                  </a:txBody>
                  <a:tcPr marL="74295" marR="74295" marT="33771" marB="33771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und</a:t>
                      </a:r>
                      <a:r>
                        <a:rPr lang="es-ES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sie</a:t>
                      </a:r>
                      <a:r>
                        <a:rPr lang="es-ES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ist</a:t>
                      </a:r>
                      <a:r>
                        <a:rPr lang="es-ES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…. </a:t>
                      </a: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Jahre</a:t>
                      </a:r>
                      <a:r>
                        <a:rPr lang="es-ES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alt</a:t>
                      </a:r>
                      <a:r>
                        <a:rPr lang="es-ES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and </a:t>
                      </a: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she</a:t>
                      </a:r>
                      <a:r>
                        <a:rPr lang="es-ES" sz="11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is</a:t>
                      </a:r>
                      <a:r>
                        <a:rPr lang="es-ES" sz="11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… </a:t>
                      </a: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years</a:t>
                      </a:r>
                      <a:r>
                        <a:rPr lang="es-ES" sz="11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old</a:t>
                      </a:r>
                      <a:r>
                        <a:rPr lang="es-ES" sz="11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  <a:p>
                      <a:pPr algn="l"/>
                      <a:endParaRPr lang="es-ES" sz="1100" b="0" i="1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3771" marB="337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Sie</a:t>
                      </a:r>
                      <a:r>
                        <a:rPr lang="es-ES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ist</a:t>
                      </a:r>
                      <a:endParaRPr lang="es-ES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She</a:t>
                      </a:r>
                      <a:r>
                        <a:rPr lang="es-ES" sz="11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is</a:t>
                      </a: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s-ES" sz="1100" b="0" i="1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3771" marB="33771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s-ES" sz="1100" b="0" i="1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3771" marB="33771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s-ES" sz="1100" b="0" i="1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3771" marB="33771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s-ES" sz="1100" b="0" i="1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3771" marB="33771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443797264"/>
                  </a:ext>
                </a:extLst>
              </a:tr>
              <a:tr h="15913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Meine</a:t>
                      </a:r>
                      <a:r>
                        <a:rPr lang="es-ES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Schwestern</a:t>
                      </a:r>
                      <a:r>
                        <a:rPr lang="es-ES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heißen</a:t>
                      </a:r>
                      <a:r>
                        <a:rPr lang="es-ES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…</a:t>
                      </a: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und</a:t>
                      </a:r>
                      <a:r>
                        <a:rPr lang="es-ES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…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My</a:t>
                      </a:r>
                      <a:r>
                        <a:rPr lang="es-ES" sz="11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sisters</a:t>
                      </a:r>
                      <a:r>
                        <a:rPr lang="es-ES" sz="11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are </a:t>
                      </a: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called</a:t>
                      </a:r>
                      <a:r>
                        <a:rPr lang="es-ES" sz="11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… and…</a:t>
                      </a:r>
                    </a:p>
                  </a:txBody>
                  <a:tcPr marL="74295" marR="74295" marT="33771" marB="33771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und</a:t>
                      </a:r>
                      <a:r>
                        <a:rPr lang="es-ES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sie</a:t>
                      </a:r>
                      <a:r>
                        <a:rPr lang="es-ES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sind</a:t>
                      </a:r>
                      <a:r>
                        <a:rPr lang="es-ES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…. </a:t>
                      </a: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und</a:t>
                      </a:r>
                      <a:r>
                        <a:rPr lang="es-ES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… </a:t>
                      </a: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Jahre</a:t>
                      </a:r>
                      <a:r>
                        <a:rPr lang="es-ES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alt</a:t>
                      </a:r>
                      <a:r>
                        <a:rPr lang="es-ES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and </a:t>
                      </a: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they</a:t>
                      </a:r>
                      <a:r>
                        <a:rPr lang="es-ES" sz="11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are … and … </a:t>
                      </a: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years</a:t>
                      </a:r>
                      <a:r>
                        <a:rPr lang="es-ES" sz="11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old</a:t>
                      </a:r>
                      <a:r>
                        <a:rPr lang="es-ES" sz="11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</a:txBody>
                  <a:tcPr marL="74295" marR="74295" marT="33771" marB="337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Sie</a:t>
                      </a:r>
                      <a:r>
                        <a:rPr lang="es-ES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sind</a:t>
                      </a:r>
                      <a:endParaRPr lang="es-ES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They</a:t>
                      </a:r>
                      <a:r>
                        <a:rPr lang="es-ES" sz="11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are</a:t>
                      </a:r>
                    </a:p>
                  </a:txBody>
                  <a:tcPr marL="74295" marR="74295" marT="33771" marB="33771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87535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5531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D9A742E-6627-4096-9588-AB1485866E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3466812"/>
              </p:ext>
            </p:extLst>
          </p:nvPr>
        </p:nvGraphicFramePr>
        <p:xfrm>
          <a:off x="234519" y="40783"/>
          <a:ext cx="9152878" cy="681721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5190">
                  <a:extLst>
                    <a:ext uri="{9D8B030D-6E8A-4147-A177-3AD203B41FA5}">
                      <a16:colId xmlns:a16="http://schemas.microsoft.com/office/drawing/2014/main" val="787757040"/>
                    </a:ext>
                  </a:extLst>
                </a:gridCol>
                <a:gridCol w="559293">
                  <a:extLst>
                    <a:ext uri="{9D8B030D-6E8A-4147-A177-3AD203B41FA5}">
                      <a16:colId xmlns:a16="http://schemas.microsoft.com/office/drawing/2014/main" val="2628204018"/>
                    </a:ext>
                  </a:extLst>
                </a:gridCol>
                <a:gridCol w="1651247">
                  <a:extLst>
                    <a:ext uri="{9D8B030D-6E8A-4147-A177-3AD203B41FA5}">
                      <a16:colId xmlns:a16="http://schemas.microsoft.com/office/drawing/2014/main" val="3466818234"/>
                    </a:ext>
                  </a:extLst>
                </a:gridCol>
                <a:gridCol w="887767">
                  <a:extLst>
                    <a:ext uri="{9D8B030D-6E8A-4147-A177-3AD203B41FA5}">
                      <a16:colId xmlns:a16="http://schemas.microsoft.com/office/drawing/2014/main" val="3209072685"/>
                    </a:ext>
                  </a:extLst>
                </a:gridCol>
                <a:gridCol w="843378">
                  <a:extLst>
                    <a:ext uri="{9D8B030D-6E8A-4147-A177-3AD203B41FA5}">
                      <a16:colId xmlns:a16="http://schemas.microsoft.com/office/drawing/2014/main" val="2477645208"/>
                    </a:ext>
                  </a:extLst>
                </a:gridCol>
                <a:gridCol w="1361984">
                  <a:extLst>
                    <a:ext uri="{9D8B030D-6E8A-4147-A177-3AD203B41FA5}">
                      <a16:colId xmlns:a16="http://schemas.microsoft.com/office/drawing/2014/main" val="2808244204"/>
                    </a:ext>
                  </a:extLst>
                </a:gridCol>
                <a:gridCol w="1260629">
                  <a:extLst>
                    <a:ext uri="{9D8B030D-6E8A-4147-A177-3AD203B41FA5}">
                      <a16:colId xmlns:a16="http://schemas.microsoft.com/office/drawing/2014/main" val="1567001994"/>
                    </a:ext>
                  </a:extLst>
                </a:gridCol>
                <a:gridCol w="1713390">
                  <a:extLst>
                    <a:ext uri="{9D8B030D-6E8A-4147-A177-3AD203B41FA5}">
                      <a16:colId xmlns:a16="http://schemas.microsoft.com/office/drawing/2014/main" val="1055348660"/>
                    </a:ext>
                  </a:extLst>
                </a:gridCol>
              </a:tblGrid>
              <a:tr h="561475">
                <a:tc gridSpan="7"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u="non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4. </a:t>
                      </a:r>
                      <a:r>
                        <a:rPr lang="es-ES" sz="1600" b="1" u="none" kern="1200" baseline="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Hast</a:t>
                      </a:r>
                      <a:r>
                        <a:rPr lang="es-ES" sz="1600" b="1" u="non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du </a:t>
                      </a:r>
                      <a:r>
                        <a:rPr lang="es-ES" sz="1600" b="1" u="none" kern="1200" baseline="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Haustiere</a:t>
                      </a:r>
                      <a:r>
                        <a:rPr lang="es-ES" sz="1600" b="1" u="non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? </a:t>
                      </a:r>
                      <a:r>
                        <a:rPr lang="es-ES" sz="1600" b="1" u="none" kern="1200" baseline="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Wie</a:t>
                      </a:r>
                      <a:r>
                        <a:rPr lang="es-ES" sz="1600" b="1" u="non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600" b="1" u="none" kern="1200" baseline="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sind</a:t>
                      </a:r>
                      <a:r>
                        <a:rPr lang="es-ES" sz="1600" b="1" u="non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600" b="1" u="none" kern="1200" baseline="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sie</a:t>
                      </a:r>
                      <a:r>
                        <a:rPr lang="es-ES" sz="1600" b="1" u="non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? </a:t>
                      </a:r>
                      <a:r>
                        <a:rPr lang="es-ES" sz="1600" b="1" u="none" kern="1200" baseline="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Was</a:t>
                      </a:r>
                      <a:r>
                        <a:rPr lang="es-ES" sz="1600" b="1" u="non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600" b="1" u="none" kern="1200" baseline="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können</a:t>
                      </a:r>
                      <a:r>
                        <a:rPr lang="es-ES" sz="1600" b="1" u="non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600" b="1" u="none" kern="1200" baseline="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sie</a:t>
                      </a:r>
                      <a:r>
                        <a:rPr lang="es-ES" sz="1600" b="1" u="non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machen? </a:t>
                      </a: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u="non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r>
                        <a:rPr lang="es-ES" sz="1600" b="1" i="1" u="non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Do </a:t>
                      </a:r>
                      <a:r>
                        <a:rPr lang="es-ES" sz="1600" b="1" i="1" u="none" kern="1200" baseline="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you</a:t>
                      </a:r>
                      <a:r>
                        <a:rPr lang="es-ES" sz="1600" b="1" i="1" u="non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600" b="1" i="1" u="none" kern="1200" baseline="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have</a:t>
                      </a:r>
                      <a:r>
                        <a:rPr lang="es-ES" sz="1600" b="1" i="1" u="non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600" b="1" i="1" u="none" kern="1200" baseline="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pets</a:t>
                      </a:r>
                      <a:r>
                        <a:rPr lang="es-ES" sz="1600" b="1" i="1" u="non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? </a:t>
                      </a:r>
                      <a:r>
                        <a:rPr lang="es-ES" sz="1600" b="1" i="1" u="none" kern="1200" baseline="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What</a:t>
                      </a:r>
                      <a:r>
                        <a:rPr lang="es-ES" sz="1600" b="1" i="1" u="non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are </a:t>
                      </a:r>
                      <a:r>
                        <a:rPr lang="es-ES" sz="1600" b="1" i="1" u="none" kern="1200" baseline="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they</a:t>
                      </a:r>
                      <a:r>
                        <a:rPr lang="es-ES" sz="1600" b="1" i="1" u="non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600" b="1" i="1" u="none" kern="1200" baseline="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like</a:t>
                      </a:r>
                      <a:r>
                        <a:rPr lang="es-ES" sz="1600" b="1" i="1" u="non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? </a:t>
                      </a:r>
                      <a:r>
                        <a:rPr lang="es-ES" sz="1600" b="1" i="1" u="none" kern="1200" baseline="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What</a:t>
                      </a:r>
                      <a:r>
                        <a:rPr lang="es-ES" sz="1600" b="1" i="1" u="non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can </a:t>
                      </a:r>
                      <a:r>
                        <a:rPr lang="es-ES" sz="1600" b="1" i="1" u="none" kern="1200" baseline="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they</a:t>
                      </a:r>
                      <a:r>
                        <a:rPr lang="es-ES" sz="1600" b="1" i="1" u="non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do?</a:t>
                      </a:r>
                      <a:endParaRPr lang="es-ES" sz="1600" b="1" i="0" u="none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b="1" i="0" u="none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b="1" i="0" u="none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b="1" i="0" u="none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b="1" i="0" u="none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392085"/>
                  </a:ext>
                </a:extLst>
              </a:tr>
              <a:tr h="349470">
                <a:tc>
                  <a:txBody>
                    <a:bodyPr/>
                    <a:lstStyle/>
                    <a:p>
                      <a:pPr algn="ctr"/>
                      <a:r>
                        <a:rPr lang="fr-FR" sz="1200" b="0" i="1" dirty="0">
                          <a:solidFill>
                            <a:schemeClr val="bg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i="1" dirty="0">
                          <a:solidFill>
                            <a:schemeClr val="bg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74295" marR="74295" marT="37148" marB="37148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i="1" dirty="0">
                          <a:solidFill>
                            <a:schemeClr val="bg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74295" marR="74295" marT="37148" marB="37148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i="1" dirty="0">
                          <a:solidFill>
                            <a:schemeClr val="bg1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L="74295" marR="74295" marT="37148" marB="37148"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i="1" dirty="0">
                          <a:solidFill>
                            <a:schemeClr val="bg1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i="1" dirty="0">
                          <a:solidFill>
                            <a:schemeClr val="bg1"/>
                          </a:solidFill>
                          <a:latin typeface="+mn-lt"/>
                        </a:rPr>
                        <a:t>8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i="1" dirty="0">
                          <a:solidFill>
                            <a:schemeClr val="bg1"/>
                          </a:solidFill>
                          <a:latin typeface="+mn-lt"/>
                        </a:rPr>
                        <a:t>9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4826016"/>
                  </a:ext>
                </a:extLst>
              </a:tr>
              <a:tr h="2268856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baseline="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Ich</a:t>
                      </a:r>
                      <a:r>
                        <a:rPr lang="fr-FR" sz="1100" b="1" kern="1200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kern="1200" baseline="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habe</a:t>
                      </a:r>
                      <a:endParaRPr lang="fr-FR" sz="1100" b="1" kern="1200" baseline="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kern="1200" dirty="0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 have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1" kern="1200" baseline="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kern="1200" baseline="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einen</a:t>
                      </a:r>
                      <a:endParaRPr lang="en-GB" sz="1100" b="1" kern="1200" baseline="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kern="1200" dirty="0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i="1" kern="1200" dirty="0">
                        <a:solidFill>
                          <a:srgbClr val="00B0F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Hund</a:t>
                      </a: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kern="1200" dirty="0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dog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1" kern="1200" dirty="0">
                        <a:solidFill>
                          <a:srgbClr val="00B0F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Hamster</a:t>
                      </a: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kern="1200" dirty="0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hamster</a:t>
                      </a: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Wellensittich</a:t>
                      </a: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kern="1200" dirty="0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budgie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1" kern="1200" dirty="0">
                        <a:solidFill>
                          <a:srgbClr val="00B0F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Goldfisch</a:t>
                      </a: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kern="1200" dirty="0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goldfish</a:t>
                      </a: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1200" dirty="0"/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Er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ist</a:t>
                      </a: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He (</a:t>
                      </a:r>
                      <a:r>
                        <a:rPr kumimoji="0" lang="es-ES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it</a:t>
                      </a:r>
                      <a:r>
                        <a:rPr kumimoji="0" lang="es-ES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)</a:t>
                      </a:r>
                      <a:r>
                        <a:rPr kumimoji="0" lang="es-ES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is</a:t>
                      </a:r>
                      <a:endParaRPr kumimoji="0" lang="fr-FR" sz="12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marT="37148" marB="37148" anchor="ctr"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sehr</a:t>
                      </a: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very</a:t>
                      </a: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s-ES" sz="1200" b="0" dirty="0">
                        <a:solidFill>
                          <a:srgbClr val="00B0F0"/>
                        </a:solidFill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ziemlich</a:t>
                      </a: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quite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nicht</a:t>
                      </a: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not</a:t>
                      </a:r>
                      <a:endParaRPr lang="fr-FR" sz="1200" b="1" kern="1200" baseline="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freundlich</a:t>
                      </a:r>
                      <a:endParaRPr lang="es-ES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friendly</a:t>
                      </a: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groß</a:t>
                      </a:r>
                      <a:endParaRPr lang="es-ES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big</a:t>
                      </a: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klein</a:t>
                      </a:r>
                      <a:endParaRPr lang="es-ES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small</a:t>
                      </a: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intelligent</a:t>
                      </a:r>
                      <a:endParaRPr lang="es-ES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intelligent</a:t>
                      </a: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dick</a:t>
                      </a:r>
                      <a:endParaRPr lang="es-ES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fat</a:t>
                      </a: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schlank</a:t>
                      </a:r>
                      <a:endParaRPr lang="es-ES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slim</a:t>
                      </a: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laut</a:t>
                      </a:r>
                      <a:endParaRPr lang="es-ES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loud</a:t>
                      </a: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faul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lazy</a:t>
                      </a: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frech</a:t>
                      </a:r>
                      <a:endParaRPr lang="es-ES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cheeky</a:t>
                      </a: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niedlich</a:t>
                      </a:r>
                      <a:endParaRPr lang="es-ES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cute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lustig</a:t>
                      </a:r>
                      <a:endParaRPr lang="es-ES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funny</a:t>
                      </a: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und er </a:t>
                      </a:r>
                      <a:r>
                        <a:rPr lang="en-GB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kann</a:t>
                      </a:r>
                      <a:endParaRPr lang="en-US" sz="1200" b="0" i="1" kern="1200" dirty="0">
                        <a:solidFill>
                          <a:srgbClr val="00B0F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kern="1200" dirty="0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and it can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fliegen</a:t>
                      </a:r>
                      <a:r>
                        <a:rPr lang="en-GB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  <a:endParaRPr lang="en-US" sz="1200" b="0" i="1" kern="1200" dirty="0">
                        <a:solidFill>
                          <a:srgbClr val="00B0F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kern="1200" dirty="0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fly.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schnell </a:t>
                      </a:r>
                      <a:r>
                        <a:rPr lang="en-GB" sz="1200" b="1" i="1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laufen</a:t>
                      </a:r>
                      <a:r>
                        <a:rPr lang="en-GB" sz="1200" b="1" i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.</a:t>
                      </a:r>
                      <a:endParaRPr lang="en-US" sz="1200" b="0" i="1" kern="1200" dirty="0">
                        <a:solidFill>
                          <a:srgbClr val="00B0F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kern="1200" dirty="0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run fast.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1" kern="1200" dirty="0">
                        <a:solidFill>
                          <a:srgbClr val="00B0F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Flöte</a:t>
                      </a:r>
                      <a:r>
                        <a:rPr lang="en-GB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spielen</a:t>
                      </a:r>
                      <a:r>
                        <a:rPr lang="en-GB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  <a:endParaRPr lang="en-US" sz="1200" b="0" i="1" kern="1200" dirty="0">
                        <a:solidFill>
                          <a:srgbClr val="00B0F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kern="1200" dirty="0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play the flute.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1" kern="1200" dirty="0">
                        <a:solidFill>
                          <a:srgbClr val="00B0F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Italienisch</a:t>
                      </a:r>
                      <a:r>
                        <a:rPr lang="en-GB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sprechen</a:t>
                      </a:r>
                      <a:r>
                        <a:rPr lang="en-GB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  <a:endParaRPr lang="en-US" sz="1200" b="0" i="1" kern="1200" dirty="0">
                        <a:solidFill>
                          <a:srgbClr val="00B0F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kern="1200" dirty="0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speak Italian.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1" kern="1200" dirty="0">
                        <a:solidFill>
                          <a:srgbClr val="00B0F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lessen.</a:t>
                      </a:r>
                      <a:endParaRPr lang="en-US" sz="1200" b="0" i="1" kern="1200" dirty="0">
                        <a:solidFill>
                          <a:srgbClr val="00B0F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kern="1200" dirty="0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read.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1" kern="1200" dirty="0">
                        <a:solidFill>
                          <a:srgbClr val="00B0F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singen</a:t>
                      </a:r>
                      <a:r>
                        <a:rPr lang="en-GB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  <a:endParaRPr lang="en-US" sz="1200" b="0" i="1" kern="1200" dirty="0">
                        <a:solidFill>
                          <a:srgbClr val="00B0F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kern="1200" dirty="0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sing.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1" kern="1200" dirty="0">
                        <a:solidFill>
                          <a:srgbClr val="00B0F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Rad </a:t>
                      </a:r>
                      <a:r>
                        <a:rPr lang="en-GB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fahren</a:t>
                      </a:r>
                      <a:r>
                        <a:rPr lang="en-GB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  <a:endParaRPr lang="en-US" sz="1200" b="0" i="1" kern="1200" dirty="0">
                        <a:solidFill>
                          <a:srgbClr val="00B0F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kern="1200" dirty="0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cycle.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1" kern="1200" dirty="0">
                        <a:solidFill>
                          <a:srgbClr val="00B0F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tanzen</a:t>
                      </a:r>
                      <a:r>
                        <a:rPr lang="en-GB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  <a:endParaRPr lang="en-US" sz="1200" b="0" i="1" kern="1200" dirty="0">
                        <a:solidFill>
                          <a:srgbClr val="00B0F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kern="1200" dirty="0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dance.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1" kern="1200" dirty="0">
                        <a:solidFill>
                          <a:srgbClr val="00B0F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schwimmen</a:t>
                      </a:r>
                      <a:r>
                        <a:rPr lang="en-GB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  <a:endParaRPr lang="en-US" sz="1200" b="0" i="1" kern="1200" dirty="0">
                        <a:solidFill>
                          <a:srgbClr val="00B0F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kern="1200" dirty="0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swim.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1" kern="1200" dirty="0">
                        <a:solidFill>
                          <a:srgbClr val="00B0F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springen</a:t>
                      </a:r>
                      <a:r>
                        <a:rPr lang="en-GB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  <a:endParaRPr lang="en-US" sz="1200" b="0" i="1" kern="1200" dirty="0">
                        <a:solidFill>
                          <a:srgbClr val="00B0F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kern="1200" dirty="0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jump.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351426386"/>
                  </a:ext>
                </a:extLst>
              </a:tr>
              <a:tr h="162251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kern="1200" baseline="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eine</a:t>
                      </a:r>
                      <a:endParaRPr lang="en-GB" sz="1100" b="1" kern="1200" baseline="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kern="1200" dirty="0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i="1" kern="1200" dirty="0">
                        <a:solidFill>
                          <a:srgbClr val="00B0F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Katze</a:t>
                      </a: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kern="1200" dirty="0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cat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1" kern="1200" dirty="0">
                        <a:solidFill>
                          <a:srgbClr val="00B0F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Maus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kern="1200" dirty="0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mouse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1" kern="1200" dirty="0">
                        <a:solidFill>
                          <a:srgbClr val="00B0F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Schlange</a:t>
                      </a: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kern="1200" dirty="0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snake</a:t>
                      </a: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Sie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ist</a:t>
                      </a: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She</a:t>
                      </a:r>
                      <a:r>
                        <a:rPr kumimoji="0" lang="es-ES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es-ES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it</a:t>
                      </a:r>
                      <a:r>
                        <a:rPr kumimoji="0" lang="es-ES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)</a:t>
                      </a:r>
                      <a:r>
                        <a:rPr kumimoji="0" lang="es-ES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is</a:t>
                      </a:r>
                      <a:endParaRPr kumimoji="0" lang="fr-FR" sz="12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marT="37148" marB="37148" anchor="ctr"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kern="1200" baseline="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keine</a:t>
                      </a:r>
                      <a:endParaRPr lang="en-GB" sz="1100" b="1" kern="1200" baseline="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kern="1200" dirty="0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</a:t>
                      </a:r>
                    </a:p>
                  </a:txBody>
                  <a:tcPr marL="74295" marR="74295" marT="37148" marB="37148" anchor="ctr"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und </a:t>
                      </a:r>
                      <a:r>
                        <a:rPr lang="en-GB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sie</a:t>
                      </a:r>
                      <a:r>
                        <a:rPr lang="en-GB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kann</a:t>
                      </a:r>
                      <a:endParaRPr lang="en-US" sz="1200" b="0" i="1" kern="1200" dirty="0">
                        <a:solidFill>
                          <a:srgbClr val="00B0F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kern="1200" dirty="0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and it can</a:t>
                      </a:r>
                    </a:p>
                  </a:txBody>
                  <a:tcPr marL="74295" marR="74295" marT="37148" marB="37148" anchor="ctr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1" kern="1200" dirty="0">
                        <a:solidFill>
                          <a:srgbClr val="00B0F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74295" marR="74295" marT="37148" marB="37148" anchor="ctr"/>
                </a:tc>
                <a:extLst>
                  <a:ext uri="{0D108BD9-81ED-4DB2-BD59-A6C34878D82A}">
                    <a16:rowId xmlns:a16="http://schemas.microsoft.com/office/drawing/2014/main" val="3480760524"/>
                  </a:ext>
                </a:extLst>
              </a:tr>
              <a:tr h="12509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kern="1200" baseline="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ein</a:t>
                      </a:r>
                      <a:endParaRPr lang="en-GB" sz="1100" b="1" kern="1200" baseline="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kern="1200" dirty="0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</a:t>
                      </a:r>
                    </a:p>
                  </a:txBody>
                  <a:tcPr marL="74295" marR="74295" marT="37148" marB="37148" anchor="ctr"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Kaninchen</a:t>
                      </a: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kern="1200" dirty="0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rabbit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1" kern="1200" dirty="0">
                        <a:solidFill>
                          <a:srgbClr val="00B0F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Pferd</a:t>
                      </a: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kern="1200" dirty="0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horse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1" kern="1200" dirty="0">
                        <a:solidFill>
                          <a:srgbClr val="00B0F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Meerschweinchen</a:t>
                      </a: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kern="1200" dirty="0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guinea pig</a:t>
                      </a:r>
                    </a:p>
                  </a:txBody>
                  <a:tcPr marL="74295" marR="74295" marT="37148" marB="37148" anchor="ctr"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Es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ist</a:t>
                      </a: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It</a:t>
                      </a:r>
                      <a:r>
                        <a:rPr kumimoji="0" lang="es-ES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s-ES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is</a:t>
                      </a:r>
                      <a:endParaRPr kumimoji="0" lang="fr-FR" sz="12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marT="37148" marB="37148" anchor="ctr"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i="1" kern="1200" dirty="0">
                        <a:solidFill>
                          <a:srgbClr val="00B0F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74295" marR="74295" marT="37148" marB="37148" anchor="ctr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1" kern="1200" dirty="0">
                        <a:solidFill>
                          <a:srgbClr val="00B0F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74295" marR="74295" marT="37148" marB="37148"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9133811"/>
                  </a:ext>
                </a:extLst>
              </a:tr>
              <a:tr h="188930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kern="1200" baseline="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ein</a:t>
                      </a:r>
                      <a:endParaRPr lang="en-GB" sz="1100" b="1" kern="1200" baseline="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kern="1200" dirty="0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i="1" kern="1200" dirty="0">
                        <a:solidFill>
                          <a:srgbClr val="00B0F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74295" marR="74295" marT="37148" marB="37148" anchor="ctr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Handy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kern="1200" dirty="0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mobile phone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1" kern="1200" dirty="0">
                        <a:solidFill>
                          <a:srgbClr val="00B0F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Keyboard</a:t>
                      </a: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kern="1200" dirty="0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keyboard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1" kern="1200" dirty="0">
                        <a:solidFill>
                          <a:srgbClr val="00B0F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Skateboard</a:t>
                      </a: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kern="1200" dirty="0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skateboard</a:t>
                      </a:r>
                    </a:p>
                    <a:p>
                      <a:endParaRPr lang="en-GB" sz="1200" dirty="0"/>
                    </a:p>
                  </a:txBody>
                  <a:tcPr marL="74295" marR="74295" marT="37148" marB="37148"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kern="1200" baseline="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kein</a:t>
                      </a:r>
                      <a:endParaRPr lang="en-GB" sz="1100" b="1" kern="1200" baseline="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kern="1200" dirty="0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</a:t>
                      </a: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und es </a:t>
                      </a:r>
                      <a:r>
                        <a:rPr lang="en-GB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kann</a:t>
                      </a:r>
                      <a:endParaRPr lang="en-US" sz="1200" b="0" i="1" kern="1200" dirty="0">
                        <a:solidFill>
                          <a:srgbClr val="00B0F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kern="1200" dirty="0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and it can</a:t>
                      </a:r>
                    </a:p>
                  </a:txBody>
                  <a:tcPr marL="74295" marR="74295" marT="37148" marB="37148" anchor="ctr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1" kern="1200" dirty="0">
                        <a:solidFill>
                          <a:srgbClr val="00B0F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74295" marR="74295" marT="37148" marB="37148" anchor="ctr"/>
                </a:tc>
                <a:extLst>
                  <a:ext uri="{0D108BD9-81ED-4DB2-BD59-A6C34878D82A}">
                    <a16:rowId xmlns:a16="http://schemas.microsoft.com/office/drawing/2014/main" val="12578142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34065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10708</TotalTime>
  <Words>693</Words>
  <Application>Microsoft Office PowerPoint</Application>
  <PresentationFormat>A4 Paper (210x297 mm)</PresentationFormat>
  <Paragraphs>463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ntodd91@gmail.com</dc:creator>
  <cp:lastModifiedBy>Natasha Tate</cp:lastModifiedBy>
  <cp:revision>140</cp:revision>
  <dcterms:created xsi:type="dcterms:W3CDTF">2021-01-03T16:13:13Z</dcterms:created>
  <dcterms:modified xsi:type="dcterms:W3CDTF">2023-09-01T17:53:40Z</dcterms:modified>
</cp:coreProperties>
</file>