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7"/>
  </p:notesMasterIdLst>
  <p:sldIdLst>
    <p:sldId id="264" r:id="rId2"/>
    <p:sldId id="280" r:id="rId3"/>
    <p:sldId id="277" r:id="rId4"/>
    <p:sldId id="278" r:id="rId5"/>
    <p:sldId id="281" r:id="rId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2997EEB-70AE-44EB-9F24-31B8EF65EB52}">
          <p14:sldIdLst/>
        </p14:section>
        <p14:section name="Untitled Section" id="{DD345D3C-397D-4812-8442-823CBC6A512A}">
          <p14:sldIdLst>
            <p14:sldId id="264"/>
            <p14:sldId id="280"/>
            <p14:sldId id="277"/>
            <p14:sldId id="278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5226" autoAdjust="0"/>
  </p:normalViewPr>
  <p:slideViewPr>
    <p:cSldViewPr snapToGrid="0" showGuides="1">
      <p:cViewPr varScale="1">
        <p:scale>
          <a:sx n="86" d="100"/>
          <a:sy n="86" d="100"/>
        </p:scale>
        <p:origin x="1181" y="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3308C-0191-4113-9A63-CA04542A16A5}" type="datetimeFigureOut">
              <a:rPr lang="en-GB" smtClean="0"/>
              <a:t>24/08/2023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84E5B-22D8-43B6-AFB6-236E30CD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682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379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726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5678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370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711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80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47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95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290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539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46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67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9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9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741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41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C2EB-DD1F-48B8-91EE-DC2866B95549}" type="datetimeFigureOut">
              <a:rPr lang="es-ES" smtClean="0"/>
              <a:t>24/08/2023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91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072535"/>
              </p:ext>
            </p:extLst>
          </p:nvPr>
        </p:nvGraphicFramePr>
        <p:xfrm>
          <a:off x="346229" y="-43529"/>
          <a:ext cx="6109563" cy="6758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2543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642542">
                  <a:extLst>
                    <a:ext uri="{9D8B030D-6E8A-4147-A177-3AD203B41FA5}">
                      <a16:colId xmlns:a16="http://schemas.microsoft.com/office/drawing/2014/main" val="1689069065"/>
                    </a:ext>
                  </a:extLst>
                </a:gridCol>
                <a:gridCol w="1138482">
                  <a:extLst>
                    <a:ext uri="{9D8B030D-6E8A-4147-A177-3AD203B41FA5}">
                      <a16:colId xmlns:a16="http://schemas.microsoft.com/office/drawing/2014/main" val="4235280689"/>
                    </a:ext>
                  </a:extLst>
                </a:gridCol>
                <a:gridCol w="1685996">
                  <a:extLst>
                    <a:ext uri="{9D8B030D-6E8A-4147-A177-3AD203B41FA5}">
                      <a16:colId xmlns:a16="http://schemas.microsoft.com/office/drawing/2014/main" val="44066092"/>
                    </a:ext>
                  </a:extLst>
                </a:gridCol>
              </a:tblGrid>
              <a:tr h="505168">
                <a:tc gridSpan="4">
                  <a:txBody>
                    <a:bodyPr/>
                    <a:lstStyle/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1. </a:t>
                      </a: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Wie </a:t>
                      </a:r>
                      <a:r>
                        <a:rPr lang="en-GB" sz="16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heißt</a:t>
                      </a: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Wie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alt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bist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du? -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What’s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your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name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How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old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are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66685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88645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heiße</a:t>
                      </a:r>
                      <a:r>
                        <a:rPr lang="es-ES" sz="12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…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name</a:t>
                      </a:r>
                      <a:r>
                        <a:rPr lang="es-ES" sz="12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lang="es-ES" sz="12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….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bin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 I am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zwölf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twelve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dreizehn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thirteen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74295" marR="74295" marT="33771" marB="33771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Jahre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years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old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algn="l"/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78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87044"/>
              </p:ext>
            </p:extLst>
          </p:nvPr>
        </p:nvGraphicFramePr>
        <p:xfrm>
          <a:off x="346229" y="-43529"/>
          <a:ext cx="8105313" cy="6823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9096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2179095">
                  <a:extLst>
                    <a:ext uri="{9D8B030D-6E8A-4147-A177-3AD203B41FA5}">
                      <a16:colId xmlns:a16="http://schemas.microsoft.com/office/drawing/2014/main" val="1689069065"/>
                    </a:ext>
                  </a:extLst>
                </a:gridCol>
                <a:gridCol w="1510379">
                  <a:extLst>
                    <a:ext uri="{9D8B030D-6E8A-4147-A177-3AD203B41FA5}">
                      <a16:colId xmlns:a16="http://schemas.microsoft.com/office/drawing/2014/main" val="4235280689"/>
                    </a:ext>
                  </a:extLst>
                </a:gridCol>
                <a:gridCol w="2236743">
                  <a:extLst>
                    <a:ext uri="{9D8B030D-6E8A-4147-A177-3AD203B41FA5}">
                      <a16:colId xmlns:a16="http://schemas.microsoft.com/office/drawing/2014/main" val="44066092"/>
                    </a:ext>
                  </a:extLst>
                </a:gridCol>
              </a:tblGrid>
              <a:tr h="505168">
                <a:tc gridSpan="4">
                  <a:txBody>
                    <a:bodyPr/>
                    <a:lstStyle/>
                    <a:p>
                      <a:pPr algn="l"/>
                      <a:endParaRPr lang="es-ES" sz="1600" b="1" baseline="0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1b. </a:t>
                      </a: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 </a:t>
                      </a:r>
                      <a:r>
                        <a:rPr lang="en-GB" sz="16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wohnst</a:t>
                      </a: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–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Where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live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66685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88645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wohne</a:t>
                      </a: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in Cambridge/ Cardiff/ Glasgow/ Belfast.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live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in Cambridge/ Cardiff/ Glasgow/ Belfast.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0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Das </a:t>
                      </a:r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in</a:t>
                      </a: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in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England</a:t>
                      </a:r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England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Wales</a:t>
                      </a:r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Wales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lvl="0" algn="l"/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Schottland</a:t>
                      </a:r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Scotland.</a:t>
                      </a:r>
                    </a:p>
                    <a:p>
                      <a:pPr lvl="0" algn="l"/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Nordirland</a:t>
                      </a:r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Northern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Ireland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295" marR="74295" marT="33771" marB="33771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du?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you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?</a:t>
                      </a: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03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223251"/>
              </p:ext>
            </p:extLst>
          </p:nvPr>
        </p:nvGraphicFramePr>
        <p:xfrm>
          <a:off x="514996" y="2"/>
          <a:ext cx="6409192" cy="67988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8571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201151">
                  <a:extLst>
                    <a:ext uri="{9D8B030D-6E8A-4147-A177-3AD203B41FA5}">
                      <a16:colId xmlns:a16="http://schemas.microsoft.com/office/drawing/2014/main" val="1190206189"/>
                    </a:ext>
                  </a:extLst>
                </a:gridCol>
                <a:gridCol w="1201151">
                  <a:extLst>
                    <a:ext uri="{9D8B030D-6E8A-4147-A177-3AD203B41FA5}">
                      <a16:colId xmlns:a16="http://schemas.microsoft.com/office/drawing/2014/main" val="44066092"/>
                    </a:ext>
                  </a:extLst>
                </a:gridCol>
                <a:gridCol w="1528754">
                  <a:extLst>
                    <a:ext uri="{9D8B030D-6E8A-4147-A177-3AD203B41FA5}">
                      <a16:colId xmlns:a16="http://schemas.microsoft.com/office/drawing/2014/main" val="1205636466"/>
                    </a:ext>
                  </a:extLst>
                </a:gridCol>
                <a:gridCol w="636583">
                  <a:extLst>
                    <a:ext uri="{9D8B030D-6E8A-4147-A177-3AD203B41FA5}">
                      <a16:colId xmlns:a16="http://schemas.microsoft.com/office/drawing/2014/main" val="3999168855"/>
                    </a:ext>
                  </a:extLst>
                </a:gridCol>
                <a:gridCol w="942982">
                  <a:extLst>
                    <a:ext uri="{9D8B030D-6E8A-4147-A177-3AD203B41FA5}">
                      <a16:colId xmlns:a16="http://schemas.microsoft.com/office/drawing/2014/main" val="1518256256"/>
                    </a:ext>
                  </a:extLst>
                </a:gridCol>
              </a:tblGrid>
              <a:tr h="437281">
                <a:tc gridSpan="4">
                  <a:txBody>
                    <a:bodyPr/>
                    <a:lstStyle/>
                    <a:p>
                      <a:pPr algn="l"/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2.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Wie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bist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du? -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are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 (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character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58274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60958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bin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am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0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very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ziemlich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quite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not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freundlich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Friendly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launisch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moody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kreativ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creative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intelligent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intelligent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sporty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sportlich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laut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loud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faul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lazy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musikalisch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musical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lustig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funny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aber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bin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(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auch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but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I am (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also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es-ES" sz="10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REPEAT 2, 3 &amp; 4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336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01955"/>
              </p:ext>
            </p:extLst>
          </p:nvPr>
        </p:nvGraphicFramePr>
        <p:xfrm>
          <a:off x="470606" y="-78734"/>
          <a:ext cx="7608074" cy="6936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040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674704">
                  <a:extLst>
                    <a:ext uri="{9D8B030D-6E8A-4147-A177-3AD203B41FA5}">
                      <a16:colId xmlns:a16="http://schemas.microsoft.com/office/drawing/2014/main" val="1689069065"/>
                    </a:ext>
                  </a:extLst>
                </a:gridCol>
                <a:gridCol w="2459115">
                  <a:extLst>
                    <a:ext uri="{9D8B030D-6E8A-4147-A177-3AD203B41FA5}">
                      <a16:colId xmlns:a16="http://schemas.microsoft.com/office/drawing/2014/main" val="1190206189"/>
                    </a:ext>
                  </a:extLst>
                </a:gridCol>
                <a:gridCol w="745724">
                  <a:extLst>
                    <a:ext uri="{9D8B030D-6E8A-4147-A177-3AD203B41FA5}">
                      <a16:colId xmlns:a16="http://schemas.microsoft.com/office/drawing/2014/main" val="44066092"/>
                    </a:ext>
                  </a:extLst>
                </a:gridCol>
                <a:gridCol w="1633491">
                  <a:extLst>
                    <a:ext uri="{9D8B030D-6E8A-4147-A177-3AD203B41FA5}">
                      <a16:colId xmlns:a16="http://schemas.microsoft.com/office/drawing/2014/main" val="1205636466"/>
                    </a:ext>
                  </a:extLst>
                </a:gridCol>
              </a:tblGrid>
              <a:tr h="430138">
                <a:tc gridSpan="5">
                  <a:txBody>
                    <a:bodyPr/>
                    <a:lstStyle/>
                    <a:p>
                      <a:pPr algn="l"/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3.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sind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deine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Lieblingssachen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 -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are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your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favourite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things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66330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15269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Mein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Lieblingssport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favourite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sport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Mein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Lieblingsmonat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favourite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month</a:t>
                      </a: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Tennis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Fußball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Handball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tennis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football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handball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Januar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Februar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März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January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February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March…</a:t>
                      </a:r>
                      <a:endParaRPr lang="es-ES" sz="10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REPEAT 1, 2 &amp; 3 </a:t>
                      </a:r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different</a:t>
                      </a:r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favourite</a:t>
                      </a:r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thing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24145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Meine</a:t>
                      </a: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Lieblingsmusik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favourite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music</a:t>
                      </a: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Meine</a:t>
                      </a: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Lieblingszahl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favourite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number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Meine</a:t>
                      </a: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Lieblingssendung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favourite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TV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program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Meine</a:t>
                      </a: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Lieblingsfußballmannschaft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favourite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football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team</a:t>
                      </a: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laut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Pop/ Rock/ Rap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loud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pop/ rock/ rap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zwei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two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Eastenders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Top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Gear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Eastenders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Top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Gear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Manchester City/ Bayern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München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Manchester City/ Bayern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Munich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790009"/>
                  </a:ext>
                </a:extLst>
              </a:tr>
              <a:tr h="229880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Mein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Lieblingsspiel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favourite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game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Mein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Lieblingsauto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favourite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car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Mein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Lieblngsland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favourite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country</a:t>
                      </a: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FIFA/ Wii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Sports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FIFA/ Wii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Sports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England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Amerika.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Australien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Deutschland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England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America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Australia/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Germany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606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709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/>
        </p:nvGraphicFramePr>
        <p:xfrm>
          <a:off x="328473" y="0"/>
          <a:ext cx="7887353" cy="6839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7869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648070">
                  <a:extLst>
                    <a:ext uri="{9D8B030D-6E8A-4147-A177-3AD203B41FA5}">
                      <a16:colId xmlns:a16="http://schemas.microsoft.com/office/drawing/2014/main" val="2628204018"/>
                    </a:ext>
                  </a:extLst>
                </a:gridCol>
                <a:gridCol w="1136341">
                  <a:extLst>
                    <a:ext uri="{9D8B030D-6E8A-4147-A177-3AD203B41FA5}">
                      <a16:colId xmlns:a16="http://schemas.microsoft.com/office/drawing/2014/main" val="3466818234"/>
                    </a:ext>
                  </a:extLst>
                </a:gridCol>
                <a:gridCol w="594804">
                  <a:extLst>
                    <a:ext uri="{9D8B030D-6E8A-4147-A177-3AD203B41FA5}">
                      <a16:colId xmlns:a16="http://schemas.microsoft.com/office/drawing/2014/main" val="764961384"/>
                    </a:ext>
                  </a:extLst>
                </a:gridCol>
                <a:gridCol w="667121">
                  <a:extLst>
                    <a:ext uri="{9D8B030D-6E8A-4147-A177-3AD203B41FA5}">
                      <a16:colId xmlns:a16="http://schemas.microsoft.com/office/drawing/2014/main" val="2177805663"/>
                    </a:ext>
                  </a:extLst>
                </a:gridCol>
                <a:gridCol w="785597">
                  <a:extLst>
                    <a:ext uri="{9D8B030D-6E8A-4147-A177-3AD203B41FA5}">
                      <a16:colId xmlns:a16="http://schemas.microsoft.com/office/drawing/2014/main" val="3209072685"/>
                    </a:ext>
                  </a:extLst>
                </a:gridCol>
                <a:gridCol w="748944">
                  <a:extLst>
                    <a:ext uri="{9D8B030D-6E8A-4147-A177-3AD203B41FA5}">
                      <a16:colId xmlns:a16="http://schemas.microsoft.com/office/drawing/2014/main" val="2477645208"/>
                    </a:ext>
                  </a:extLst>
                </a:gridCol>
                <a:gridCol w="1270517">
                  <a:extLst>
                    <a:ext uri="{9D8B030D-6E8A-4147-A177-3AD203B41FA5}">
                      <a16:colId xmlns:a16="http://schemas.microsoft.com/office/drawing/2014/main" val="2808244204"/>
                    </a:ext>
                  </a:extLst>
                </a:gridCol>
                <a:gridCol w="1228090">
                  <a:extLst>
                    <a:ext uri="{9D8B030D-6E8A-4147-A177-3AD203B41FA5}">
                      <a16:colId xmlns:a16="http://schemas.microsoft.com/office/drawing/2014/main" val="1567001994"/>
                    </a:ext>
                  </a:extLst>
                </a:gridCol>
              </a:tblGrid>
              <a:tr h="541538">
                <a:tc gridSpan="6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4.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hast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du? –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have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l">
                        <a:buNone/>
                      </a:pP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56574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1927709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Ich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habe</a:t>
                      </a:r>
                      <a:endParaRPr lang="fr-FR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have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einen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Computer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computer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iPad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iPad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Fußball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football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200" dirty="0"/>
                    </a:p>
                  </a:txBody>
                  <a:tcPr marL="74295" marR="74295" marT="37148" marB="37148"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REPEAT 2 &amp; 3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aber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but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ich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habe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don’t have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keinen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Computer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computer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iPad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iPad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Fußball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football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19277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eine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Gitarre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guitar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Wii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 err="1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wii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Schlange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snake</a:t>
                      </a:r>
                    </a:p>
                    <a:p>
                      <a:endParaRPr lang="en-GB" sz="1200" dirty="0"/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keine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Gitarre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guitar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Wii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 err="1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wii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Schlange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snake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480760524"/>
                  </a:ext>
                </a:extLst>
              </a:tr>
              <a:tr h="19277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ein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Handy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mobile phone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Keyboard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keyboard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Skateboard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skateboard</a:t>
                      </a:r>
                    </a:p>
                    <a:p>
                      <a:endParaRPr lang="en-GB" sz="1200" dirty="0"/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kein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Handy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mobile phone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Keyboard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keyboard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Skateboard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skateboard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25781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91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10364</TotalTime>
  <Words>436</Words>
  <Application>Microsoft Office PowerPoint</Application>
  <PresentationFormat>A4 Paper (210x297 mm)</PresentationFormat>
  <Paragraphs>242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ntodd91@gmail.com</dc:creator>
  <cp:lastModifiedBy>Natasha Tate</cp:lastModifiedBy>
  <cp:revision>128</cp:revision>
  <dcterms:created xsi:type="dcterms:W3CDTF">2021-01-03T16:13:13Z</dcterms:created>
  <dcterms:modified xsi:type="dcterms:W3CDTF">2023-08-24T18:12:12Z</dcterms:modified>
</cp:coreProperties>
</file>