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301" r:id="rId5"/>
    <p:sldId id="1290" r:id="rId6"/>
    <p:sldId id="1284" r:id="rId7"/>
    <p:sldId id="1286" r:id="rId8"/>
    <p:sldId id="1288" r:id="rId9"/>
    <p:sldId id="1292" r:id="rId10"/>
    <p:sldId id="1293" r:id="rId11"/>
    <p:sldId id="1294" r:id="rId12"/>
    <p:sldId id="1302" r:id="rId13"/>
    <p:sldId id="1303" r:id="rId14"/>
    <p:sldId id="1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00"/>
    <a:srgbClr val="FF0066"/>
    <a:srgbClr val="FF6600"/>
    <a:srgbClr val="3F4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9" autoAdjust="0"/>
    <p:restoredTop sz="80657" autoAdjust="0"/>
  </p:normalViewPr>
  <p:slideViewPr>
    <p:cSldViewPr snapToGrid="0">
      <p:cViewPr varScale="1">
        <p:scale>
          <a:sx n="67" d="100"/>
          <a:sy n="67" d="100"/>
        </p:scale>
        <p:origin x="4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Jones" userId="cc34aa30-be8e-493b-abaa-39f3d88714a0" providerId="ADAL" clId="{9916DA37-BE36-471C-8D85-7B75524687A9}"/>
    <pc:docChg chg="delSld">
      <pc:chgData name="Rebecca Jones" userId="cc34aa30-be8e-493b-abaa-39f3d88714a0" providerId="ADAL" clId="{9916DA37-BE36-471C-8D85-7B75524687A9}" dt="2021-01-09T01:16:38.990" v="1" actId="2696"/>
      <pc:docMkLst>
        <pc:docMk/>
      </pc:docMkLst>
      <pc:sldChg chg="del">
        <pc:chgData name="Rebecca Jones" userId="cc34aa30-be8e-493b-abaa-39f3d88714a0" providerId="ADAL" clId="{9916DA37-BE36-471C-8D85-7B75524687A9}" dt="2021-01-09T01:16:36.728" v="0" actId="2696"/>
        <pc:sldMkLst>
          <pc:docMk/>
          <pc:sldMk cId="2180509535" sldId="264"/>
        </pc:sldMkLst>
      </pc:sldChg>
      <pc:sldChg chg="del">
        <pc:chgData name="Rebecca Jones" userId="cc34aa30-be8e-493b-abaa-39f3d88714a0" providerId="ADAL" clId="{9916DA37-BE36-471C-8D85-7B75524687A9}" dt="2021-01-09T01:16:38.990" v="1" actId="2696"/>
        <pc:sldMkLst>
          <pc:docMk/>
          <pc:sldMk cId="938867914" sldId="1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B55D-2D0E-4CAC-97A9-D9A3405A5772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0AE5E-5171-4E3E-8976-34735CFA97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27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77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14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05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0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9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19DB-5179-4F2E-8551-9ADF094CE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D5FB-9107-493E-8225-346CAB0F5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3C656-000E-47DE-88A2-D4D16DCA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12AC1-204C-4375-946E-F78E06EF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7806A-658E-452D-9D05-049D2670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85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F6C6-FC3B-4B0D-8C4B-003E9548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3D924-DD4D-4653-923E-C69052675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77D03-A18D-441C-90AA-C4D50E85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16215-B49C-4A99-BCB0-46E1D511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D201C-F3F7-4A76-9008-F9A9F118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96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47A4FD-7956-4FF7-AAD8-510FC66E5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B3B57-2179-4D22-9D1E-AA91C5D69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07519-5240-47DC-A078-FD4D7447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13554-AAB5-485B-88C4-101D5762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3150D-9E3A-4AE7-835F-1B3C7654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20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052C-A3F1-4BF1-A324-787719C3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0FB8A-DEFC-4456-970C-34020C9EF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8A16-D327-46FA-B123-7EC86A33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3F2C-DAC1-492F-8D0B-530F4759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60176-710C-44F6-9AE1-5510F5EF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36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31DB-804A-4893-BA1B-9FA21D3B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1EF32-41C6-4FD4-9BFA-1AEDD92F8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BF92C-7AC8-4986-87D8-7EE36E33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62A1A-21F1-441A-B8B0-B3B13286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39AE-C6B8-4647-BA3A-B372A728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86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D780-EDF1-4D68-A3AE-EBC04068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17C-242A-4BEB-A530-752AAD819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8964D-75D9-45FC-8EB9-EF3B44B5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7B7A8-3A3C-45ED-B20E-02080B70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DDBF5-26C3-4B51-A5D5-B6EC2598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00714-E090-421D-A7E5-C9F91428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8760-1AF3-4BF5-BE40-3E2316A4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8DB4E-3F43-47B1-9D5C-B1F51BD1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F5F20-37D4-4615-AAC7-73B2A9448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F1081-1CF9-4A8E-B0B0-3B7D1E0B2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2C535-4410-4310-B523-0BB1BF278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66A8E-399A-4E48-8205-3BACA5BF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6AA52-680C-401D-8026-FC9CCEDA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78578-8F75-4829-932C-9B06E52E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3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A438-F7B1-4136-95E6-5FB5E768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711B6-BAFB-42FD-A74F-CBC9EC0B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9A251-9260-4060-BF0B-47A842EA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A63EA-E87D-4AAE-986B-37977B7B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30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3A892-134B-4439-ABB3-7C816E38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0EB0D-02F1-4AD5-A76E-E43675F8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D0A68-4EA8-4E50-B36D-FD3B6AF3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FE6A-3D90-4B5B-A13A-18EE6BFC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7F442-767B-446C-8BF1-B26E376D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22E5D-0869-46E2-A75F-CCC0A42A0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FD9F8-19B9-4FB7-9F7D-265CE7FF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9217A-94F2-40BB-BBE9-55B996CE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ABCEF-91DF-4DF1-978F-2DBA3158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9D34-B1C2-45AF-B4DB-A3AEF158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668B3-8282-4B0D-97B3-D365B64A0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914DF-46C3-43C5-93BA-558CDCBE4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0E45A-CE99-4AAB-8A0C-833DDA98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34290-24D3-4577-A157-0D83950C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26C75-5276-488B-98E5-852A1756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2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A559B-5572-4D18-A309-9DCAC68D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46382-1BCE-44EB-B2FD-18C1407DD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389E-2F44-4259-8B7F-354066134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81F8-22BD-4D61-93D2-34C4FE2452CA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9E84E-716D-4398-ADA9-D7A8DB5E7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35583-454E-4BD1-9245-1896ABA06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A478-880A-45BF-83B4-683692AC4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30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4421" y="2092124"/>
            <a:ext cx="56957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MODULE 4</a:t>
            </a:r>
          </a:p>
        </p:txBody>
      </p:sp>
    </p:spTree>
    <p:extLst>
      <p:ext uri="{BB962C8B-B14F-4D97-AF65-F5344CB8AC3E}">
        <p14:creationId xmlns:p14="http://schemas.microsoft.com/office/powerpoint/2010/main" val="282246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6D86-17DB-40AD-AB63-F1BB4C50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202781"/>
            <a:ext cx="531495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domiciles	Homes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j’habite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live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maison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l’appartement (m)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flat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rue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street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/road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la campagne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country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un village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 village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une ville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town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adjectifs	Adjectives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petit 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grand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beau/belle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beautiful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joli(e)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pretty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vieux/vieille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nouveau/nouvelle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neuf/neuve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brand new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confortable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comfortable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gros(se)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 (for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animals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objects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)/fat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pièces	</a:t>
            </a:r>
            <a:r>
              <a:rPr lang="fr-FR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Rooms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Chez moi, il y a …	</a:t>
            </a:r>
            <a:r>
              <a:rPr lang="en-GB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my home, there is/are …</a:t>
            </a:r>
            <a:br>
              <a:rPr lang="en-GB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chambre (de </a:t>
            </a:r>
            <a:r>
              <a:rPr lang="en-GB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parents/de	</a:t>
            </a:r>
            <a:r>
              <a:rPr lang="en-GB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parents’/my sister’s) bedroom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sœur)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chambre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bedroom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cuisine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kitchen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jardin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garden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salle à manger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dining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room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salle de bains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bathroom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salon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living room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toilettes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toilet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n’y a pas de …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isn’t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…/There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aren’t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F0B572-10A1-4C2B-9B3D-929F3A90BD16}"/>
              </a:ext>
            </a:extLst>
          </p:cNvPr>
          <p:cNvSpPr txBox="1">
            <a:spLocks/>
          </p:cNvSpPr>
          <p:nvPr/>
        </p:nvSpPr>
        <p:spPr>
          <a:xfrm>
            <a:off x="6096000" y="700087"/>
            <a:ext cx="5314950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114300" algn="l"/>
                <a:tab pos="3086100" algn="l"/>
              </a:tabLst>
            </a:pPr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meubles et les appareils	</a:t>
            </a:r>
            <a:r>
              <a:rPr lang="fr-FR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Furniture</a:t>
            </a:r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appliances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l’armoire (f)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wardrobe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bureau	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desk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canapé/la chaise	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sofa/chair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douche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shower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fenêtre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window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frigo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fridge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lavabo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wash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basin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lit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machine à laver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washing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machine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télé (satellite)	(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satellite) TV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prépositions	</a:t>
            </a:r>
            <a:r>
              <a:rPr lang="fr-FR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Prepositions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dans/devant	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in/in front of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derrière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behind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sous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neath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	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côté de	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droite de/à gauche de	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right of/on the </a:t>
            </a:r>
            <a:r>
              <a:rPr lang="fr-FR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left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</a:t>
            </a:r>
            <a:b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face de	</a:t>
            </a:r>
            <a:r>
              <a:rPr lang="fr-FR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opposite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40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6D86-17DB-40AD-AB63-F1BB4C50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202781"/>
            <a:ext cx="531495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petit déjeuner	Breakfast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Qu’est-ce que tu prends pour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have for breakfast?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petit déjeuner?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mange/Je prends …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eat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/I have …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beurre / du pain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butter/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bread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confiture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céréales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cereals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croissant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croissant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pain au chocolat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pain au chocolat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baguette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baguette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brioche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brioche (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sweet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loaf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tartine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slice of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bread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butter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bois/Je prends …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drink/I have …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café/du lait/du thé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coffee/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milk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chocolat chaud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hot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jus d’orange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orange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juice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dîner	</a:t>
            </a:r>
            <a:r>
              <a:rPr lang="fr-FR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Evening</a:t>
            </a:r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meal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fromage/du poisson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fish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poulet/du riz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chicken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rice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soupe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soup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viande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meat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crêpes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pancakes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crudités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crudités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escargots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snails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légumes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vegetables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pâtes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pasta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plats à emporter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takeaway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pommes de terre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potatoes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tomates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tomatoes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fruit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piece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fruit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steak-frites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steak and chips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yaourt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yoghurt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mousse au chocolat	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mousse</a:t>
            </a:r>
            <a:b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suis végétarien(ne).	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I’m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vegetarian</a:t>
            </a: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F0B572-10A1-4C2B-9B3D-929F3A90BD16}"/>
              </a:ext>
            </a:extLst>
          </p:cNvPr>
          <p:cNvSpPr txBox="1">
            <a:spLocks/>
          </p:cNvSpPr>
          <p:nvPr/>
        </p:nvSpPr>
        <p:spPr>
          <a:xfrm>
            <a:off x="6096000" y="700087"/>
            <a:ext cx="5314950" cy="54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provisions	Food shopping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faut acheter …	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I/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/You must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buy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chocolat	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fromage / du jambon	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crème Chantilly	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whipped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cream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farine	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flour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bananes	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bananas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champignons	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mushrooms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fraises	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strawberries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œufs	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eggs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pommes	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quantités	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Quantities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litre de …	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litre of …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paquet de …	a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packet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…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tranche de …	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slice of …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cinq cents grammes de …	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 grams of …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kilo de …	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kilo of …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tablette de …	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bar of …</a:t>
            </a:r>
            <a:b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bombe de …	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spray can of …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mots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essentiels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High-frequency words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0" indent="-3200400"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chez (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chez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	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someone’s home (e.g. at my home)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b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b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-bas	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there</a:t>
            </a:r>
            <a:b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voici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is/here are</a:t>
            </a:r>
            <a:b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	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b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moins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b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y a	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is/there are</a:t>
            </a:r>
            <a:b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	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086100" algn="l"/>
              </a:tabLst>
            </a:pP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53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62664"/>
              </p:ext>
            </p:extLst>
          </p:nvPr>
        </p:nvGraphicFramePr>
        <p:xfrm>
          <a:off x="0" y="7"/>
          <a:ext cx="12026517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765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900953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618564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766483">
                  <a:extLst>
                    <a:ext uri="{9D8B030D-6E8A-4147-A177-3AD203B41FA5}">
                      <a16:colId xmlns:a16="http://schemas.microsoft.com/office/drawing/2014/main" val="2285226127"/>
                    </a:ext>
                  </a:extLst>
                </a:gridCol>
                <a:gridCol w="629280">
                  <a:extLst>
                    <a:ext uri="{9D8B030D-6E8A-4147-A177-3AD203B41FA5}">
                      <a16:colId xmlns:a16="http://schemas.microsoft.com/office/drawing/2014/main" val="337691040"/>
                    </a:ext>
                  </a:extLst>
                </a:gridCol>
                <a:gridCol w="881458">
                  <a:extLst>
                    <a:ext uri="{9D8B030D-6E8A-4147-A177-3AD203B41FA5}">
                      <a16:colId xmlns:a16="http://schemas.microsoft.com/office/drawing/2014/main" val="172807770"/>
                    </a:ext>
                  </a:extLst>
                </a:gridCol>
                <a:gridCol w="930428">
                  <a:extLst>
                    <a:ext uri="{9D8B030D-6E8A-4147-A177-3AD203B41FA5}">
                      <a16:colId xmlns:a16="http://schemas.microsoft.com/office/drawing/2014/main" val="492244036"/>
                    </a:ext>
                  </a:extLst>
                </a:gridCol>
                <a:gridCol w="1077337">
                  <a:extLst>
                    <a:ext uri="{9D8B030D-6E8A-4147-A177-3AD203B41FA5}">
                      <a16:colId xmlns:a16="http://schemas.microsoft.com/office/drawing/2014/main" val="4205707394"/>
                    </a:ext>
                  </a:extLst>
                </a:gridCol>
                <a:gridCol w="1618273">
                  <a:extLst>
                    <a:ext uri="{9D8B030D-6E8A-4147-A177-3AD203B41FA5}">
                      <a16:colId xmlns:a16="http://schemas.microsoft.com/office/drawing/2014/main" val="2750852156"/>
                    </a:ext>
                  </a:extLst>
                </a:gridCol>
                <a:gridCol w="1664808">
                  <a:extLst>
                    <a:ext uri="{9D8B030D-6E8A-4147-A177-3AD203B41FA5}">
                      <a16:colId xmlns:a16="http://schemas.microsoft.com/office/drawing/2014/main" val="2031004565"/>
                    </a:ext>
                  </a:extLst>
                </a:gridCol>
                <a:gridCol w="891951">
                  <a:extLst>
                    <a:ext uri="{9D8B030D-6E8A-4147-A177-3AD203B41FA5}">
                      <a16:colId xmlns:a16="http://schemas.microsoft.com/office/drawing/2014/main" val="159135605"/>
                    </a:ext>
                  </a:extLst>
                </a:gridCol>
                <a:gridCol w="971217">
                  <a:extLst>
                    <a:ext uri="{9D8B030D-6E8A-4147-A177-3AD203B41FA5}">
                      <a16:colId xmlns:a16="http://schemas.microsoft.com/office/drawing/2014/main" val="1377328351"/>
                    </a:ext>
                  </a:extLst>
                </a:gridCol>
              </a:tblGrid>
              <a:tr h="351493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1.   Où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habites-tu?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Where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live?</a:t>
                      </a:r>
                      <a:r>
                        <a:rPr lang="fr-FR" sz="1800" b="1" i="1" dirty="0">
                          <a:solidFill>
                            <a:schemeClr val="bg1"/>
                          </a:solidFill>
                          <a:latin typeface="+mn-lt"/>
                        </a:rPr>
                        <a:t>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441057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Verb</a:t>
                      </a:r>
                    </a:p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Preposition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Article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Adjective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Noun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Noun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err="1">
                          <a:solidFill>
                            <a:schemeClr val="bg1"/>
                          </a:solidFill>
                        </a:rPr>
                        <a:t>verb</a:t>
                      </a:r>
                      <a:endParaRPr lang="fr-FR" sz="1200" b="0" i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Intensifier 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adjective  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53583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J’habite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home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habites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live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fr-FR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lives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habite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 lives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</a:t>
                      </a:r>
                      <a:r>
                        <a:rPr lang="fr-FR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habitons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habitez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live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</a:t>
                      </a:r>
                      <a:r>
                        <a:rPr lang="fr-FR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live</a:t>
                      </a: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endParaRPr lang="en-GB" sz="12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</a:p>
                    <a:p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petit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  <a:p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joli</a:t>
                      </a:r>
                    </a:p>
                    <a:p>
                      <a:r>
                        <a:rPr lang="en-GB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vieux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beau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beautiful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nouveau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village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la campagne</a:t>
                      </a:r>
                    </a:p>
                    <a:p>
                      <a:pPr algn="l"/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country</a:t>
                      </a:r>
                    </a:p>
                    <a:p>
                      <a:pPr algn="l"/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la montagne</a:t>
                      </a:r>
                    </a:p>
                    <a:p>
                      <a:pPr algn="l"/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mountains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bord de la mer</a:t>
                      </a:r>
                    </a:p>
                    <a:p>
                      <a:pPr algn="l"/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seaside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c’est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  <a:endParaRPr lang="en-GB" sz="12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</a:t>
                      </a:r>
                      <a:endParaRPr lang="en-GB" sz="12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endParaRPr lang="en-GB" sz="12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endParaRPr lang="en-GB" sz="12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  <a:endParaRPr lang="en-GB" sz="12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endParaRPr lang="en-GB" sz="12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  <a:endParaRPr lang="en-GB" sz="12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confortable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confortable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pratique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6065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vieil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bel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beautiful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nouvel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appartement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101806"/>
                  </a:ext>
                </a:extLst>
              </a:tr>
              <a:tr h="14500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</a:t>
                      </a: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</a:p>
                    <a:p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petit</a:t>
                      </a:r>
                      <a:r>
                        <a:rPr lang="en-GB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  <a:p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joli</a:t>
                      </a:r>
                      <a:r>
                        <a:rPr lang="en-GB" sz="12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viei</a:t>
                      </a:r>
                      <a:r>
                        <a:rPr lang="fr-FR" sz="1200" b="1" noProof="0" dirty="0">
                          <a:solidFill>
                            <a:srgbClr val="FF0000"/>
                          </a:solidFill>
                        </a:rPr>
                        <a:t>lle</a:t>
                      </a:r>
                      <a:endParaRPr lang="fr-FR" sz="1200" b="1" baseline="0" noProof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be</a:t>
                      </a:r>
                      <a:r>
                        <a:rPr lang="fr-FR" sz="1200" b="1" baseline="0" noProof="0" dirty="0">
                          <a:solidFill>
                            <a:srgbClr val="FF0000"/>
                          </a:solidFill>
                        </a:rPr>
                        <a:t>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beautiful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nouve</a:t>
                      </a:r>
                      <a:r>
                        <a:rPr lang="fr-FR" sz="1200" b="1" noProof="0" dirty="0">
                          <a:solidFill>
                            <a:srgbClr val="FF0000"/>
                          </a:solidFill>
                        </a:rPr>
                        <a:t>lle</a:t>
                      </a:r>
                      <a:endParaRPr lang="fr-FR" sz="1200" b="1" baseline="0" noProof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maison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rue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ville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154072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69670"/>
              </p:ext>
            </p:extLst>
          </p:nvPr>
        </p:nvGraphicFramePr>
        <p:xfrm>
          <a:off x="0" y="3657607"/>
          <a:ext cx="9547411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630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392328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508395">
                  <a:extLst>
                    <a:ext uri="{9D8B030D-6E8A-4147-A177-3AD203B41FA5}">
                      <a16:colId xmlns:a16="http://schemas.microsoft.com/office/drawing/2014/main" val="3053547740"/>
                    </a:ext>
                  </a:extLst>
                </a:gridCol>
                <a:gridCol w="1008529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988036">
                  <a:extLst>
                    <a:ext uri="{9D8B030D-6E8A-4147-A177-3AD203B41FA5}">
                      <a16:colId xmlns:a16="http://schemas.microsoft.com/office/drawing/2014/main" val="172807770"/>
                    </a:ext>
                  </a:extLst>
                </a:gridCol>
                <a:gridCol w="869284">
                  <a:extLst>
                    <a:ext uri="{9D8B030D-6E8A-4147-A177-3AD203B41FA5}">
                      <a16:colId xmlns:a16="http://schemas.microsoft.com/office/drawing/2014/main" val="4205707394"/>
                    </a:ext>
                  </a:extLst>
                </a:gridCol>
                <a:gridCol w="608499">
                  <a:extLst>
                    <a:ext uri="{9D8B030D-6E8A-4147-A177-3AD203B41FA5}">
                      <a16:colId xmlns:a16="http://schemas.microsoft.com/office/drawing/2014/main" val="2031004565"/>
                    </a:ext>
                  </a:extLst>
                </a:gridCol>
                <a:gridCol w="1273530">
                  <a:extLst>
                    <a:ext uri="{9D8B030D-6E8A-4147-A177-3AD203B41FA5}">
                      <a16:colId xmlns:a16="http://schemas.microsoft.com/office/drawing/2014/main" val="698477154"/>
                    </a:ext>
                  </a:extLst>
                </a:gridCol>
                <a:gridCol w="1841180">
                  <a:extLst>
                    <a:ext uri="{9D8B030D-6E8A-4147-A177-3AD203B41FA5}">
                      <a16:colId xmlns:a16="http://schemas.microsoft.com/office/drawing/2014/main" val="479621240"/>
                    </a:ext>
                  </a:extLst>
                </a:gridCol>
              </a:tblGrid>
              <a:tr h="444499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Possessive</a:t>
                      </a:r>
                    </a:p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Noun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Comparative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Adjective 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Noun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Possessive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Noun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2755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appartement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flat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chien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dog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jardin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garden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maison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piscine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swimming pool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voiture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</a:p>
                    <a:p>
                      <a:endParaRPr lang="en-GB" sz="12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endParaRPr lang="en-GB" sz="12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moins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grand</a:t>
                      </a:r>
                      <a:r>
                        <a:rPr lang="fr-FR" sz="1200" b="1" noProof="0" dirty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petit</a:t>
                      </a:r>
                      <a:r>
                        <a:rPr lang="fr-FR" sz="1200" b="1" baseline="0" noProof="0" dirty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joli</a:t>
                      </a:r>
                      <a:r>
                        <a:rPr lang="fr-FR" sz="1200" b="1" noProof="0" dirty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pretty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moderne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confortable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comfortable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vieux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FF0000"/>
                          </a:solidFill>
                        </a:rPr>
                        <a:t>vieille</a:t>
                      </a:r>
                      <a:endParaRPr lang="fr-FR" sz="1200" b="1" baseline="0" noProof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beau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beautiful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beautiful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grosse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	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desk</a:t>
                      </a: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</a:p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appartement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flat</a:t>
                      </a:r>
                      <a:br>
                        <a:rPr kumimoji="0" lang="en-GB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chat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chien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jardin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Garden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piscine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swimming pool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voiture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79" y="4417742"/>
            <a:ext cx="2642021" cy="14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66714"/>
              </p:ext>
            </p:extLst>
          </p:nvPr>
        </p:nvGraphicFramePr>
        <p:xfrm>
          <a:off x="0" y="4"/>
          <a:ext cx="11914094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336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907518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503875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1766210720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val="172807770"/>
                    </a:ext>
                  </a:extLst>
                </a:gridCol>
                <a:gridCol w="1089212">
                  <a:extLst>
                    <a:ext uri="{9D8B030D-6E8A-4147-A177-3AD203B41FA5}">
                      <a16:colId xmlns:a16="http://schemas.microsoft.com/office/drawing/2014/main" val="4205707394"/>
                    </a:ext>
                  </a:extLst>
                </a:gridCol>
                <a:gridCol w="1586753">
                  <a:extLst>
                    <a:ext uri="{9D8B030D-6E8A-4147-A177-3AD203B41FA5}">
                      <a16:colId xmlns:a16="http://schemas.microsoft.com/office/drawing/2014/main" val="2031004565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159135605"/>
                    </a:ext>
                  </a:extLst>
                </a:gridCol>
                <a:gridCol w="1264023">
                  <a:extLst>
                    <a:ext uri="{9D8B030D-6E8A-4147-A177-3AD203B41FA5}">
                      <a16:colId xmlns:a16="http://schemas.microsoft.com/office/drawing/2014/main" val="1377328351"/>
                    </a:ext>
                  </a:extLst>
                </a:gridCol>
              </a:tblGrid>
              <a:tr h="35410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2.   C’est comment chez toi?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it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like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in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house (at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yours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)?</a:t>
                      </a:r>
                      <a:r>
                        <a:rPr lang="fr-FR" sz="1800" b="1" i="1" dirty="0">
                          <a:solidFill>
                            <a:schemeClr val="bg1"/>
                          </a:solidFill>
                          <a:latin typeface="+mn-lt"/>
                        </a:rPr>
                        <a:t>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       Décris ta maison / ton appartement?  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Describe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house /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flat?</a:t>
                      </a:r>
                      <a:r>
                        <a:rPr lang="fr-FR" sz="1800" b="1" i="1" dirty="0">
                          <a:solidFill>
                            <a:schemeClr val="bg1"/>
                          </a:solidFill>
                          <a:latin typeface="+mn-lt"/>
                        </a:rPr>
                        <a:t>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442632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Location</a:t>
                      </a:r>
                    </a:p>
                    <a:p>
                      <a:pPr lvl="0"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Verb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Nouns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Connectives 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Connectives 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Verb in </a:t>
                      </a:r>
                      <a:r>
                        <a:rPr lang="fr-FR" sz="1200" b="0" i="1" dirty="0" err="1">
                          <a:solidFill>
                            <a:schemeClr val="bg1"/>
                          </a:solidFill>
                        </a:rPr>
                        <a:t>negative</a:t>
                      </a:r>
                      <a:r>
                        <a:rPr lang="fr-FR" sz="1200" b="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200" b="0" i="1" baseline="0" dirty="0" err="1">
                          <a:solidFill>
                            <a:schemeClr val="bg1"/>
                          </a:solidFill>
                        </a:rPr>
                        <a:t>form</a:t>
                      </a:r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err="1">
                          <a:solidFill>
                            <a:schemeClr val="bg1"/>
                          </a:solidFill>
                        </a:rPr>
                        <a:t>Nouns</a:t>
                      </a:r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239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Chez moi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home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1200" b="1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 maison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house</a:t>
                      </a: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…</a:t>
                      </a:r>
                      <a:endParaRPr lang="en-GB" sz="12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/t here are 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have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have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pieces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rooms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salon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living room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jardin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garden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cuisine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kitchen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salle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manger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dining room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salle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bains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bathroom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chambre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bedroom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chambre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parents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parents’ bedroom</a:t>
                      </a:r>
                    </a:p>
                    <a:p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chambre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ma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sœur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sister’s bedroom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chambre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mon</a:t>
                      </a:r>
                      <a:r>
                        <a:rPr lang="en-GB" sz="1200" b="1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frère</a:t>
                      </a:r>
                    </a:p>
                    <a:p>
                      <a:r>
                        <a:rPr lang="en-GB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200" b="0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brother’s </a:t>
                      </a:r>
                      <a:r>
                        <a:rPr lang="en-GB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bedroom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et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puis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et aussi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finalement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finally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Repeat</a:t>
                      </a:r>
                      <a:r>
                        <a:rPr lang="fr-FR" sz="1200" b="1" i="0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2+3</a:t>
                      </a:r>
                      <a:endParaRPr lang="fr-FR" sz="1200" b="1" i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cependant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endParaRPr lang="fr-FR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n’y a pas de </a:t>
                      </a:r>
                      <a:endParaRPr lang="en-GB" sz="12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isn’t any</a:t>
                      </a:r>
                      <a:endParaRPr lang="en-GB" sz="12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room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jardin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garden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cuisine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salle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manger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dining room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salle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bains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Bathroom</a:t>
                      </a: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chambre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bedroom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71327"/>
              </p:ext>
            </p:extLst>
          </p:nvPr>
        </p:nvGraphicFramePr>
        <p:xfrm>
          <a:off x="0" y="3566167"/>
          <a:ext cx="11925415" cy="3342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429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260274">
                  <a:extLst>
                    <a:ext uri="{9D8B030D-6E8A-4147-A177-3AD203B41FA5}">
                      <a16:colId xmlns:a16="http://schemas.microsoft.com/office/drawing/2014/main" val="3053547740"/>
                    </a:ext>
                  </a:extLst>
                </a:gridCol>
                <a:gridCol w="488804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768121">
                  <a:extLst>
                    <a:ext uri="{9D8B030D-6E8A-4147-A177-3AD203B41FA5}">
                      <a16:colId xmlns:a16="http://schemas.microsoft.com/office/drawing/2014/main" val="172807770"/>
                    </a:ext>
                  </a:extLst>
                </a:gridCol>
                <a:gridCol w="1070715">
                  <a:extLst>
                    <a:ext uri="{9D8B030D-6E8A-4147-A177-3AD203B41FA5}">
                      <a16:colId xmlns:a16="http://schemas.microsoft.com/office/drawing/2014/main" val="167592309"/>
                    </a:ext>
                  </a:extLst>
                </a:gridCol>
                <a:gridCol w="1042143">
                  <a:extLst>
                    <a:ext uri="{9D8B030D-6E8A-4147-A177-3AD203B41FA5}">
                      <a16:colId xmlns:a16="http://schemas.microsoft.com/office/drawing/2014/main" val="203100456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69272199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597128737"/>
                    </a:ext>
                  </a:extLst>
                </a:gridCol>
                <a:gridCol w="187960">
                  <a:extLst>
                    <a:ext uri="{9D8B030D-6E8A-4147-A177-3AD203B41FA5}">
                      <a16:colId xmlns:a16="http://schemas.microsoft.com/office/drawing/2014/main" val="529682085"/>
                    </a:ext>
                  </a:extLst>
                </a:gridCol>
                <a:gridCol w="1012807">
                  <a:extLst>
                    <a:ext uri="{9D8B030D-6E8A-4147-A177-3AD203B41FA5}">
                      <a16:colId xmlns:a16="http://schemas.microsoft.com/office/drawing/2014/main" val="3849838225"/>
                    </a:ext>
                  </a:extLst>
                </a:gridCol>
                <a:gridCol w="1139730">
                  <a:extLst>
                    <a:ext uri="{9D8B030D-6E8A-4147-A177-3AD203B41FA5}">
                      <a16:colId xmlns:a16="http://schemas.microsoft.com/office/drawing/2014/main" val="459973917"/>
                    </a:ext>
                  </a:extLst>
                </a:gridCol>
                <a:gridCol w="1180421">
                  <a:extLst>
                    <a:ext uri="{9D8B030D-6E8A-4147-A177-3AD203B41FA5}">
                      <a16:colId xmlns:a16="http://schemas.microsoft.com/office/drawing/2014/main" val="1157475958"/>
                    </a:ext>
                  </a:extLst>
                </a:gridCol>
              </a:tblGrid>
              <a:tr h="459050">
                <a:tc gridSpan="2"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Noun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Verb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Noun 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chemeClr val="bg1"/>
                          </a:solidFill>
                        </a:rPr>
                        <a:t>Preposition</a:t>
                      </a:r>
                      <a:r>
                        <a:rPr lang="fr-FR" sz="1200" b="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1200" b="0" i="1" baseline="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Noun</a:t>
                      </a: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Connective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Noun 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377151">
                <a:tc rowSpan="3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salon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living room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jardin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garden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cuisine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kitchen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salle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manger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dining room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salle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bains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bathroom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chambre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bedroom</a:t>
                      </a:r>
                    </a:p>
                    <a:p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bureau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desk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canapé</a:t>
                      </a:r>
                    </a:p>
                    <a:p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settee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/sofa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lit</a:t>
                      </a:r>
                    </a:p>
                    <a:p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</a:t>
                      </a: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chaise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chair</a:t>
                      </a: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fenêtre </a:t>
                      </a:r>
                    </a:p>
                    <a:p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table 	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télé-satellite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satellite</a:t>
                      </a:r>
                      <a:r>
                        <a:rPr lang="fr-FR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</a:t>
                      </a: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br>
                        <a:rPr lang="en-US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devant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front of</a:t>
                      </a:r>
                      <a:br>
                        <a:rPr lang="en-US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derrière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behind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under(</a:t>
                      </a:r>
                      <a:r>
                        <a:rPr lang="en-US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neath</a:t>
                      </a:r>
                      <a:r>
                        <a:rPr lang="en-US" sz="1200" b="1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endParaRPr lang="en-GB" sz="1200" b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bureau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desk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canapé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settee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lit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frigo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fridge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l’armoire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wardrobe</a:t>
                      </a:r>
                      <a:b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chaise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chair</a:t>
                      </a: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machine à laver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washing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machine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lavabo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wash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basin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douche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shower</a:t>
                      </a:r>
                      <a:r>
                        <a:rPr lang="fr-FR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fenêtre 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table 	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table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télé-satellite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atellite</a:t>
                      </a:r>
                      <a:r>
                        <a:rPr lang="fr-FR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</a:t>
                      </a:r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Repeat</a:t>
                      </a:r>
                      <a:r>
                        <a:rPr lang="fr-FR" sz="1200" b="1" i="0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endParaRPr lang="fr-FR" sz="1200" b="1" i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4590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614501"/>
                  </a:ext>
                </a:extLst>
              </a:tr>
              <a:tr h="10473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côté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face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opposite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droite</a:t>
                      </a:r>
                      <a:endParaRPr lang="en-GB" sz="12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gauche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left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 bureau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desk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 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canapé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settee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 lit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 frigo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fridge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l’armoire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wardrobe</a:t>
                      </a:r>
                      <a:b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chaise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chair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la table 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table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la douche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shower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la douche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shower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la fenêtre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window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16548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645" y="5995631"/>
            <a:ext cx="1219358" cy="828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4100" y="4365684"/>
            <a:ext cx="1123003" cy="6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6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51639E6-5D4A-4B99-A2DA-69CD23FBD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06835"/>
              </p:ext>
            </p:extLst>
          </p:nvPr>
        </p:nvGraphicFramePr>
        <p:xfrm>
          <a:off x="0" y="5"/>
          <a:ext cx="12282211" cy="6884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834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519480">
                  <a:extLst>
                    <a:ext uri="{9D8B030D-6E8A-4147-A177-3AD203B41FA5}">
                      <a16:colId xmlns:a16="http://schemas.microsoft.com/office/drawing/2014/main" val="376214212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501625389"/>
                    </a:ext>
                  </a:extLst>
                </a:gridCol>
                <a:gridCol w="868952">
                  <a:extLst>
                    <a:ext uri="{9D8B030D-6E8A-4147-A177-3AD203B41FA5}">
                      <a16:colId xmlns:a16="http://schemas.microsoft.com/office/drawing/2014/main" val="1971870603"/>
                    </a:ext>
                  </a:extLst>
                </a:gridCol>
                <a:gridCol w="683205">
                  <a:extLst>
                    <a:ext uri="{9D8B030D-6E8A-4147-A177-3AD203B41FA5}">
                      <a16:colId xmlns:a16="http://schemas.microsoft.com/office/drawing/2014/main" val="2453596450"/>
                    </a:ext>
                  </a:extLst>
                </a:gridCol>
                <a:gridCol w="1537481">
                  <a:extLst>
                    <a:ext uri="{9D8B030D-6E8A-4147-A177-3AD203B41FA5}">
                      <a16:colId xmlns:a16="http://schemas.microsoft.com/office/drawing/2014/main" val="1970803790"/>
                    </a:ext>
                  </a:extLst>
                </a:gridCol>
                <a:gridCol w="285623">
                  <a:extLst>
                    <a:ext uri="{9D8B030D-6E8A-4147-A177-3AD203B41FA5}">
                      <a16:colId xmlns:a16="http://schemas.microsoft.com/office/drawing/2014/main" val="219555573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700326513"/>
                    </a:ext>
                  </a:extLst>
                </a:gridCol>
                <a:gridCol w="1750943">
                  <a:extLst>
                    <a:ext uri="{9D8B030D-6E8A-4147-A177-3AD203B41FA5}">
                      <a16:colId xmlns:a16="http://schemas.microsoft.com/office/drawing/2014/main" val="446080623"/>
                    </a:ext>
                  </a:extLst>
                </a:gridCol>
                <a:gridCol w="193338">
                  <a:extLst>
                    <a:ext uri="{9D8B030D-6E8A-4147-A177-3AD203B41FA5}">
                      <a16:colId xmlns:a16="http://schemas.microsoft.com/office/drawing/2014/main" val="2376126170"/>
                    </a:ext>
                  </a:extLst>
                </a:gridCol>
                <a:gridCol w="1721492">
                  <a:extLst>
                    <a:ext uri="{9D8B030D-6E8A-4147-A177-3AD203B41FA5}">
                      <a16:colId xmlns:a16="http://schemas.microsoft.com/office/drawing/2014/main" val="310165877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82219117"/>
                    </a:ext>
                  </a:extLst>
                </a:gridCol>
                <a:gridCol w="1786343">
                  <a:extLst>
                    <a:ext uri="{9D8B030D-6E8A-4147-A177-3AD203B41FA5}">
                      <a16:colId xmlns:a16="http://schemas.microsoft.com/office/drawing/2014/main" val="3266800904"/>
                    </a:ext>
                  </a:extLst>
                </a:gridCol>
              </a:tblGrid>
              <a:tr h="635119">
                <a:tc gridSpan="13"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3. Qu’est-ce que tu prends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</a:rPr>
                        <a:t> pour le petit déjeuner? Et pour le dîner? </a:t>
                      </a:r>
                      <a:r>
                        <a:rPr lang="fr-FR" b="0" i="1" dirty="0" err="1">
                          <a:solidFill>
                            <a:schemeClr val="bg1"/>
                          </a:solidFill>
                        </a:rPr>
                        <a:t>What</a:t>
                      </a:r>
                      <a:r>
                        <a:rPr lang="fr-FR" b="0" i="1" dirty="0">
                          <a:solidFill>
                            <a:schemeClr val="bg1"/>
                          </a:solidFill>
                        </a:rPr>
                        <a:t> do </a:t>
                      </a:r>
                      <a:r>
                        <a:rPr lang="fr-FR" b="0" i="1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fr-FR" b="0" i="1" dirty="0">
                          <a:solidFill>
                            <a:schemeClr val="bg1"/>
                          </a:solidFill>
                        </a:rPr>
                        <a:t> have for breakfast?</a:t>
                      </a:r>
                      <a:r>
                        <a:rPr lang="fr-FR" b="0" i="1" baseline="0" dirty="0">
                          <a:solidFill>
                            <a:schemeClr val="bg1"/>
                          </a:solidFill>
                        </a:rPr>
                        <a:t> And for </a:t>
                      </a:r>
                      <a:r>
                        <a:rPr lang="fr-FR" b="0" i="1" baseline="0" dirty="0" err="1">
                          <a:solidFill>
                            <a:schemeClr val="bg1"/>
                          </a:solidFill>
                        </a:rPr>
                        <a:t>dinner</a:t>
                      </a:r>
                      <a:r>
                        <a:rPr lang="fr-FR" b="0" i="1" baseline="0" dirty="0">
                          <a:solidFill>
                            <a:schemeClr val="bg1"/>
                          </a:solidFill>
                        </a:rPr>
                        <a:t>? </a:t>
                      </a:r>
                    </a:p>
                    <a:p>
                      <a:pPr algn="l"/>
                      <a:r>
                        <a:rPr lang="fr-F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Qu’est-ce que tu as mangé et bu hier soir?</a:t>
                      </a:r>
                      <a:r>
                        <a:rPr lang="fr-FR" sz="18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b="0" i="1" dirty="0" err="1">
                          <a:solidFill>
                            <a:schemeClr val="bg1"/>
                          </a:solidFill>
                        </a:rPr>
                        <a:t>What</a:t>
                      </a:r>
                      <a:r>
                        <a:rPr lang="fr-FR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0" i="1" dirty="0" err="1">
                          <a:solidFill>
                            <a:schemeClr val="bg1"/>
                          </a:solidFill>
                        </a:rPr>
                        <a:t>did</a:t>
                      </a:r>
                      <a:r>
                        <a:rPr lang="fr-FR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0" i="1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fr-FR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0" i="1" dirty="0" err="1">
                          <a:solidFill>
                            <a:schemeClr val="bg1"/>
                          </a:solidFill>
                        </a:rPr>
                        <a:t>eat</a:t>
                      </a:r>
                      <a:r>
                        <a:rPr lang="fr-FR" b="0" i="1" dirty="0">
                          <a:solidFill>
                            <a:schemeClr val="bg1"/>
                          </a:solidFill>
                        </a:rPr>
                        <a:t> and</a:t>
                      </a:r>
                      <a:r>
                        <a:rPr lang="fr-FR" b="0" i="1" baseline="0" dirty="0">
                          <a:solidFill>
                            <a:schemeClr val="bg1"/>
                          </a:solidFill>
                        </a:rPr>
                        <a:t> drink last night?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76672"/>
                  </a:ext>
                </a:extLst>
              </a:tr>
              <a:tr h="522177"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Temporal </a:t>
                      </a:r>
                      <a:r>
                        <a:rPr lang="fr-FR" sz="12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adverb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Noun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Noun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226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Normally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D’habitude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Souvent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often</a:t>
                      </a:r>
                      <a:endParaRPr lang="fr-FR" sz="12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Quelquefois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 le petit déjeuner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breakfast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 le déjeuner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lunch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 le dîner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dinner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soir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evening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prends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have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mange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bois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drink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prend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mange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boit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drink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beurre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butter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café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chocolat chaud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chocolate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jus d’orange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juice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lait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 pain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bread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 thé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tea</a:t>
                      </a:r>
                      <a:b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la confiture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brioche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brioche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légumes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vegetables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céréales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cereal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tartine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200" b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slice of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butter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riz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soupe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soup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pommes de terre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potatoes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légumes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vegetables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 tomates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tomatoes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fromage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poisson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</a:t>
                      </a:r>
                      <a:endParaRPr kumimoji="0" lang="fr-FR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poulet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chicken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pizza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pizza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viande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meat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fruits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pâtes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crudités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Crudités /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raw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vegetables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plats à emporter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takeaway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yaourt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yoghurt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mousse au chocolat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chocolate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mousse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glace à la fraise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strawberry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ice-cream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86155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Yesterday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Samedi dernier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Last Saturday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semaine dernière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pris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mangé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ate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bu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drank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25337"/>
                  </a:ext>
                </a:extLst>
              </a:tr>
              <a:tr h="45365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 </a:t>
                      </a:r>
                      <a:r>
                        <a:rPr kumimoji="0" lang="fr-FR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famile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 a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 the table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sitting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down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devant la télé</a:t>
                      </a:r>
                      <a:r>
                        <a:rPr lang="fr-FR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front of the TV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8504867"/>
                  </a:ext>
                </a:extLst>
              </a:tr>
              <a:tr h="522177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Connective 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 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Verb</a:t>
                      </a:r>
                      <a:r>
                        <a:rPr lang="fr-FR" sz="120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200" i="1" baseline="0" dirty="0" err="1">
                          <a:solidFill>
                            <a:schemeClr val="bg1"/>
                          </a:solidFill>
                        </a:rPr>
                        <a:t>negative</a:t>
                      </a:r>
                      <a:r>
                        <a:rPr lang="fr-FR" sz="120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200" i="1" baseline="0" dirty="0" err="1">
                          <a:solidFill>
                            <a:schemeClr val="bg1"/>
                          </a:solidFill>
                        </a:rPr>
                        <a:t>form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  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Noun 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 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72714"/>
                  </a:ext>
                </a:extLst>
              </a:tr>
              <a:tr h="946593">
                <a:tc rowSpan="2"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mais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par contre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mange pas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prends pas DE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 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don;t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have ANY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n’ai pas mangé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n’ai pas  pris DE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 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don;t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have ANY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beurre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bread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</a:t>
                      </a:r>
                      <a:endParaRPr kumimoji="0" lang="fr-FR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poisson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</a:t>
                      </a:r>
                      <a:endParaRPr kumimoji="0" lang="fr-FR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chicken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pizza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pizza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meat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  <a:endParaRPr kumimoji="0" lang="fr-FR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794800"/>
                  </a:ext>
                </a:extLst>
              </a:tr>
              <a:tr h="6484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mange rien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nothing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suis végétarien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vegetarian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(masculine)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suis végétarienne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vegetarian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feminine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9877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64" y="2511073"/>
            <a:ext cx="675325" cy="11537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619DA52-B76B-46B2-A621-BD09226C425E}"/>
              </a:ext>
            </a:extLst>
          </p:cNvPr>
          <p:cNvGrpSpPr/>
          <p:nvPr/>
        </p:nvGrpSpPr>
        <p:grpSpPr>
          <a:xfrm>
            <a:off x="9593943" y="6192997"/>
            <a:ext cx="2598057" cy="611562"/>
            <a:chOff x="1741727" y="6941520"/>
            <a:chExt cx="6184329" cy="9064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6786BE-18B9-4FEE-9DF4-CD9E115162F5}"/>
                </a:ext>
              </a:extLst>
            </p:cNvPr>
            <p:cNvSpPr txBox="1"/>
            <p:nvPr/>
          </p:nvSpPr>
          <p:spPr>
            <a:xfrm>
              <a:off x="1741727" y="6941520"/>
              <a:ext cx="6184329" cy="90641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lvl="0" fontAlgn="base">
                <a:defRPr/>
              </a:pPr>
              <a:r>
                <a:rPr lang="fr-FR" sz="1200" dirty="0">
                  <a:solidFill>
                    <a:srgbClr val="002060"/>
                  </a:solidFill>
                </a:rPr>
                <a:t>mon plat préféré, c’ est</a:t>
              </a:r>
            </a:p>
            <a:p>
              <a:pPr lvl="0" fontAlgn="base">
                <a:defRPr/>
              </a:pPr>
              <a:r>
                <a:rPr lang="fr-FR" sz="1200" i="1" dirty="0" err="1">
                  <a:solidFill>
                    <a:srgbClr val="00B0F0"/>
                  </a:solidFill>
                </a:rPr>
                <a:t>my</a:t>
              </a:r>
              <a:r>
                <a:rPr lang="fr-FR" sz="1200" i="1" dirty="0">
                  <a:solidFill>
                    <a:srgbClr val="00B0F0"/>
                  </a:solidFill>
                </a:rPr>
                <a:t> </a:t>
              </a:r>
              <a:r>
                <a:rPr lang="fr-FR" sz="1200" i="1" dirty="0" err="1">
                  <a:solidFill>
                    <a:srgbClr val="00B0F0"/>
                  </a:solidFill>
                </a:rPr>
                <a:t>favourite</a:t>
              </a:r>
              <a:r>
                <a:rPr lang="fr-FR" sz="1200" i="1" dirty="0">
                  <a:solidFill>
                    <a:srgbClr val="00B0F0"/>
                  </a:solidFill>
                </a:rPr>
                <a:t> </a:t>
              </a:r>
              <a:r>
                <a:rPr lang="fr-FR" sz="1200" i="1" dirty="0" err="1">
                  <a:solidFill>
                    <a:srgbClr val="00B0F0"/>
                  </a:solidFill>
                </a:rPr>
                <a:t>dish</a:t>
              </a:r>
              <a:r>
                <a:rPr lang="fr-FR" sz="1200" i="1" dirty="0">
                  <a:solidFill>
                    <a:srgbClr val="00B0F0"/>
                  </a:solidFill>
                </a:rPr>
                <a:t>, </a:t>
              </a:r>
              <a:r>
                <a:rPr lang="fr-FR" sz="1200" i="1" dirty="0" err="1">
                  <a:solidFill>
                    <a:srgbClr val="00B0F0"/>
                  </a:solidFill>
                </a:rPr>
                <a:t>it</a:t>
              </a:r>
              <a:r>
                <a:rPr lang="fr-FR" sz="1200" i="1" dirty="0">
                  <a:solidFill>
                    <a:srgbClr val="00B0F0"/>
                  </a:solidFill>
                </a:rPr>
                <a:t>  </a:t>
              </a:r>
              <a:r>
                <a:rPr lang="fr-FR" sz="1200" i="1" dirty="0" err="1">
                  <a:solidFill>
                    <a:srgbClr val="00B0F0"/>
                  </a:solidFill>
                </a:rPr>
                <a:t>is</a:t>
              </a:r>
              <a:endParaRPr lang="fr-FR" i="1" dirty="0">
                <a:solidFill>
                  <a:srgbClr val="00B0F0"/>
                </a:solidFill>
              </a:endParaRPr>
            </a:p>
          </p:txBody>
        </p:sp>
        <p:sp>
          <p:nvSpPr>
            <p:cNvPr id="7" name="Star: 5 Points 10">
              <a:extLst>
                <a:ext uri="{FF2B5EF4-FFF2-40B4-BE49-F238E27FC236}">
                  <a16:creationId xmlns:a16="http://schemas.microsoft.com/office/drawing/2014/main" id="{6859BABC-DE25-466F-975C-9DE3972EE134}"/>
                </a:ext>
              </a:extLst>
            </p:cNvPr>
            <p:cNvSpPr/>
            <p:nvPr/>
          </p:nvSpPr>
          <p:spPr>
            <a:xfrm rot="1258140">
              <a:off x="6763081" y="6993577"/>
              <a:ext cx="573672" cy="72003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4083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51639E6-5D4A-4B99-A2DA-69CD23FBD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79101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2013314">
                  <a:extLst>
                    <a:ext uri="{9D8B030D-6E8A-4147-A177-3AD203B41FA5}">
                      <a16:colId xmlns:a16="http://schemas.microsoft.com/office/drawing/2014/main" val="402659932"/>
                    </a:ext>
                  </a:extLst>
                </a:gridCol>
                <a:gridCol w="173858">
                  <a:extLst>
                    <a:ext uri="{9D8B030D-6E8A-4147-A177-3AD203B41FA5}">
                      <a16:colId xmlns:a16="http://schemas.microsoft.com/office/drawing/2014/main" val="603156494"/>
                    </a:ext>
                  </a:extLst>
                </a:gridCol>
                <a:gridCol w="1285702">
                  <a:extLst>
                    <a:ext uri="{9D8B030D-6E8A-4147-A177-3AD203B41FA5}">
                      <a16:colId xmlns:a16="http://schemas.microsoft.com/office/drawing/2014/main" val="2338643752"/>
                    </a:ext>
                  </a:extLst>
                </a:gridCol>
                <a:gridCol w="1389149">
                  <a:extLst>
                    <a:ext uri="{9D8B030D-6E8A-4147-A177-3AD203B41FA5}">
                      <a16:colId xmlns:a16="http://schemas.microsoft.com/office/drawing/2014/main" val="4058629420"/>
                    </a:ext>
                  </a:extLst>
                </a:gridCol>
                <a:gridCol w="139965">
                  <a:extLst>
                    <a:ext uri="{9D8B030D-6E8A-4147-A177-3AD203B41FA5}">
                      <a16:colId xmlns:a16="http://schemas.microsoft.com/office/drawing/2014/main" val="310085416"/>
                    </a:ext>
                  </a:extLst>
                </a:gridCol>
                <a:gridCol w="938842">
                  <a:extLst>
                    <a:ext uri="{9D8B030D-6E8A-4147-A177-3AD203B41FA5}">
                      <a16:colId xmlns:a16="http://schemas.microsoft.com/office/drawing/2014/main" val="3321976088"/>
                    </a:ext>
                  </a:extLst>
                </a:gridCol>
                <a:gridCol w="399010">
                  <a:extLst>
                    <a:ext uri="{9D8B030D-6E8A-4147-A177-3AD203B41FA5}">
                      <a16:colId xmlns:a16="http://schemas.microsoft.com/office/drawing/2014/main" val="958550318"/>
                    </a:ext>
                  </a:extLst>
                </a:gridCol>
                <a:gridCol w="1270924">
                  <a:extLst>
                    <a:ext uri="{9D8B030D-6E8A-4147-A177-3AD203B41FA5}">
                      <a16:colId xmlns:a16="http://schemas.microsoft.com/office/drawing/2014/main" val="876044844"/>
                    </a:ext>
                  </a:extLst>
                </a:gridCol>
                <a:gridCol w="379898">
                  <a:extLst>
                    <a:ext uri="{9D8B030D-6E8A-4147-A177-3AD203B41FA5}">
                      <a16:colId xmlns:a16="http://schemas.microsoft.com/office/drawing/2014/main" val="2400395541"/>
                    </a:ext>
                  </a:extLst>
                </a:gridCol>
                <a:gridCol w="758023">
                  <a:extLst>
                    <a:ext uri="{9D8B030D-6E8A-4147-A177-3AD203B41FA5}">
                      <a16:colId xmlns:a16="http://schemas.microsoft.com/office/drawing/2014/main" val="389895685"/>
                    </a:ext>
                  </a:extLst>
                </a:gridCol>
                <a:gridCol w="2467955">
                  <a:extLst>
                    <a:ext uri="{9D8B030D-6E8A-4147-A177-3AD203B41FA5}">
                      <a16:colId xmlns:a16="http://schemas.microsoft.com/office/drawing/2014/main" val="2369430775"/>
                    </a:ext>
                  </a:extLst>
                </a:gridCol>
              </a:tblGrid>
              <a:tr h="646294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4. Tu</a:t>
                      </a:r>
                      <a:r>
                        <a:rPr lang="fr-FR" sz="1800" b="1" baseline="0" dirty="0">
                          <a:solidFill>
                            <a:schemeClr val="bg1"/>
                          </a:solidFill>
                        </a:rPr>
                        <a:t> aimes quelle sorte de crêpes?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</a:rPr>
                        <a:t>What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</a:rPr>
                        <a:t> type of pancake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</a:rPr>
                        <a:t> do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</a:rPr>
                        <a:t>like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</a:rPr>
                        <a:t>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baseline="0" dirty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</a:rPr>
                        <a:t>Qu’est-ce qu’il faut acheter? 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</a:rPr>
                        <a:t>What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</a:rPr>
                        <a:t> do I/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</a:rPr>
                        <a:t>we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</a:rPr>
                        <a:t> /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</a:rPr>
                        <a:t>need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</a:rPr>
                        <a:t>buy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</a:rPr>
                        <a:t>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96923"/>
                  </a:ext>
                </a:extLst>
              </a:tr>
              <a:tr h="523191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Verb</a:t>
                      </a:r>
                    </a:p>
                    <a:p>
                      <a:pPr algn="ctr"/>
                      <a:r>
                        <a:rPr lang="fr-FR" sz="14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Noun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Connective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Noun 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Modal</a:t>
                      </a:r>
                      <a:r>
                        <a:rPr lang="fr-FR" sz="140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400" i="1" baseline="0" dirty="0" err="1">
                          <a:solidFill>
                            <a:schemeClr val="bg1"/>
                          </a:solidFill>
                        </a:rPr>
                        <a:t>verb</a:t>
                      </a:r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 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baseline="0" dirty="0">
                          <a:solidFill>
                            <a:schemeClr val="bg1"/>
                          </a:solidFill>
                        </a:rPr>
                        <a:t>Infinitive 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Noun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3533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J’aime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J’adore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love</a:t>
                      </a:r>
                    </a:p>
                    <a:p>
                      <a:pPr algn="l"/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Je préfère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prefer</a:t>
                      </a:r>
                      <a:endParaRPr lang="fr-FR" sz="1200" b="1" noProof="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fr-FR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crêpes au jambon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pancakes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crêpes au fromage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pancakes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crêpes au chocolat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chocolate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pancake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crêpes aux bananes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banana pancakes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crêpes aux fraises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strawberry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pancake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crêpes aux pommes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pancakes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crêpes aux champignons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mushroom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pancakes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br>
                        <a:rPr lang="fr-FR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</a:t>
                      </a:r>
                      <a:r>
                        <a:rPr lang="fr-FR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contre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n’aime pas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ldon’t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ike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déteste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hate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Repeat</a:t>
                      </a:r>
                      <a:r>
                        <a:rPr lang="fr-FR" sz="1200" b="1" i="0" kern="1200" baseline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fr-FR" sz="1200" b="1" i="0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faut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/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must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acheter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apporter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bring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US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litre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lait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litre</a:t>
                      </a: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milk</a:t>
                      </a:r>
                      <a:br>
                        <a:rPr lang="en-US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US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paquet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farine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packet of flour </a:t>
                      </a:r>
                      <a:br>
                        <a:rPr lang="en-US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quatre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tranches de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jambon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slices of ham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kilo de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bananes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kilo of bananas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grammes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pommes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grams of apples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grammes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fraises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grams of strawberries</a:t>
                      </a:r>
                      <a:endParaRPr lang="en-GB" sz="1200" b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tablette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chocolat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bar of chocolate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bombe de crème Chantilly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spray can of whipped cream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œufs</a:t>
                      </a:r>
                      <a:endParaRPr lang="en-GB" sz="12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eggs</a:t>
                      </a:r>
                      <a:endParaRPr lang="en-GB" sz="12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369311">
                <a:tc gridSpan="7">
                  <a:txBody>
                    <a:bodyPr/>
                    <a:lstStyle/>
                    <a:p>
                      <a:pPr algn="l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11930"/>
                  </a:ext>
                </a:extLst>
              </a:tr>
              <a:tr h="52319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Noun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baseline="0" dirty="0">
                          <a:solidFill>
                            <a:schemeClr val="bg1"/>
                          </a:solidFill>
                        </a:rPr>
                        <a:t>Infinitive 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72714"/>
                  </a:ext>
                </a:extLst>
              </a:tr>
              <a:tr h="126253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suis invité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invited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vais aller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go</a:t>
                      </a:r>
                      <a:endParaRPr lang="en-GB" sz="12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 restaurant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 / to the restaurant </a:t>
                      </a:r>
                      <a:endParaRPr lang="en-GB" sz="1200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une d’anniversaire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 / to a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birthday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party</a:t>
                      </a:r>
                      <a:endParaRPr lang="en-GB" sz="12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vais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manger	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boire</a:t>
                      </a:r>
                      <a:endParaRPr lang="en-GB" sz="1200" b="1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drink</a:t>
                      </a:r>
                      <a:endParaRPr lang="en-GB" sz="12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7948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16" y="1181238"/>
            <a:ext cx="1614256" cy="12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9831"/>
              </p:ext>
            </p:extLst>
          </p:nvPr>
        </p:nvGraphicFramePr>
        <p:xfrm>
          <a:off x="0" y="1"/>
          <a:ext cx="12213772" cy="6858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576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980813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625697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249082">
                  <a:extLst>
                    <a:ext uri="{9D8B030D-6E8A-4147-A177-3AD203B41FA5}">
                      <a16:colId xmlns:a16="http://schemas.microsoft.com/office/drawing/2014/main" val="3367927139"/>
                    </a:ext>
                  </a:extLst>
                </a:gridCol>
                <a:gridCol w="994066">
                  <a:extLst>
                    <a:ext uri="{9D8B030D-6E8A-4147-A177-3AD203B41FA5}">
                      <a16:colId xmlns:a16="http://schemas.microsoft.com/office/drawing/2014/main" val="4249418319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342251735"/>
                    </a:ext>
                  </a:extLst>
                </a:gridCol>
                <a:gridCol w="560513">
                  <a:extLst>
                    <a:ext uri="{9D8B030D-6E8A-4147-A177-3AD203B41FA5}">
                      <a16:colId xmlns:a16="http://schemas.microsoft.com/office/drawing/2014/main" val="553942074"/>
                    </a:ext>
                  </a:extLst>
                </a:gridCol>
                <a:gridCol w="1152173">
                  <a:extLst>
                    <a:ext uri="{9D8B030D-6E8A-4147-A177-3AD203B41FA5}">
                      <a16:colId xmlns:a16="http://schemas.microsoft.com/office/drawing/2014/main" val="2682667079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1444422023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245309715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4005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197684131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370463609"/>
                    </a:ext>
                  </a:extLst>
                </a:gridCol>
              </a:tblGrid>
              <a:tr h="368602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5.a   Qu’est-ce tu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fais normalement (le week-end)</a:t>
                      </a: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?  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do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usually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(at the weekend)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r>
                        <a:rPr lang="fr-FR" sz="1800" b="1" i="1" dirty="0">
                          <a:solidFill>
                            <a:schemeClr val="bg1"/>
                          </a:solidFill>
                          <a:latin typeface="+mn-lt"/>
                        </a:rPr>
                        <a:t>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552903">
                <a:tc>
                  <a:txBody>
                    <a:bodyPr/>
                    <a:lstStyle/>
                    <a:p>
                      <a:pPr lvl="0"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Time</a:t>
                      </a:r>
                    </a:p>
                    <a:p>
                      <a:pPr lvl="0"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Verb</a:t>
                      </a:r>
                    </a:p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  <a:p>
                      <a:pPr algn="ctr"/>
                      <a:r>
                        <a:rPr lang="en-GB" sz="15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Adjective</a:t>
                      </a:r>
                      <a:endParaRPr lang="fr-FR" sz="1500" b="0" i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5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Connective</a:t>
                      </a:r>
                      <a:endParaRPr lang="fr-FR" sz="1500" b="0" i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5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Verb</a:t>
                      </a:r>
                    </a:p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4853257">
                <a:tc rowSpan="2">
                  <a:txBody>
                    <a:bodyPr/>
                    <a:lstStyle/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Le week-end</a:t>
                      </a:r>
                    </a:p>
                    <a:p>
                      <a:r>
                        <a:rPr lang="fr-FR" sz="1100" b="0" i="1" noProof="0" dirty="0">
                          <a:solidFill>
                            <a:srgbClr val="00B0F0"/>
                          </a:solidFill>
                        </a:rPr>
                        <a:t>At the weekend</a:t>
                      </a:r>
                    </a:p>
                    <a:p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Tous les ans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Every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En février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D’habitude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Quelquefois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Normalement</a:t>
                      </a:r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Normally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vais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am going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vas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 are going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wear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wear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mange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eat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eat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take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take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bois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drink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bois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drink</a:t>
                      </a: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Je regarde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watch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je chante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je danse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dance</a:t>
                      </a: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je participe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take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is going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100" b="1" i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endParaRPr lang="en-GB" sz="11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are going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wears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wear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mange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eats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mange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eat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take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take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drinks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drink</a:t>
                      </a: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allons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are going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100" b="1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allez</a:t>
                      </a:r>
                      <a:endParaRPr lang="en-GB" sz="11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are going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portons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wear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portez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wear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mangeons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eat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mangez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eat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prenons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take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prenez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take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buvons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drink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buvez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drink</a:t>
                      </a: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</a:t>
                      </a:r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going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GB" sz="1100" b="1" i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vont</a:t>
                      </a:r>
                      <a:endParaRPr lang="en-GB" sz="11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are going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portent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wear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portent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wear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eat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eat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prennent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take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prennent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take</a:t>
                      </a: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boivent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drink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boivent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drink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carnival</a:t>
                      </a:r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À une fête chez</a:t>
                      </a:r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une </a:t>
                      </a:r>
                      <a:r>
                        <a:rPr lang="en-GB" sz="12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copine</a:t>
                      </a:r>
                      <a:endParaRPr lang="en-GB" sz="12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carnival / to a party at my friends’ house</a:t>
                      </a:r>
                    </a:p>
                    <a:p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costume de pirate / une chemise blanche 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pirate outfit / a white shirt</a:t>
                      </a:r>
                    </a:p>
                    <a:p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hamburger-frites / du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poulet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une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salade</a:t>
                      </a:r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burger and chips / chicken / a salad</a:t>
                      </a:r>
                    </a:p>
                    <a:p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photos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</a:t>
                      </a: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coca /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limonade</a:t>
                      </a:r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cola / a lemonade</a:t>
                      </a: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film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d’horreur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le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défilé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le feu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d’artifice</a:t>
                      </a:r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horror movie / the parade / the fireworks </a:t>
                      </a:r>
                    </a:p>
                    <a:p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chanson 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song</a:t>
                      </a: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défilé</a:t>
                      </a:r>
                      <a:endParaRPr lang="en-GB" sz="11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parade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</a:t>
                      </a: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trouve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find that</a:t>
                      </a:r>
                    </a:p>
                    <a:p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</a:p>
                    <a:p>
                      <a:r>
                        <a:rPr lang="en-GB" sz="1100" b="1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  <a:br>
                        <a:rPr lang="en-GB" sz="11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marrant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baseline="0" noProof="0" dirty="0" err="1">
                          <a:solidFill>
                            <a:srgbClr val="002060"/>
                          </a:solidFill>
                        </a:rPr>
                        <a:t>intéresant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interesting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ennuyeux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nul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bizarre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strange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noProof="0" dirty="0">
                          <a:solidFill>
                            <a:srgbClr val="002060"/>
                          </a:solidFill>
                        </a:rPr>
                        <a:t>Pas mal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alright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not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 aussi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finalement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finally</a:t>
                      </a:r>
                      <a:endParaRPr kumimoji="0" lang="fr-FR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Repeat</a:t>
                      </a:r>
                      <a:r>
                        <a:rPr lang="fr-FR" sz="1100" b="1" i="0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08323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m’amuse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enjoyed myself (m)</a:t>
                      </a:r>
                    </a:p>
                    <a:p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t’amuses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enjoyed yourself (m)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s’amuse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enjoyed himself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baseline="0" noProof="0" dirty="0">
                          <a:solidFill>
                            <a:srgbClr val="002060"/>
                          </a:solidFill>
                        </a:rPr>
                        <a:t>on s’amuse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enjoyed</a:t>
                      </a:r>
                      <a:r>
                        <a:rPr kumimoji="0" lang="fr-FR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ourselves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amusons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enjoy ourselves </a:t>
                      </a:r>
                    </a:p>
                    <a:p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amusez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enjoy yourselves</a:t>
                      </a:r>
                      <a:endParaRPr lang="fr-FR" sz="1100" b="1" baseline="0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</a:t>
                      </a:r>
                      <a:r>
                        <a:rPr lang="en-GB" sz="11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’amusent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enjoy themselves (p)</a:t>
                      </a:r>
                    </a:p>
                    <a:p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GB" sz="11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s’amusent</a:t>
                      </a:r>
                      <a:endParaRPr lang="en-GB" sz="11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enjoy themselves (</a:t>
                      </a:r>
                      <a:r>
                        <a:rPr lang="en-GB" sz="11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</a:t>
                      </a:r>
                      <a:r>
                        <a:rPr lang="en-GB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2084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6786BE-18B9-4FEE-9DF4-CD9E115162F5}"/>
              </a:ext>
            </a:extLst>
          </p:cNvPr>
          <p:cNvSpPr txBox="1"/>
          <p:nvPr/>
        </p:nvSpPr>
        <p:spPr>
          <a:xfrm>
            <a:off x="9216570" y="5444804"/>
            <a:ext cx="2032001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fontAlgn="base">
              <a:defRPr/>
            </a:pPr>
            <a:endParaRPr lang="fr-FR" sz="1200" dirty="0">
              <a:solidFill>
                <a:srgbClr val="002060"/>
              </a:solidFill>
            </a:endParaRPr>
          </a:p>
          <a:p>
            <a:pPr lvl="0" fontAlgn="base">
              <a:defRPr/>
            </a:pPr>
            <a:endParaRPr lang="fr-FR" sz="1200" dirty="0">
              <a:solidFill>
                <a:srgbClr val="002060"/>
              </a:solidFill>
            </a:endParaRPr>
          </a:p>
          <a:p>
            <a:pPr lvl="0" fontAlgn="base">
              <a:defRPr/>
            </a:pPr>
            <a:endParaRPr lang="fr-FR" sz="1200" dirty="0">
              <a:solidFill>
                <a:srgbClr val="002060"/>
              </a:solidFill>
            </a:endParaRPr>
          </a:p>
          <a:p>
            <a:pPr lvl="0" fontAlgn="base">
              <a:defRPr/>
            </a:pPr>
            <a:endParaRPr lang="fr-FR" sz="1200" dirty="0">
              <a:solidFill>
                <a:srgbClr val="002060"/>
              </a:solidFill>
            </a:endParaRPr>
          </a:p>
          <a:p>
            <a:pPr lvl="0" fontAlgn="base">
              <a:defRPr/>
            </a:pPr>
            <a:endParaRPr lang="fr-FR" sz="1200" dirty="0">
              <a:solidFill>
                <a:srgbClr val="002060"/>
              </a:solidFill>
            </a:endParaRPr>
          </a:p>
          <a:p>
            <a:pPr lvl="0" fontAlgn="base">
              <a:defRPr/>
            </a:pPr>
            <a:endParaRPr lang="fr-FR" sz="1200" dirty="0">
              <a:solidFill>
                <a:srgbClr val="002060"/>
              </a:solidFill>
            </a:endParaRPr>
          </a:p>
          <a:p>
            <a:pPr lvl="0" fontAlgn="base">
              <a:defRPr/>
            </a:pP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Image result for carnaval cartoo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305" y="5568809"/>
            <a:ext cx="1828529" cy="11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5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19531"/>
              </p:ext>
            </p:extLst>
          </p:nvPr>
        </p:nvGraphicFramePr>
        <p:xfrm>
          <a:off x="0" y="3"/>
          <a:ext cx="12213771" cy="6778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837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040871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108521">
                  <a:extLst>
                    <a:ext uri="{9D8B030D-6E8A-4147-A177-3AD203B41FA5}">
                      <a16:colId xmlns:a16="http://schemas.microsoft.com/office/drawing/2014/main" val="540672579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3599543">
                  <a:extLst>
                    <a:ext uri="{9D8B030D-6E8A-4147-A177-3AD203B41FA5}">
                      <a16:colId xmlns:a16="http://schemas.microsoft.com/office/drawing/2014/main" val="2682667079"/>
                    </a:ext>
                  </a:extLst>
                </a:gridCol>
                <a:gridCol w="1451428">
                  <a:extLst>
                    <a:ext uri="{9D8B030D-6E8A-4147-A177-3AD203B41FA5}">
                      <a16:colId xmlns:a16="http://schemas.microsoft.com/office/drawing/2014/main" val="4197684131"/>
                    </a:ext>
                  </a:extLst>
                </a:gridCol>
                <a:gridCol w="1792514">
                  <a:extLst>
                    <a:ext uri="{9D8B030D-6E8A-4147-A177-3AD203B41FA5}">
                      <a16:colId xmlns:a16="http://schemas.microsoft.com/office/drawing/2014/main" val="370463609"/>
                    </a:ext>
                  </a:extLst>
                </a:gridCol>
              </a:tblGrid>
              <a:tr h="33776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5.b   Qu’est-ce tu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as fait (le week-end dernier)</a:t>
                      </a: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?  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did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(last weekend)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r>
                        <a:rPr lang="fr-FR" sz="1800" b="1" i="1" dirty="0">
                          <a:solidFill>
                            <a:schemeClr val="bg1"/>
                          </a:solidFill>
                          <a:latin typeface="+mn-lt"/>
                        </a:rPr>
                        <a:t>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531704">
                <a:tc>
                  <a:txBody>
                    <a:bodyPr/>
                    <a:lstStyle/>
                    <a:p>
                      <a:pPr lvl="0"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Time</a:t>
                      </a:r>
                    </a:p>
                    <a:p>
                      <a:pPr lvl="0"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Verb and </a:t>
                      </a:r>
                      <a:r>
                        <a:rPr lang="fr-FR" sz="15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complement</a:t>
                      </a:r>
                      <a:r>
                        <a:rPr lang="fr-FR" sz="15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5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Verb</a:t>
                      </a:r>
                      <a:r>
                        <a:rPr lang="fr-FR" sz="15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fr-FR" sz="15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Adjective</a:t>
                      </a:r>
                    </a:p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215314">
                <a:tc rowSpan="3">
                  <a:txBody>
                    <a:bodyPr/>
                    <a:lstStyle/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Le week-end dernier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Last weekend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La semaine dernière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L’année dernière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Hier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Yesterday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suis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est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</a:p>
                    <a:p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est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 (masculine)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</a:t>
                      </a:r>
                      <a:r>
                        <a:rPr lang="en-GB" sz="12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 (feminine)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carnival</a:t>
                      </a:r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À une fête chez</a:t>
                      </a:r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une </a:t>
                      </a:r>
                      <a:r>
                        <a:rPr lang="en-GB" sz="12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copine</a:t>
                      </a:r>
                      <a:endParaRPr lang="en-GB" sz="12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carnival / to a party at my friends’ house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parade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c’était 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was</a:t>
                      </a:r>
                    </a:p>
                    <a:p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trouvé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found that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</a:p>
                    <a:p>
                      <a:r>
                        <a:rPr lang="en-GB" sz="1200" b="1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marrant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baseline="0" noProof="0" dirty="0" err="1">
                          <a:solidFill>
                            <a:srgbClr val="002060"/>
                          </a:solidFill>
                        </a:rPr>
                        <a:t>intéresant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interesting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ennuyeux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nul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bizarre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strange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Pas mal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alright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not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9554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a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</a:p>
                    <a:p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porté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wear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</a:t>
                      </a:r>
                    </a:p>
                    <a:p>
                      <a:r>
                        <a:rPr lang="en-GB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take</a:t>
                      </a:r>
                      <a:br>
                        <a:rPr lang="en-GB" sz="12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mangé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bu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drink</a:t>
                      </a: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regardé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watch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chanté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dansé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dance</a:t>
                      </a:r>
                    </a:p>
                    <a:p>
                      <a:r>
                        <a:rPr lang="fr-FR" sz="1200" b="1" noProof="0" dirty="0">
                          <a:solidFill>
                            <a:srgbClr val="002060"/>
                          </a:solidFill>
                        </a:rPr>
                        <a:t>participé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take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costume de pirate / une chemise blanche 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pirate outfit / a white shirt</a:t>
                      </a:r>
                    </a:p>
                    <a:p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photos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</a:t>
                      </a:r>
                    </a:p>
                    <a:p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hamburger-frites / du </a:t>
                      </a:r>
                      <a:r>
                        <a:rPr lang="en-GB" sz="12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poulet</a:t>
                      </a:r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une </a:t>
                      </a:r>
                      <a:r>
                        <a:rPr lang="en-GB" sz="12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salade</a:t>
                      </a:r>
                      <a:endParaRPr lang="en-GB" sz="12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burger and chips / chicken / a salad</a:t>
                      </a:r>
                    </a:p>
                    <a:p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coca / </a:t>
                      </a:r>
                      <a:r>
                        <a:rPr lang="en-GB" sz="12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limonade</a:t>
                      </a:r>
                      <a:endParaRPr lang="en-GB" sz="12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cola / a </a:t>
                      </a:r>
                      <a:r>
                        <a:rPr lang="en-GB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limonade</a:t>
                      </a:r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film </a:t>
                      </a:r>
                      <a:r>
                        <a:rPr lang="en-GB" sz="12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d’horreur</a:t>
                      </a:r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le </a:t>
                      </a:r>
                      <a:r>
                        <a:rPr lang="en-GB" sz="12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défilé</a:t>
                      </a:r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le feu </a:t>
                      </a:r>
                      <a:r>
                        <a:rPr lang="en-GB" sz="12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d’artifice</a:t>
                      </a:r>
                      <a:endParaRPr lang="en-GB" sz="12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horror movie / the parade / the fireworks </a:t>
                      </a:r>
                    </a:p>
                    <a:p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chanson </a:t>
                      </a: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song</a:t>
                      </a:r>
                    </a:p>
                    <a:p>
                      <a:endParaRPr lang="en-GB" sz="12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</a:t>
                      </a:r>
                      <a:r>
                        <a:rPr lang="en-GB" sz="12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défilé</a:t>
                      </a:r>
                      <a:endParaRPr lang="en-GB" sz="12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41116"/>
                  </a:ext>
                </a:extLst>
              </a:tr>
              <a:tr h="16316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suis</a:t>
                      </a:r>
                      <a:r>
                        <a:rPr lang="en-GB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amusé</a:t>
                      </a:r>
                      <a:endParaRPr lang="en-GB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enjoyed myself (m)</a:t>
                      </a:r>
                    </a:p>
                    <a:p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suis</a:t>
                      </a: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amusé</a:t>
                      </a:r>
                      <a:r>
                        <a:rPr lang="en-GB" sz="12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i="0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enjoyed myself (f)</a:t>
                      </a:r>
                    </a:p>
                    <a:p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t’es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amusé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enjoyed yourself (m)</a:t>
                      </a:r>
                    </a:p>
                    <a:p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t’es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amsusé</a:t>
                      </a:r>
                      <a:r>
                        <a:rPr lang="en-GB" sz="1200" b="1" i="0" kern="12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enjoyed yourself (f)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s’est</a:t>
                      </a:r>
                      <a:r>
                        <a:rPr lang="en-GB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amusé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enjoyed himself</a:t>
                      </a:r>
                      <a:endParaRPr lang="en-GB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elle s’est amusé</a:t>
                      </a:r>
                      <a:r>
                        <a:rPr lang="fr-FR" sz="1200" b="1" baseline="0" noProof="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enjoyed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herself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baseline="0" noProof="0" dirty="0">
                          <a:solidFill>
                            <a:srgbClr val="002060"/>
                          </a:solidFill>
                        </a:rPr>
                        <a:t>on s’est amusés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enjoyed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ourselves</a:t>
                      </a:r>
                      <a:endParaRPr lang="fr-FR" sz="1200" b="1" baseline="0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208465"/>
                  </a:ext>
                </a:extLst>
              </a:tr>
            </a:tbl>
          </a:graphicData>
        </a:graphic>
      </p:graphicFrame>
      <p:pic>
        <p:nvPicPr>
          <p:cNvPr id="2052" name="Picture 4" descr="user uploaded imag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4" y="5146766"/>
            <a:ext cx="2158773" cy="161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0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525411"/>
              </p:ext>
            </p:extLst>
          </p:nvPr>
        </p:nvGraphicFramePr>
        <p:xfrm>
          <a:off x="0" y="1"/>
          <a:ext cx="12192001" cy="6864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857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2148114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4086623">
                  <a:extLst>
                    <a:ext uri="{9D8B030D-6E8A-4147-A177-3AD203B41FA5}">
                      <a16:colId xmlns:a16="http://schemas.microsoft.com/office/drawing/2014/main" val="2682667079"/>
                    </a:ext>
                  </a:extLst>
                </a:gridCol>
                <a:gridCol w="1958168">
                  <a:extLst>
                    <a:ext uri="{9D8B030D-6E8A-4147-A177-3AD203B41FA5}">
                      <a16:colId xmlns:a16="http://schemas.microsoft.com/office/drawing/2014/main" val="4197684131"/>
                    </a:ext>
                  </a:extLst>
                </a:gridCol>
                <a:gridCol w="1676810">
                  <a:extLst>
                    <a:ext uri="{9D8B030D-6E8A-4147-A177-3AD203B41FA5}">
                      <a16:colId xmlns:a16="http://schemas.microsoft.com/office/drawing/2014/main" val="370463609"/>
                    </a:ext>
                  </a:extLst>
                </a:gridCol>
              </a:tblGrid>
              <a:tr h="43169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5.c   Qu’est-ce que tu vas faire (ce week-end)?  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are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going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to do (</a:t>
                      </a:r>
                      <a:r>
                        <a:rPr lang="fr-FR" sz="18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this</a:t>
                      </a:r>
                      <a:r>
                        <a:rPr lang="fr-FR" sz="1800" b="0" i="1" dirty="0">
                          <a:solidFill>
                            <a:schemeClr val="bg1"/>
                          </a:solidFill>
                          <a:latin typeface="+mn-lt"/>
                        </a:rPr>
                        <a:t> weekend)?</a:t>
                      </a:r>
                      <a:r>
                        <a:rPr lang="fr-FR" sz="1800" b="1" i="1" dirty="0">
                          <a:solidFill>
                            <a:schemeClr val="bg1"/>
                          </a:solidFill>
                          <a:latin typeface="+mn-lt"/>
                        </a:rPr>
                        <a:t>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794186">
                <a:tc>
                  <a:txBody>
                    <a:bodyPr/>
                    <a:lstStyle/>
                    <a:p>
                      <a:pPr lvl="0" algn="ctr"/>
                      <a:r>
                        <a:rPr lang="fr-FR" sz="15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Preposition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lvl="0" algn="ctr"/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lvl="0"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Noun</a:t>
                      </a:r>
                    </a:p>
                    <a:p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5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Verb</a:t>
                      </a:r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 in </a:t>
                      </a:r>
                      <a:r>
                        <a:rPr lang="fr-FR" sz="15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infinitve</a:t>
                      </a:r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5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form</a:t>
                      </a:r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 + </a:t>
                      </a:r>
                      <a:r>
                        <a:rPr lang="fr-FR" sz="15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object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 err="1">
                          <a:solidFill>
                            <a:schemeClr val="bg1"/>
                          </a:solidFill>
                          <a:latin typeface="+mn-lt"/>
                        </a:rPr>
                        <a:t>Verb</a:t>
                      </a:r>
                      <a:r>
                        <a:rPr lang="fr-FR" sz="15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opinion future </a:t>
                      </a:r>
                      <a:r>
                        <a:rPr lang="fr-FR" sz="15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tense</a:t>
                      </a:r>
                      <a:endParaRPr lang="fr-FR" sz="1500" b="0" i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5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Adjective</a:t>
                      </a:r>
                    </a:p>
                    <a:p>
                      <a:pPr algn="ctr"/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500" b="0" i="1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5632118">
                <a:tc>
                  <a:txBody>
                    <a:bodyPr/>
                    <a:lstStyle/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Tous les ans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Every</a:t>
                      </a: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En février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D’habitude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b="1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Quelquefois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Normalement</a:t>
                      </a:r>
                      <a:r>
                        <a:rPr lang="fr-FR" sz="1400" b="1" baseline="0" noProof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Normally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vais</a:t>
                      </a:r>
                      <a:endParaRPr lang="en-GB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going  </a:t>
                      </a:r>
                      <a:br>
                        <a:rPr lang="en-GB" sz="14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4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vas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going </a:t>
                      </a:r>
                      <a:endParaRPr lang="en-GB" sz="14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endParaRPr lang="en-GB" sz="14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is going </a:t>
                      </a:r>
                    </a:p>
                    <a:p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 is going</a:t>
                      </a:r>
                    </a:p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are going</a:t>
                      </a:r>
                    </a:p>
                    <a:p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allons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are going </a:t>
                      </a:r>
                    </a:p>
                    <a:p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</a:t>
                      </a:r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allez</a:t>
                      </a:r>
                      <a:endParaRPr lang="en-GB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</a:t>
                      </a:r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going</a:t>
                      </a:r>
                    </a:p>
                    <a:p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vont</a:t>
                      </a:r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are going</a:t>
                      </a:r>
                    </a:p>
                    <a:p>
                      <a:endParaRPr lang="en-GB" sz="14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aller </a:t>
                      </a:r>
                      <a:endParaRPr lang="en-GB" sz="1400" b="1" i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go</a:t>
                      </a:r>
                    </a:p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porter</a:t>
                      </a:r>
                    </a:p>
                    <a:p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wear</a:t>
                      </a:r>
                      <a:endParaRPr lang="en-GB" sz="14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</a:t>
                      </a:r>
                      <a:endParaRPr lang="en-GB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take</a:t>
                      </a:r>
                      <a:br>
                        <a:rPr lang="en-GB" sz="14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manger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baseline="0" noProof="0" dirty="0">
                          <a:solidFill>
                            <a:srgbClr val="002060"/>
                          </a:solidFill>
                        </a:rPr>
                        <a:t>boire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drink</a:t>
                      </a:r>
                    </a:p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regarder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watch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baseline="0" noProof="0" dirty="0">
                          <a:solidFill>
                            <a:srgbClr val="002060"/>
                          </a:solidFill>
                        </a:rPr>
                        <a:t>chanter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danser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dance</a:t>
                      </a:r>
                    </a:p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participer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take</a:t>
                      </a: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part </a:t>
                      </a:r>
                    </a:p>
                    <a:p>
                      <a:r>
                        <a:rPr lang="fr-FR" sz="1400" b="1" baseline="0" noProof="0" dirty="0">
                          <a:solidFill>
                            <a:srgbClr val="002060"/>
                          </a:solidFill>
                        </a:rPr>
                        <a:t>m’amuser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enjoy </a:t>
                      </a: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myself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400" b="1" baseline="0" noProof="0" dirty="0">
                          <a:solidFill>
                            <a:srgbClr val="002060"/>
                          </a:solidFill>
                        </a:rPr>
                        <a:t>t’amuser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enjoy </a:t>
                      </a: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yourself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400" b="1" baseline="0" noProof="0" dirty="0">
                          <a:solidFill>
                            <a:srgbClr val="002060"/>
                          </a:solidFill>
                        </a:rPr>
                        <a:t>s’amuser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enjoy </a:t>
                      </a: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himself</a:t>
                      </a: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ousrselves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carnival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À une fête chez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une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copine</a:t>
                      </a:r>
                      <a:endParaRPr lang="en-GB" sz="14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carnival / to a party at my friends’ house</a:t>
                      </a:r>
                    </a:p>
                    <a:p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costume de pirate / une chemise blanche </a:t>
                      </a:r>
                    </a:p>
                    <a:p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pirate outfit / a white shirt</a:t>
                      </a:r>
                    </a:p>
                    <a:p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photos</a:t>
                      </a:r>
                    </a:p>
                    <a:p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</a:t>
                      </a:r>
                    </a:p>
                    <a:p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hamburger-frites / du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poulet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une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salade</a:t>
                      </a:r>
                      <a:endParaRPr lang="en-GB" sz="14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burger and chips / chicken / a salad</a:t>
                      </a:r>
                    </a:p>
                    <a:p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coca /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limonade</a:t>
                      </a:r>
                      <a:endParaRPr lang="en-GB" sz="14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cola / a </a:t>
                      </a:r>
                      <a:r>
                        <a:rPr lang="en-GB" sz="14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limonade</a:t>
                      </a:r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film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d’horreur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le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défilé</a:t>
                      </a:r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le feu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d’artifice</a:t>
                      </a:r>
                      <a:endParaRPr lang="en-GB" sz="14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horror movie / the parade / the fireworks </a:t>
                      </a:r>
                    </a:p>
                    <a:p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chanson </a:t>
                      </a:r>
                    </a:p>
                    <a:p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song</a:t>
                      </a:r>
                    </a:p>
                    <a:p>
                      <a:endParaRPr lang="en-GB" sz="14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</a:t>
                      </a:r>
                      <a:r>
                        <a:rPr lang="en-GB" sz="1400" b="1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défilé</a:t>
                      </a:r>
                      <a:endParaRPr lang="en-GB" sz="1400" b="1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parade</a:t>
                      </a:r>
                    </a:p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</a:t>
                      </a:r>
                      <a:r>
                        <a:rPr lang="en-GB" sz="14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en-GB" sz="14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i="0" kern="12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</a:t>
                      </a:r>
                      <a:endParaRPr lang="en-GB" sz="14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going to be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</a:t>
                      </a:r>
                    </a:p>
                    <a:p>
                      <a:r>
                        <a:rPr lang="en-GB" sz="14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  <a:endParaRPr lang="en-GB" sz="14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</a:p>
                    <a:p>
                      <a:r>
                        <a:rPr lang="en-GB" sz="1400" b="1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  <a:br>
                        <a:rPr lang="en-GB" sz="1400" b="1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marrant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baseline="0" noProof="0" dirty="0" err="1">
                          <a:solidFill>
                            <a:srgbClr val="002060"/>
                          </a:solidFill>
                        </a:rPr>
                        <a:t>intéresant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interesting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ennuyeux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baseline="0" noProof="0" dirty="0">
                          <a:solidFill>
                            <a:srgbClr val="002060"/>
                          </a:solidFill>
                        </a:rPr>
                        <a:t>nul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bizarre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strange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noProof="0" dirty="0">
                          <a:solidFill>
                            <a:srgbClr val="002060"/>
                          </a:solidFill>
                        </a:rPr>
                        <a:t>Pas mal</a:t>
                      </a:r>
                      <a:endParaRPr lang="fr-FR" sz="1400" b="1" baseline="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alright</a:t>
                      </a:r>
                      <a:r>
                        <a:rPr kumimoji="0" lang="fr-FR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not </a:t>
                      </a:r>
                      <a:r>
                        <a:rPr kumimoji="0" lang="fr-FR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endParaRPr kumimoji="0" lang="fr-FR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</a:tbl>
          </a:graphicData>
        </a:graphic>
      </p:graphicFrame>
      <p:pic>
        <p:nvPicPr>
          <p:cNvPr id="1026" name="Picture 2" descr="Image result for carnaval cartoo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234" y="1382652"/>
            <a:ext cx="1856937" cy="185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le futur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85" y="5398044"/>
            <a:ext cx="2824567" cy="12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3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860817-AF0B-4724-94AA-CD3E5B19C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487" y="460261"/>
            <a:ext cx="6595996" cy="5937477"/>
          </a:xfrm>
        </p:spPr>
      </p:pic>
    </p:spTree>
    <p:extLst>
      <p:ext uri="{BB962C8B-B14F-4D97-AF65-F5344CB8AC3E}">
        <p14:creationId xmlns:p14="http://schemas.microsoft.com/office/powerpoint/2010/main" val="91559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0D2AB42E77A4D84BE2DD6D05212EE" ma:contentTypeVersion="12" ma:contentTypeDescription="Create a new document." ma:contentTypeScope="" ma:versionID="6ce3580611a98063e1b982c10a8d4899">
  <xsd:schema xmlns:xsd="http://www.w3.org/2001/XMLSchema" xmlns:xs="http://www.w3.org/2001/XMLSchema" xmlns:p="http://schemas.microsoft.com/office/2006/metadata/properties" xmlns:ns3="39f316ac-aaf5-4e2e-a738-5959585ebd54" xmlns:ns4="ab5792e2-7a20-434d-b2c8-f6c424745da8" targetNamespace="http://schemas.microsoft.com/office/2006/metadata/properties" ma:root="true" ma:fieldsID="0fb2ca46268dcf17957317634adb8574" ns3:_="" ns4:_="">
    <xsd:import namespace="39f316ac-aaf5-4e2e-a738-5959585ebd54"/>
    <xsd:import namespace="ab5792e2-7a20-434d-b2c8-f6c424745d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316ac-aaf5-4e2e-a738-5959585ebd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792e2-7a20-434d-b2c8-f6c424745d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F83E8E-D027-4036-AB87-3F54124BD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f316ac-aaf5-4e2e-a738-5959585ebd54"/>
    <ds:schemaRef ds:uri="ab5792e2-7a20-434d-b2c8-f6c424745d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D65B18-9B4F-44F8-B9DD-8F119AB720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E4BD8-BD29-408F-9C40-A94B4A4CBD1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b5792e2-7a20-434d-b2c8-f6c424745da8"/>
    <ds:schemaRef ds:uri="http://purl.org/dc/elements/1.1/"/>
    <ds:schemaRef ds:uri="39f316ac-aaf5-4e2e-a738-5959585ebd5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3168</Words>
  <Application>Microsoft Office PowerPoint</Application>
  <PresentationFormat>Widescreen</PresentationFormat>
  <Paragraphs>1059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domiciles Homes j’habite I live la maison house l’appartement (m) flat la rue street/road à la campagne in the country dans un village in a village dans une ville in a town   Les adjectifs Adjectives petit  small grand big beau/belle beautiful joli(e) pretty vieux/vieille old nouveau/nouvelle new neuf/neuve brand new moderne modern confortable comfortable gros(se) big (for animals and objects)/fat   Les pièces Rooms Chez moi, il y a … In my home, there is/are … la chambre (de mes parents/de my parents’/my sister’s) bedroom  ma sœur)  ma chambre my bedroom la cuisine kitchen le jardin garden la salle à manger dining room la salle de bains bathroom le salon living room les toilettes toilet Il n’y a pas de … There isn’t a …/There aren’t any … </vt:lpstr>
      <vt:lpstr>Le petit déjeuner Breakfast Qu’est-ce que tu prends pour What do you have for breakfast? le petit déjeuner? Je mange/Je prends … I eat/I have … du beurre / du pain butter/bread de la confiture jam des céréales cereals un croissant a croissant un pain au chocolat a pain au chocolat une baguette a baguette une brioche a brioche (sweet loaf) une tartine a slice of bread and butter  Je bois/Je prends … I drink/I have … du café/du lait/du thé coffee/milk/tea du chocolat chaud hot chocolate du jus d’orange orange juice   Le dîner Evening meal du fromage/du poisson cheese/fish du poulet/du riz chicken/rice de la soupe soup de la viande meat des crêpes pancakes des crudités crudités des escargots snails des légumes vegetables des pâtes pasta des plats à emporter takeaway food des pommes de terre potatoes des tomates tomatoes un fruit a piece of fruit un steak-frites steak and chips un yaourt a yoghurt une mousse au chocolat a chocolate mousse Je suis végétarien(ne). I’m a vegetarian.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Caroline Heaney</cp:lastModifiedBy>
  <cp:revision>92</cp:revision>
  <dcterms:created xsi:type="dcterms:W3CDTF">2021-01-08T13:31:16Z</dcterms:created>
  <dcterms:modified xsi:type="dcterms:W3CDTF">2023-11-10T16:13:48Z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0x010100E1E0D2AB42E77A4D84BE2DD6D05212EE</vt:lpwstr>
  </property>
</Properties>
</file>