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1305" r:id="rId5"/>
    <p:sldId id="1306" r:id="rId6"/>
    <p:sldId id="1307" r:id="rId7"/>
    <p:sldId id="1308" r:id="rId8"/>
    <p:sldId id="1299" r:id="rId9"/>
    <p:sldId id="1300" r:id="rId10"/>
    <p:sldId id="1309" r:id="rId11"/>
    <p:sldId id="1310" r:id="rId12"/>
    <p:sldId id="131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FF00"/>
    <a:srgbClr val="FF0066"/>
    <a:srgbClr val="FF6600"/>
    <a:srgbClr val="3F45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09" autoAdjust="0"/>
    <p:restoredTop sz="80657" autoAdjust="0"/>
  </p:normalViewPr>
  <p:slideViewPr>
    <p:cSldViewPr snapToGrid="0">
      <p:cViewPr varScale="1">
        <p:scale>
          <a:sx n="67" d="100"/>
          <a:sy n="67" d="100"/>
        </p:scale>
        <p:origin x="42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4" y="0"/>
            <a:ext cx="2971800" cy="458788"/>
          </a:xfrm>
          <a:prstGeom prst="rect">
            <a:avLst/>
          </a:prstGeom>
        </p:spPr>
        <p:txBody>
          <a:bodyPr vert="horz" lIns="91440" tIns="45720" rIns="91440" bIns="45720" rtlCol="0"/>
          <a:lstStyle>
            <a:lvl1pPr algn="r">
              <a:defRPr sz="1200"/>
            </a:lvl1pPr>
          </a:lstStyle>
          <a:p>
            <a:fld id="{F9B7B55D-2D0E-4CAC-97A9-D9A3405A5772}" type="datetimeFigureOut">
              <a:rPr lang="fr-FR" smtClean="0"/>
              <a:t>10/11/2023</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1"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4"/>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4" y="8685214"/>
            <a:ext cx="2971800" cy="458787"/>
          </a:xfrm>
          <a:prstGeom prst="rect">
            <a:avLst/>
          </a:prstGeom>
        </p:spPr>
        <p:txBody>
          <a:bodyPr vert="horz" lIns="91440" tIns="45720" rIns="91440" bIns="45720" rtlCol="0" anchor="b"/>
          <a:lstStyle>
            <a:lvl1pPr algn="r">
              <a:defRPr sz="1200"/>
            </a:lvl1pPr>
          </a:lstStyle>
          <a:p>
            <a:fld id="{4200AE5E-5171-4E3E-8976-34735CFA97DA}" type="slidenum">
              <a:rPr lang="fr-FR" smtClean="0"/>
              <a:t>‹#›</a:t>
            </a:fld>
            <a:endParaRPr lang="fr-FR"/>
          </a:p>
        </p:txBody>
      </p:sp>
    </p:spTree>
    <p:extLst>
      <p:ext uri="{BB962C8B-B14F-4D97-AF65-F5344CB8AC3E}">
        <p14:creationId xmlns:p14="http://schemas.microsoft.com/office/powerpoint/2010/main" val="3556273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0AE5E-5171-4E3E-8976-34735CFA97D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9755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0AE5E-5171-4E3E-8976-34735CFA97D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9240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F19DB-5179-4F2E-8551-9ADF094CE4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B5D4D5FB-9107-493E-8225-346CAB0F55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0253C656-000E-47DE-88A2-D4D16DCAF049}"/>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5" name="Footer Placeholder 4">
            <a:extLst>
              <a:ext uri="{FF2B5EF4-FFF2-40B4-BE49-F238E27FC236}">
                <a16:creationId xmlns:a16="http://schemas.microsoft.com/office/drawing/2014/main" id="{2D312AC1-204C-4375-946E-F78E06EF319F}"/>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F577806A-658E-452D-9D05-049D2670EB28}"/>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186855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DF6C6-FC3B-4B0D-8C4B-003E954853D5}"/>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0E33D924-DD4D-4653-923E-C690526756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7DB77D03-A18D-441C-90AA-C4D50E85751C}"/>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5" name="Footer Placeholder 4">
            <a:extLst>
              <a:ext uri="{FF2B5EF4-FFF2-40B4-BE49-F238E27FC236}">
                <a16:creationId xmlns:a16="http://schemas.microsoft.com/office/drawing/2014/main" id="{B1116215-B49C-4A99-BCB0-46E1D5119F2F}"/>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83CD201C-F3F7-4A76-9008-F9A9F118743B}"/>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287967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47A4FD-7956-4FF7-AAD8-510FC66E5A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B49B3B57-2179-4D22-9D1E-AA91C5D693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7F507519-5240-47DC-A078-FD4D74475D42}"/>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5" name="Footer Placeholder 4">
            <a:extLst>
              <a:ext uri="{FF2B5EF4-FFF2-40B4-BE49-F238E27FC236}">
                <a16:creationId xmlns:a16="http://schemas.microsoft.com/office/drawing/2014/main" id="{E7613554-AAB5-485B-88C4-101D5762A20E}"/>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A503150D-9E3A-4AE7-835F-1B3C7654DF32}"/>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138120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F052C-A3F1-4BF1-A324-787719C36494}"/>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97C0FB8A-DEFC-4456-970C-34020C9EF2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94F38A16-D327-46FA-B123-7EC86A33A26D}"/>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5" name="Footer Placeholder 4">
            <a:extLst>
              <a:ext uri="{FF2B5EF4-FFF2-40B4-BE49-F238E27FC236}">
                <a16:creationId xmlns:a16="http://schemas.microsoft.com/office/drawing/2014/main" id="{A73D3F2C-DAC1-492F-8D0B-530F4759751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7F460176-710C-44F6-9AE1-5510F5EFEE0B}"/>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193136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31DB-804A-4893-BA1B-9FA21D3BC1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BF31EF32-41C6-4FD4-9BFA-1AEDD92F88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0BF92C-7AC8-4986-87D8-7EE36E33D76A}"/>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5" name="Footer Placeholder 4">
            <a:extLst>
              <a:ext uri="{FF2B5EF4-FFF2-40B4-BE49-F238E27FC236}">
                <a16:creationId xmlns:a16="http://schemas.microsoft.com/office/drawing/2014/main" id="{BF762A1A-21F1-441A-B8B0-B3B13286F748}"/>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34C39AE-C6B8-4647-BA3A-B372A7286397}"/>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47986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5D780-EDF1-4D68-A3AE-EBC04068486A}"/>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F82E917C-242A-4BEB-A530-752AAD8196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FAE8964D-75D9-45FC-8EB9-EF3B44B524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D4C7B7A8-3A3C-45ED-B20E-02080B70A11F}"/>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6" name="Footer Placeholder 5">
            <a:extLst>
              <a:ext uri="{FF2B5EF4-FFF2-40B4-BE49-F238E27FC236}">
                <a16:creationId xmlns:a16="http://schemas.microsoft.com/office/drawing/2014/main" id="{86BDDBF5-26C3-4B51-A5D5-B6EC259851D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BA200714-E090-421D-A7E5-C9F91428A943}"/>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2796558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A8760-1AF3-4BF5-BE40-3E2316A4A813}"/>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9C38DB4E-3F43-47B1-9D5C-B1F51BD1EF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0F5F20-37D4-4615-AAC7-73B2A9448C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D78F1081-1CF9-4A8E-B0B0-3B7D1E0B2B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D2C535-4410-4310-B523-0BB1BF278C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05D66A8E-399A-4E48-8205-3BACA5BF6B4B}"/>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8" name="Footer Placeholder 7">
            <a:extLst>
              <a:ext uri="{FF2B5EF4-FFF2-40B4-BE49-F238E27FC236}">
                <a16:creationId xmlns:a16="http://schemas.microsoft.com/office/drawing/2014/main" id="{6356AA52-680C-401D-8026-FC9CCEDA5645}"/>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74D78578-8F75-4829-932C-9B06E52EDB19}"/>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451838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FA438-F7B1-4136-95E6-5FB5E7680718}"/>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76B711B6-BAFB-42FD-A74F-CBC9EC0B152E}"/>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4" name="Footer Placeholder 3">
            <a:extLst>
              <a:ext uri="{FF2B5EF4-FFF2-40B4-BE49-F238E27FC236}">
                <a16:creationId xmlns:a16="http://schemas.microsoft.com/office/drawing/2014/main" id="{C409A251-9260-4060-BF0B-47A842EA09E4}"/>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40AA63EA-E87D-4AAE-986B-37977B7BF860}"/>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91930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33A892-134B-4439-ABB3-7C816E38FA2E}"/>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3" name="Footer Placeholder 2">
            <a:extLst>
              <a:ext uri="{FF2B5EF4-FFF2-40B4-BE49-F238E27FC236}">
                <a16:creationId xmlns:a16="http://schemas.microsoft.com/office/drawing/2014/main" id="{1160EB0D-02F1-4AD5-A76E-E43675F8BE5D}"/>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180D0A68-4EA8-4E50-B36D-FD3B6AF317CD}"/>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93485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7FE6A-3D90-4B5B-A13A-18EE6BFCDC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01D7F442-767B-446C-8BF1-B26E376DE0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EA622E5D-0869-46E2-A75F-CCC0A42A0F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1FD9F8-19B9-4FB7-9F7D-265CE7FFA09A}"/>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6" name="Footer Placeholder 5">
            <a:extLst>
              <a:ext uri="{FF2B5EF4-FFF2-40B4-BE49-F238E27FC236}">
                <a16:creationId xmlns:a16="http://schemas.microsoft.com/office/drawing/2014/main" id="{63E9217A-94F2-40BB-BBE9-55B996CEF1ED}"/>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85ABCEF-91DF-4DF1-978F-2DBA3158D96C}"/>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45136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79D34-B1C2-45AF-B4DB-A3AEF158B0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225668B3-8282-4B0D-97B3-D365B64A0D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4A1914DF-46C3-43C5-93BA-558CDCBE42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F0E45A-CE99-4AAB-8A0C-833DDA9867D6}"/>
              </a:ext>
            </a:extLst>
          </p:cNvPr>
          <p:cNvSpPr>
            <a:spLocks noGrp="1"/>
          </p:cNvSpPr>
          <p:nvPr>
            <p:ph type="dt" sz="half" idx="10"/>
          </p:nvPr>
        </p:nvSpPr>
        <p:spPr/>
        <p:txBody>
          <a:bodyPr/>
          <a:lstStyle/>
          <a:p>
            <a:fld id="{CDE981F8-22BD-4D61-93D2-34C4FE2452CA}" type="datetimeFigureOut">
              <a:rPr lang="fr-FR" smtClean="0"/>
              <a:t>10/11/2023</a:t>
            </a:fld>
            <a:endParaRPr lang="fr-FR"/>
          </a:p>
        </p:txBody>
      </p:sp>
      <p:sp>
        <p:nvSpPr>
          <p:cNvPr id="6" name="Footer Placeholder 5">
            <a:extLst>
              <a:ext uri="{FF2B5EF4-FFF2-40B4-BE49-F238E27FC236}">
                <a16:creationId xmlns:a16="http://schemas.microsoft.com/office/drawing/2014/main" id="{B6E34290-24D3-4577-A157-0D83950CF1FB}"/>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5626C75-5276-488B-98E5-852A17564464}"/>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942124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0A559B-5572-4D18-A309-9DCAC68D16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4CE46382-1BCE-44EB-B2FD-18C1407DD1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4C92389E-2F44-4259-8B7F-3540661346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981F8-22BD-4D61-93D2-34C4FE2452CA}" type="datetimeFigureOut">
              <a:rPr lang="fr-FR" smtClean="0"/>
              <a:t>10/11/2023</a:t>
            </a:fld>
            <a:endParaRPr lang="fr-FR"/>
          </a:p>
        </p:txBody>
      </p:sp>
      <p:sp>
        <p:nvSpPr>
          <p:cNvPr id="5" name="Footer Placeholder 4">
            <a:extLst>
              <a:ext uri="{FF2B5EF4-FFF2-40B4-BE49-F238E27FC236}">
                <a16:creationId xmlns:a16="http://schemas.microsoft.com/office/drawing/2014/main" id="{4119E84E-716D-4398-ADA9-D7A8DB5E7B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8F835583-454E-4BD1-9245-1896ABA06B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1A478-880A-45BF-83B4-683692AC4C30}" type="slidenum">
              <a:rPr lang="fr-FR" smtClean="0"/>
              <a:t>‹#›</a:t>
            </a:fld>
            <a:endParaRPr lang="fr-FR"/>
          </a:p>
        </p:txBody>
      </p:sp>
    </p:spTree>
    <p:extLst>
      <p:ext uri="{BB962C8B-B14F-4D97-AF65-F5344CB8AC3E}">
        <p14:creationId xmlns:p14="http://schemas.microsoft.com/office/powerpoint/2010/main" val="415630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lifeinlivingchaos.blogspot.com/2013_11_01_archive.html"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biblicalpreaching.net/2012/03/10/saturday-short-thought-image-of-god/"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note-music-sound-colored-1841089/"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pngall.com/clothing-png"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2042" y="2341756"/>
            <a:ext cx="5520712" cy="1569660"/>
          </a:xfrm>
          <a:prstGeom prst="rect">
            <a:avLst/>
          </a:prstGeom>
          <a:noFill/>
        </p:spPr>
        <p:txBody>
          <a:bodyPr wrap="square" lIns="91440" tIns="45720" rIns="91440" bIns="45720">
            <a:spAutoFit/>
          </a:bodyPr>
          <a:lstStyle/>
          <a:p>
            <a:pPr algn="ctr"/>
            <a:r>
              <a:rPr lang="en-US" sz="9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Module 3</a:t>
            </a:r>
          </a:p>
        </p:txBody>
      </p:sp>
    </p:spTree>
    <p:extLst>
      <p:ext uri="{BB962C8B-B14F-4D97-AF65-F5344CB8AC3E}">
        <p14:creationId xmlns:p14="http://schemas.microsoft.com/office/powerpoint/2010/main" val="668164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D9A742E-6627-4096-9588-AB1485866EA2}"/>
              </a:ext>
            </a:extLst>
          </p:cNvPr>
          <p:cNvGraphicFramePr>
            <a:graphicFrameLocks noGrp="1"/>
          </p:cNvGraphicFramePr>
          <p:nvPr/>
        </p:nvGraphicFramePr>
        <p:xfrm>
          <a:off x="31668" y="28576"/>
          <a:ext cx="12117468" cy="6829423"/>
        </p:xfrm>
        <a:graphic>
          <a:graphicData uri="http://schemas.openxmlformats.org/drawingml/2006/table">
            <a:tbl>
              <a:tblPr firstRow="1" bandRow="1">
                <a:tableStyleId>{5940675A-B579-460E-94D1-54222C63F5DA}</a:tableStyleId>
              </a:tblPr>
              <a:tblGrid>
                <a:gridCol w="2244857">
                  <a:extLst>
                    <a:ext uri="{9D8B030D-6E8A-4147-A177-3AD203B41FA5}">
                      <a16:colId xmlns:a16="http://schemas.microsoft.com/office/drawing/2014/main" val="787757040"/>
                    </a:ext>
                  </a:extLst>
                </a:gridCol>
                <a:gridCol w="1786854">
                  <a:extLst>
                    <a:ext uri="{9D8B030D-6E8A-4147-A177-3AD203B41FA5}">
                      <a16:colId xmlns:a16="http://schemas.microsoft.com/office/drawing/2014/main" val="1188402714"/>
                    </a:ext>
                  </a:extLst>
                </a:gridCol>
                <a:gridCol w="1138400">
                  <a:extLst>
                    <a:ext uri="{9D8B030D-6E8A-4147-A177-3AD203B41FA5}">
                      <a16:colId xmlns:a16="http://schemas.microsoft.com/office/drawing/2014/main" val="2976782263"/>
                    </a:ext>
                  </a:extLst>
                </a:gridCol>
                <a:gridCol w="1685983">
                  <a:extLst>
                    <a:ext uri="{9D8B030D-6E8A-4147-A177-3AD203B41FA5}">
                      <a16:colId xmlns:a16="http://schemas.microsoft.com/office/drawing/2014/main" val="1902471985"/>
                    </a:ext>
                  </a:extLst>
                </a:gridCol>
                <a:gridCol w="1224860">
                  <a:extLst>
                    <a:ext uri="{9D8B030D-6E8A-4147-A177-3AD203B41FA5}">
                      <a16:colId xmlns:a16="http://schemas.microsoft.com/office/drawing/2014/main" val="3489151283"/>
                    </a:ext>
                  </a:extLst>
                </a:gridCol>
                <a:gridCol w="1224859">
                  <a:extLst>
                    <a:ext uri="{9D8B030D-6E8A-4147-A177-3AD203B41FA5}">
                      <a16:colId xmlns:a16="http://schemas.microsoft.com/office/drawing/2014/main" val="953321249"/>
                    </a:ext>
                  </a:extLst>
                </a:gridCol>
                <a:gridCol w="1138400">
                  <a:extLst>
                    <a:ext uri="{9D8B030D-6E8A-4147-A177-3AD203B41FA5}">
                      <a16:colId xmlns:a16="http://schemas.microsoft.com/office/drawing/2014/main" val="2423002328"/>
                    </a:ext>
                  </a:extLst>
                </a:gridCol>
                <a:gridCol w="1673255">
                  <a:extLst>
                    <a:ext uri="{9D8B030D-6E8A-4147-A177-3AD203B41FA5}">
                      <a16:colId xmlns:a16="http://schemas.microsoft.com/office/drawing/2014/main" val="3667154424"/>
                    </a:ext>
                  </a:extLst>
                </a:gridCol>
              </a:tblGrid>
              <a:tr h="669625">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1" dirty="0">
                          <a:solidFill>
                            <a:schemeClr val="bg1"/>
                          </a:solidFill>
                          <a:latin typeface="+mn-lt"/>
                        </a:rPr>
                        <a:t>1- Tu es comment? Il/elle est comment?                      </a:t>
                      </a:r>
                      <a:r>
                        <a:rPr lang="fr-FR" sz="1800" b="0" i="1" dirty="0">
                          <a:solidFill>
                            <a:schemeClr val="bg1"/>
                          </a:solidFill>
                          <a:latin typeface="+mn-lt"/>
                        </a:rPr>
                        <a:t>What are you like?  What is he/she like?</a:t>
                      </a:r>
                    </a:p>
                    <a:p>
                      <a:pPr marL="0" lvl="0" indent="0" algn="l">
                        <a:buNone/>
                      </a:pPr>
                      <a:r>
                        <a:rPr lang="fr-FR" sz="1800" b="1" i="1" dirty="0">
                          <a:solidFill>
                            <a:schemeClr val="bg1"/>
                          </a:solidFill>
                          <a:latin typeface="+mn-lt"/>
                        </a:rPr>
                        <a:t>     Quelles sont tes qualités et tes défauts?                 </a:t>
                      </a:r>
                      <a:r>
                        <a:rPr lang="fr-FR" sz="1800" b="0" i="1" dirty="0" err="1">
                          <a:solidFill>
                            <a:schemeClr val="bg1"/>
                          </a:solidFill>
                          <a:latin typeface="+mn-lt"/>
                        </a:rPr>
                        <a:t>What</a:t>
                      </a:r>
                      <a:r>
                        <a:rPr lang="fr-FR" sz="1800" b="0" i="1" baseline="0" dirty="0">
                          <a:solidFill>
                            <a:schemeClr val="bg1"/>
                          </a:solidFill>
                          <a:latin typeface="+mn-lt"/>
                        </a:rPr>
                        <a:t> are </a:t>
                      </a:r>
                      <a:r>
                        <a:rPr lang="fr-FR" sz="1800" b="0" i="1" baseline="0" dirty="0" err="1">
                          <a:solidFill>
                            <a:schemeClr val="bg1"/>
                          </a:solidFill>
                          <a:latin typeface="+mn-lt"/>
                        </a:rPr>
                        <a:t>your</a:t>
                      </a:r>
                      <a:r>
                        <a:rPr lang="fr-FR" sz="1800" b="0" i="1" baseline="0" dirty="0">
                          <a:solidFill>
                            <a:schemeClr val="bg1"/>
                          </a:solidFill>
                          <a:latin typeface="+mn-lt"/>
                        </a:rPr>
                        <a:t> good and </a:t>
                      </a:r>
                      <a:r>
                        <a:rPr lang="fr-FR" sz="1800" b="0" i="1" baseline="0" dirty="0" err="1">
                          <a:solidFill>
                            <a:schemeClr val="bg1"/>
                          </a:solidFill>
                          <a:latin typeface="+mn-lt"/>
                        </a:rPr>
                        <a:t>bad</a:t>
                      </a:r>
                      <a:r>
                        <a:rPr lang="fr-FR" sz="1800" b="0" i="1" baseline="0" dirty="0">
                          <a:solidFill>
                            <a:schemeClr val="bg1"/>
                          </a:solidFill>
                          <a:latin typeface="+mn-lt"/>
                        </a:rPr>
                        <a:t> </a:t>
                      </a:r>
                      <a:r>
                        <a:rPr lang="fr-FR" sz="1800" b="0" i="1" baseline="0" dirty="0" err="1">
                          <a:solidFill>
                            <a:schemeClr val="bg1"/>
                          </a:solidFill>
                          <a:latin typeface="+mn-lt"/>
                        </a:rPr>
                        <a:t>personality</a:t>
                      </a:r>
                      <a:r>
                        <a:rPr lang="fr-FR" sz="1800" b="0" i="1" baseline="0" dirty="0">
                          <a:solidFill>
                            <a:schemeClr val="bg1"/>
                          </a:solidFill>
                          <a:latin typeface="+mn-lt"/>
                        </a:rPr>
                        <a:t> traits? </a:t>
                      </a:r>
                      <a:endParaRPr lang="fr-FR" sz="1800" b="0" i="1" dirty="0">
                        <a:solidFill>
                          <a:schemeClr val="bg1"/>
                        </a:solidFill>
                        <a:latin typeface="+mn-lt"/>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solidFill>
                      <a:srgbClr val="002060"/>
                    </a:solidFill>
                  </a:tcPr>
                </a:tc>
                <a:tc hMerge="1">
                  <a:txBody>
                    <a:bodyPr/>
                    <a:lstStyle/>
                    <a:p>
                      <a:pPr algn="l"/>
                      <a:endParaRPr lang="fr-FR" sz="18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solidFill>
                      <a:srgbClr val="002060"/>
                    </a:solidFill>
                  </a:tcPr>
                </a:tc>
                <a:tc hMerge="1">
                  <a:txBody>
                    <a:bodyPr/>
                    <a:lstStyle/>
                    <a:p>
                      <a:pPr algn="ctr"/>
                      <a:endParaRPr lang="fr-FR" sz="2000" dirty="0">
                        <a:solidFill>
                          <a:schemeClr val="bg1"/>
                        </a:solidFill>
                        <a:latin typeface="+mn-lt"/>
                      </a:endParaRPr>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solidFill>
                      <a:srgbClr val="002060"/>
                    </a:solidFill>
                  </a:tcPr>
                </a:tc>
                <a:tc hMerge="1">
                  <a:txBody>
                    <a:bodyPr/>
                    <a:lstStyle/>
                    <a:p>
                      <a:pPr algn="ctr"/>
                      <a:endParaRPr lang="fr-FR" sz="2000" dirty="0">
                        <a:solidFill>
                          <a:schemeClr val="bg1"/>
                        </a:solidFill>
                        <a:latin typeface="+mn-lt"/>
                      </a:endParaRPr>
                    </a:p>
                  </a:txBody>
                  <a:tcPr>
                    <a:lnT w="12700" cap="flat" cmpd="sng" algn="ctr">
                      <a:solidFill>
                        <a:srgbClr val="002060"/>
                      </a:solidFill>
                      <a:prstDash val="solid"/>
                      <a:round/>
                      <a:headEnd type="none" w="med" len="med"/>
                      <a:tailEnd type="none" w="med" len="med"/>
                    </a:lnT>
                    <a:solidFill>
                      <a:srgbClr val="002060"/>
                    </a:solidFill>
                  </a:tcPr>
                </a:tc>
                <a:tc hMerge="1">
                  <a:txBody>
                    <a:bodyPr/>
                    <a:lstStyle/>
                    <a:p>
                      <a:pPr algn="ctr"/>
                      <a:endParaRPr lang="fr-FR" sz="2000" dirty="0">
                        <a:solidFill>
                          <a:schemeClr val="bg1"/>
                        </a:solidFill>
                        <a:latin typeface="+mn-lt"/>
                      </a:endParaRPr>
                    </a:p>
                  </a:txBody>
                  <a:tcPr>
                    <a:lnT w="12700" cap="flat" cmpd="sng" algn="ctr">
                      <a:solidFill>
                        <a:srgbClr val="002060"/>
                      </a:solidFill>
                      <a:prstDash val="solid"/>
                      <a:round/>
                      <a:headEnd type="none" w="med" len="med"/>
                      <a:tailEnd type="none" w="med" len="med"/>
                    </a:lnT>
                    <a:solidFill>
                      <a:srgbClr val="002060"/>
                    </a:solidFill>
                  </a:tcPr>
                </a:tc>
                <a:tc hMerge="1">
                  <a:txBody>
                    <a:bodyPr/>
                    <a:lstStyle/>
                    <a:p>
                      <a:pPr algn="ctr"/>
                      <a:endParaRPr lang="fr-FR" sz="2000" dirty="0">
                        <a:solidFill>
                          <a:schemeClr val="bg1"/>
                        </a:solidFill>
                        <a:latin typeface="+mn-lt"/>
                      </a:endParaRPr>
                    </a:p>
                  </a:txBody>
                  <a:tcPr>
                    <a:lnT w="12700" cap="flat" cmpd="sng" algn="ctr">
                      <a:solidFill>
                        <a:srgbClr val="002060"/>
                      </a:solidFill>
                      <a:prstDash val="solid"/>
                      <a:round/>
                      <a:headEnd type="none" w="med" len="med"/>
                      <a:tailEnd type="none" w="med" len="med"/>
                    </a:lnT>
                    <a:solidFill>
                      <a:srgbClr val="002060"/>
                    </a:solidFill>
                  </a:tcPr>
                </a:tc>
                <a:tc hMerge="1">
                  <a:txBody>
                    <a:bodyPr/>
                    <a:lstStyle/>
                    <a:p>
                      <a:pPr algn="ctr"/>
                      <a:endParaRPr lang="fr-FR" sz="2000" dirty="0">
                        <a:solidFill>
                          <a:schemeClr val="bg1"/>
                        </a:solidFill>
                        <a:latin typeface="+mn-lt"/>
                      </a:endParaRPr>
                    </a:p>
                  </a:txBody>
                  <a:tcPr>
                    <a:lnT w="12700" cap="flat" cmpd="sng" algn="ctr">
                      <a:solidFill>
                        <a:srgbClr val="002060"/>
                      </a:solidFill>
                      <a:prstDash val="solid"/>
                      <a:round/>
                      <a:headEnd type="none" w="med" len="med"/>
                      <a:tailEnd type="none" w="med" len="med"/>
                    </a:lnT>
                    <a:solidFill>
                      <a:srgbClr val="002060"/>
                    </a:solidFill>
                  </a:tcPr>
                </a:tc>
                <a:tc hMerge="1">
                  <a:txBody>
                    <a:bodyPr/>
                    <a:lstStyle/>
                    <a:p>
                      <a:pPr algn="ctr"/>
                      <a:endParaRPr lang="fr-FR" sz="2000" dirty="0">
                        <a:solidFill>
                          <a:schemeClr val="bg1"/>
                        </a:solidFill>
                        <a:latin typeface="+mn-lt"/>
                      </a:endParaRPr>
                    </a:p>
                  </a:txBody>
                  <a:tcPr>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solidFill>
                      <a:srgbClr val="002060"/>
                    </a:solidFill>
                  </a:tcPr>
                </a:tc>
                <a:extLst>
                  <a:ext uri="{0D108BD9-81ED-4DB2-BD59-A6C34878D82A}">
                    <a16:rowId xmlns:a16="http://schemas.microsoft.com/office/drawing/2014/main" val="3512392085"/>
                  </a:ext>
                </a:extLst>
              </a:tr>
              <a:tr h="432750">
                <a:tc>
                  <a:txBody>
                    <a:bodyPr/>
                    <a:lstStyle/>
                    <a:p>
                      <a:pPr algn="ctr"/>
                      <a:r>
                        <a:rPr lang="fr-FR" sz="1600" b="0" i="1" dirty="0">
                          <a:solidFill>
                            <a:schemeClr val="bg1"/>
                          </a:solidFill>
                          <a:latin typeface="+mn-lt"/>
                        </a:rPr>
                        <a:t>1</a:t>
                      </a:r>
                    </a:p>
                  </a:txBody>
                  <a:tcPr>
                    <a:lnL w="12700" cap="flat" cmpd="sng" algn="ctr">
                      <a:solidFill>
                        <a:srgbClr val="002060"/>
                      </a:solidFill>
                      <a:prstDash val="solid"/>
                      <a:round/>
                      <a:headEnd type="none" w="med" len="med"/>
                      <a:tailEnd type="none" w="med" len="med"/>
                    </a:lnL>
                    <a:solidFill>
                      <a:srgbClr val="0070C0"/>
                    </a:solidFill>
                  </a:tcPr>
                </a:tc>
                <a:tc>
                  <a:txBody>
                    <a:bodyPr/>
                    <a:lstStyle/>
                    <a:p>
                      <a:pPr algn="ctr"/>
                      <a:r>
                        <a:rPr lang="fr-FR" sz="1600" b="0" i="1" dirty="0">
                          <a:solidFill>
                            <a:schemeClr val="bg1"/>
                          </a:solidFill>
                          <a:latin typeface="+mn-lt"/>
                        </a:rPr>
                        <a:t>2</a:t>
                      </a:r>
                    </a:p>
                  </a:txBody>
                  <a:tcPr>
                    <a:solidFill>
                      <a:srgbClr val="0070C0"/>
                    </a:solidFill>
                  </a:tcPr>
                </a:tc>
                <a:tc>
                  <a:txBody>
                    <a:bodyPr/>
                    <a:lstStyle/>
                    <a:p>
                      <a:pPr algn="ctr"/>
                      <a:r>
                        <a:rPr lang="fr-FR" sz="1600" b="0" i="1" dirty="0">
                          <a:solidFill>
                            <a:schemeClr val="bg1"/>
                          </a:solidFill>
                          <a:latin typeface="+mn-lt"/>
                        </a:rPr>
                        <a:t>3</a:t>
                      </a:r>
                    </a:p>
                  </a:txBody>
                  <a:tcPr>
                    <a:solidFill>
                      <a:srgbClr val="0070C0"/>
                    </a:solidFill>
                  </a:tcPr>
                </a:tc>
                <a:tc>
                  <a:txBody>
                    <a:bodyPr/>
                    <a:lstStyle/>
                    <a:p>
                      <a:pPr algn="ctr"/>
                      <a:r>
                        <a:rPr lang="fr-FR" sz="1600" b="0" i="1" dirty="0">
                          <a:solidFill>
                            <a:schemeClr val="bg1"/>
                          </a:solidFill>
                          <a:latin typeface="+mn-lt"/>
                        </a:rPr>
                        <a:t>4</a:t>
                      </a:r>
                    </a:p>
                  </a:txBody>
                  <a:tcPr>
                    <a:solidFill>
                      <a:srgbClr val="0070C0"/>
                    </a:solidFill>
                  </a:tcPr>
                </a:tc>
                <a:tc>
                  <a:txBody>
                    <a:bodyPr/>
                    <a:lstStyle/>
                    <a:p>
                      <a:pPr algn="ctr"/>
                      <a:r>
                        <a:rPr lang="fr-FR" sz="1600" b="0" i="1" dirty="0">
                          <a:solidFill>
                            <a:schemeClr val="bg1"/>
                          </a:solidFill>
                          <a:latin typeface="+mn-lt"/>
                        </a:rPr>
                        <a:t>5</a:t>
                      </a:r>
                    </a:p>
                  </a:txBody>
                  <a:tcPr>
                    <a:solidFill>
                      <a:srgbClr val="0070C0"/>
                    </a:solidFill>
                  </a:tcPr>
                </a:tc>
                <a:tc>
                  <a:txBody>
                    <a:bodyPr/>
                    <a:lstStyle/>
                    <a:p>
                      <a:pPr algn="ctr"/>
                      <a:r>
                        <a:rPr lang="fr-FR" sz="1600" b="0" i="1" dirty="0">
                          <a:solidFill>
                            <a:schemeClr val="bg1"/>
                          </a:solidFill>
                          <a:latin typeface="+mn-lt"/>
                        </a:rPr>
                        <a:t>6</a:t>
                      </a:r>
                    </a:p>
                  </a:txBody>
                  <a:tcPr>
                    <a:solidFill>
                      <a:srgbClr val="0070C0"/>
                    </a:solidFill>
                  </a:tcPr>
                </a:tc>
                <a:tc>
                  <a:txBody>
                    <a:bodyPr/>
                    <a:lstStyle/>
                    <a:p>
                      <a:pPr algn="ctr"/>
                      <a:r>
                        <a:rPr lang="fr-FR" sz="1600" b="0" i="1" dirty="0">
                          <a:solidFill>
                            <a:schemeClr val="bg1"/>
                          </a:solidFill>
                          <a:latin typeface="+mn-lt"/>
                        </a:rPr>
                        <a:t>7</a:t>
                      </a:r>
                    </a:p>
                  </a:txBody>
                  <a:tcPr>
                    <a:solidFill>
                      <a:srgbClr val="0070C0"/>
                    </a:solidFill>
                  </a:tcPr>
                </a:tc>
                <a:tc>
                  <a:txBody>
                    <a:bodyPr/>
                    <a:lstStyle/>
                    <a:p>
                      <a:pPr algn="ctr"/>
                      <a:r>
                        <a:rPr lang="fr-FR" sz="1600" b="0" i="1" dirty="0">
                          <a:solidFill>
                            <a:schemeClr val="bg1"/>
                          </a:solidFill>
                          <a:latin typeface="+mn-lt"/>
                        </a:rPr>
                        <a:t>8</a:t>
                      </a:r>
                    </a:p>
                  </a:txBody>
                  <a:tcPr>
                    <a:lnR w="12700" cap="flat" cmpd="sng" algn="ctr">
                      <a:solidFill>
                        <a:srgbClr val="002060"/>
                      </a:solidFill>
                      <a:prstDash val="solid"/>
                      <a:round/>
                      <a:headEnd type="none" w="med" len="med"/>
                      <a:tailEnd type="none" w="med" len="med"/>
                    </a:lnR>
                    <a:solidFill>
                      <a:srgbClr val="0070C0"/>
                    </a:solidFill>
                  </a:tcPr>
                </a:tc>
                <a:extLst>
                  <a:ext uri="{0D108BD9-81ED-4DB2-BD59-A6C34878D82A}">
                    <a16:rowId xmlns:a16="http://schemas.microsoft.com/office/drawing/2014/main" val="3884826016"/>
                  </a:ext>
                </a:extLst>
              </a:tr>
              <a:tr h="5727048">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2060"/>
                          </a:solidFill>
                          <a:effectLst/>
                          <a:uLnTx/>
                          <a:uFillTx/>
                          <a:latin typeface="+mn-lt"/>
                          <a:ea typeface="+mn-ea"/>
                          <a:cs typeface="+mn-cs"/>
                        </a:rPr>
                        <a:t>A mon avis </a:t>
                      </a:r>
                      <a:r>
                        <a:rPr kumimoji="0" lang="fr-FR" sz="1600" b="0"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In my opinion</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6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2060"/>
                          </a:solidFill>
                          <a:effectLst/>
                          <a:uLnTx/>
                          <a:uFillTx/>
                          <a:latin typeface="+mn-lt"/>
                          <a:ea typeface="+mn-ea"/>
                          <a:cs typeface="+mn-cs"/>
                        </a:rPr>
                        <a:t>Selon moi </a:t>
                      </a:r>
                      <a:r>
                        <a:rPr kumimoji="0" lang="fr-FR" sz="1600" b="0"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According to me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2060"/>
                          </a:solidFill>
                          <a:effectLst/>
                          <a:uLnTx/>
                          <a:uFillTx/>
                          <a:latin typeface="+mn-lt"/>
                          <a:ea typeface="+mn-ea"/>
                          <a:cs typeface="+mn-cs"/>
                        </a:rPr>
                        <a:t>Selon mon ami</a:t>
                      </a:r>
                      <a:r>
                        <a:rPr kumimoji="0" lang="fr-FR" sz="1600" b="1" i="0" u="none" strike="noStrike" kern="1200" cap="none" spc="0" normalizeH="0" baseline="0" noProof="0" dirty="0">
                          <a:ln>
                            <a:noFill/>
                          </a:ln>
                          <a:solidFill>
                            <a:srgbClr val="FF0000"/>
                          </a:solidFill>
                          <a:effectLst/>
                          <a:uLnTx/>
                          <a:uFillTx/>
                          <a:latin typeface="+mn-lt"/>
                          <a:ea typeface="+mn-ea"/>
                          <a:cs typeface="+mn-cs"/>
                        </a:rPr>
                        <a:t>e</a:t>
                      </a:r>
                      <a:endParaRPr kumimoji="0" lang="fr-FR" sz="1600" b="0" i="0" u="none" strike="noStrike" kern="1200" cap="none" spc="0" normalizeH="0" baseline="0" noProof="0" dirty="0">
                        <a:ln>
                          <a:noFill/>
                        </a:ln>
                        <a:solidFill>
                          <a:srgbClr val="FF000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According to my friends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2060"/>
                          </a:solidFill>
                          <a:effectLst/>
                          <a:uLnTx/>
                          <a:uFillTx/>
                          <a:latin typeface="+mn-lt"/>
                          <a:ea typeface="+mn-ea"/>
                          <a:cs typeface="+mn-cs"/>
                        </a:rPr>
                        <a:t>Selon mes amis</a:t>
                      </a:r>
                      <a:endParaRPr kumimoji="0" lang="fr-FR" sz="16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According to my friends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6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2060"/>
                          </a:solidFill>
                          <a:effectLst/>
                          <a:uLnTx/>
                          <a:uFillTx/>
                          <a:latin typeface="+mn-lt"/>
                          <a:ea typeface="+mn-ea"/>
                          <a:cs typeface="+mn-cs"/>
                        </a:rPr>
                        <a:t>Je pense que</a:t>
                      </a:r>
                      <a:r>
                        <a:rPr kumimoji="0" lang="fr-FR" sz="1600" b="0"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I think that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2060"/>
                          </a:solidFill>
                          <a:effectLst/>
                          <a:uLnTx/>
                          <a:uFillTx/>
                          <a:latin typeface="+mn-lt"/>
                          <a:ea typeface="+mn-ea"/>
                          <a:cs typeface="+mn-cs"/>
                        </a:rPr>
                        <a:t>Je crois que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I believe that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2060"/>
                          </a:solidFill>
                          <a:effectLst/>
                          <a:uLnTx/>
                          <a:uFillTx/>
                          <a:latin typeface="+mn-lt"/>
                          <a:ea typeface="+mn-ea"/>
                          <a:cs typeface="+mn-cs"/>
                        </a:rPr>
                        <a:t>Je dirais que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I would say that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600" b="0" i="1"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2060"/>
                          </a:solidFill>
                          <a:effectLst/>
                          <a:uLnTx/>
                          <a:uFillTx/>
                          <a:latin typeface="+mn-lt"/>
                          <a:ea typeface="+mn-ea"/>
                          <a:cs typeface="+mn-cs"/>
                        </a:rPr>
                        <a:t>Certains disent que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Some say that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2060"/>
                          </a:solidFill>
                          <a:effectLst/>
                          <a:uLnTx/>
                          <a:uFillTx/>
                          <a:latin typeface="+mn-lt"/>
                          <a:ea typeface="+mn-ea"/>
                          <a:cs typeface="+mn-cs"/>
                        </a:rPr>
                        <a:t>Mes parents disent que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My parents say that</a:t>
                      </a:r>
                    </a:p>
                  </a:txBody>
                  <a:tcPr anchor="ctr">
                    <a:lnL w="12700" cap="flat" cmpd="sng" algn="ctr">
                      <a:solidFill>
                        <a:srgbClr val="002060"/>
                      </a:solidFill>
                      <a:prstDash val="solid"/>
                      <a:round/>
                      <a:headEnd type="none" w="med" len="med"/>
                      <a:tailEnd type="none" w="med" len="med"/>
                    </a:lnL>
                  </a:tcPr>
                </a:tc>
                <a:tc>
                  <a:txBody>
                    <a:bodyPr/>
                    <a:lstStyle/>
                    <a:p>
                      <a:r>
                        <a:rPr lang="fr-FR" sz="1600" b="1" noProof="0" dirty="0">
                          <a:solidFill>
                            <a:srgbClr val="002060"/>
                          </a:solidFill>
                        </a:rPr>
                        <a:t>je</a:t>
                      </a:r>
                      <a:r>
                        <a:rPr lang="fr-FR" sz="1600" b="1" baseline="0" noProof="0" dirty="0">
                          <a:solidFill>
                            <a:srgbClr val="002060"/>
                          </a:solidFill>
                        </a:rPr>
                        <a:t> suis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I am</a:t>
                      </a:r>
                    </a:p>
                    <a:p>
                      <a:r>
                        <a:rPr lang="fr-FR" sz="1600" b="1" baseline="0" noProof="0" dirty="0">
                          <a:solidFill>
                            <a:srgbClr val="002060"/>
                          </a:solidFill>
                        </a:rPr>
                        <a:t>je ne suis pas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I am not</a:t>
                      </a:r>
                    </a:p>
                    <a:p>
                      <a:r>
                        <a:rPr lang="fr-FR" sz="1600" b="1" baseline="0" noProof="0" dirty="0">
                          <a:solidFill>
                            <a:srgbClr val="002060"/>
                          </a:solidFill>
                        </a:rPr>
                        <a:t>je peux être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I can be</a:t>
                      </a:r>
                    </a:p>
                    <a:p>
                      <a:r>
                        <a:rPr lang="fr-FR" sz="1600" b="1" baseline="0" noProof="0" dirty="0">
                          <a:solidFill>
                            <a:srgbClr val="002060"/>
                          </a:solidFill>
                        </a:rPr>
                        <a:t>il/</a:t>
                      </a:r>
                      <a:r>
                        <a:rPr lang="fr-FR" sz="1600" b="1" baseline="0" noProof="0" dirty="0">
                          <a:solidFill>
                            <a:srgbClr val="FF0000"/>
                          </a:solidFill>
                        </a:rPr>
                        <a:t>elle</a:t>
                      </a:r>
                      <a:r>
                        <a:rPr lang="fr-FR" sz="1600" b="1" baseline="0" noProof="0" dirty="0">
                          <a:solidFill>
                            <a:srgbClr val="002060"/>
                          </a:solidFill>
                        </a:rPr>
                        <a:t> est </a:t>
                      </a:r>
                    </a:p>
                    <a:p>
                      <a:r>
                        <a:rPr lang="fr-FR" sz="1600" b="0" i="1" baseline="0" noProof="0" dirty="0">
                          <a:solidFill>
                            <a:srgbClr val="00B0F0"/>
                          </a:solidFill>
                        </a:rPr>
                        <a:t>he/she is</a:t>
                      </a:r>
                    </a:p>
                    <a:p>
                      <a:r>
                        <a:rPr lang="fr-FR" sz="1600" b="1" baseline="0" noProof="0" dirty="0">
                          <a:solidFill>
                            <a:srgbClr val="002060"/>
                          </a:solidFill>
                        </a:rPr>
                        <a:t>mon père est </a:t>
                      </a:r>
                    </a:p>
                    <a:p>
                      <a:r>
                        <a:rPr lang="fr-FR" sz="1600" b="0" i="1" baseline="0" noProof="0" dirty="0">
                          <a:solidFill>
                            <a:srgbClr val="00B0F0"/>
                          </a:solidFill>
                        </a:rPr>
                        <a:t>my dad is</a:t>
                      </a:r>
                    </a:p>
                    <a:p>
                      <a:r>
                        <a:rPr lang="fr-FR" sz="1600" b="1" baseline="0" noProof="0" dirty="0">
                          <a:solidFill>
                            <a:srgbClr val="002060"/>
                          </a:solidFill>
                        </a:rPr>
                        <a:t>mon frère est </a:t>
                      </a:r>
                    </a:p>
                    <a:p>
                      <a:r>
                        <a:rPr lang="fr-FR" sz="1600" b="0" i="1" baseline="0" noProof="0" dirty="0">
                          <a:solidFill>
                            <a:srgbClr val="00B0F0"/>
                          </a:solidFill>
                        </a:rPr>
                        <a:t>my brother is</a:t>
                      </a:r>
                    </a:p>
                    <a:p>
                      <a:r>
                        <a:rPr lang="fr-FR" sz="1600" b="1" baseline="0" noProof="0" dirty="0">
                          <a:solidFill>
                            <a:srgbClr val="002060"/>
                          </a:solidFill>
                        </a:rPr>
                        <a:t>mon ami</a:t>
                      </a:r>
                      <a:r>
                        <a:rPr lang="fr-FR" sz="1600" b="1" baseline="0" noProof="0" dirty="0">
                          <a:solidFill>
                            <a:srgbClr val="FF0000"/>
                          </a:solidFill>
                        </a:rPr>
                        <a:t>e</a:t>
                      </a:r>
                      <a:r>
                        <a:rPr lang="fr-FR" sz="1600" b="1" baseline="0" noProof="0" dirty="0">
                          <a:solidFill>
                            <a:srgbClr val="002060"/>
                          </a:solidFill>
                        </a:rPr>
                        <a:t> est </a:t>
                      </a:r>
                    </a:p>
                    <a:p>
                      <a:r>
                        <a:rPr lang="fr-FR" sz="1600" b="0" i="1" baseline="0" noProof="0" dirty="0">
                          <a:solidFill>
                            <a:srgbClr val="00B0F0"/>
                          </a:solidFill>
                        </a:rPr>
                        <a:t>my friend is</a:t>
                      </a:r>
                    </a:p>
                    <a:p>
                      <a:r>
                        <a:rPr lang="fr-FR" sz="1600" b="1" baseline="0" noProof="0" dirty="0">
                          <a:solidFill>
                            <a:srgbClr val="FF0000"/>
                          </a:solidFill>
                        </a:rPr>
                        <a:t>ma mère </a:t>
                      </a:r>
                      <a:r>
                        <a:rPr lang="fr-FR" sz="1600" b="1" baseline="0" noProof="0" dirty="0">
                          <a:solidFill>
                            <a:srgbClr val="002060"/>
                          </a:solidFill>
                        </a:rPr>
                        <a:t>est</a:t>
                      </a:r>
                      <a:r>
                        <a:rPr lang="fr-FR" sz="1600" b="1" baseline="0" noProof="0" dirty="0">
                          <a:solidFill>
                            <a:srgbClr val="FF0000"/>
                          </a:solidFill>
                        </a:rPr>
                        <a:t> </a:t>
                      </a:r>
                    </a:p>
                    <a:p>
                      <a:r>
                        <a:rPr lang="fr-FR" sz="1600" b="0" i="1" baseline="0" noProof="0" dirty="0">
                          <a:solidFill>
                            <a:srgbClr val="00B0F0"/>
                          </a:solidFill>
                        </a:rPr>
                        <a:t>my mother is</a:t>
                      </a:r>
                    </a:p>
                    <a:p>
                      <a:r>
                        <a:rPr lang="fr-FR" sz="1600" b="1" baseline="0" noProof="0" dirty="0">
                          <a:solidFill>
                            <a:srgbClr val="FF0000"/>
                          </a:solidFill>
                        </a:rPr>
                        <a:t>ma sœur </a:t>
                      </a:r>
                      <a:r>
                        <a:rPr lang="fr-FR" sz="1600" b="1" baseline="0" noProof="0" dirty="0">
                          <a:solidFill>
                            <a:srgbClr val="002060"/>
                          </a:solidFill>
                        </a:rPr>
                        <a:t>est </a:t>
                      </a:r>
                    </a:p>
                    <a:p>
                      <a:r>
                        <a:rPr lang="fr-FR" sz="1600" b="0" i="1" baseline="0" noProof="0" dirty="0">
                          <a:solidFill>
                            <a:srgbClr val="00B0F0"/>
                          </a:solidFill>
                        </a:rPr>
                        <a:t>my sister is</a:t>
                      </a:r>
                    </a:p>
                    <a:p>
                      <a:pPr marL="0" marR="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FF0000"/>
                          </a:solidFill>
                        </a:rPr>
                        <a:t>ma famille </a:t>
                      </a:r>
                      <a:r>
                        <a:rPr lang="fr-FR" sz="1600" b="1" baseline="0" noProof="0" dirty="0">
                          <a:solidFill>
                            <a:srgbClr val="002060"/>
                          </a:solidFill>
                        </a:rPr>
                        <a:t>est </a:t>
                      </a:r>
                    </a:p>
                    <a:p>
                      <a:pPr marL="0" marR="0" indent="0" algn="l" defTabSz="914400" rtl="0" eaLnBrk="1" fontAlgn="auto" latinLnBrk="0" hangingPunct="1">
                        <a:lnSpc>
                          <a:spcPct val="100000"/>
                        </a:lnSpc>
                        <a:spcBef>
                          <a:spcPts val="0"/>
                        </a:spcBef>
                        <a:spcAft>
                          <a:spcPts val="0"/>
                        </a:spcAft>
                        <a:buClrTx/>
                        <a:buSzTx/>
                        <a:buFontTx/>
                        <a:buNone/>
                        <a:tabLst/>
                        <a:defRPr/>
                      </a:pPr>
                      <a:r>
                        <a:rPr lang="fr-FR" sz="1600" b="0" i="1" baseline="0" noProof="0" dirty="0">
                          <a:solidFill>
                            <a:srgbClr val="00B0F0"/>
                          </a:solidFill>
                        </a:rPr>
                        <a:t>my family is</a:t>
                      </a:r>
                    </a:p>
                    <a:p>
                      <a:pPr marL="0" marR="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002060"/>
                          </a:solidFill>
                        </a:rPr>
                        <a:t>mes parents sont</a:t>
                      </a:r>
                      <a:r>
                        <a:rPr lang="fr-FR" sz="1600" b="1" baseline="0" noProof="0" dirty="0">
                          <a:solidFill>
                            <a:srgbClr val="00B050"/>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fr-FR" sz="1600" b="0" i="1" baseline="0" noProof="0" dirty="0">
                          <a:solidFill>
                            <a:srgbClr val="00B0F0"/>
                          </a:solidFill>
                        </a:rPr>
                        <a:t>my parents are</a:t>
                      </a:r>
                    </a:p>
                  </a:txBody>
                  <a:tcPr anchor="ctr"/>
                </a:tc>
                <a:tc>
                  <a:txBody>
                    <a:bodyPr/>
                    <a:lstStyle/>
                    <a:p>
                      <a:r>
                        <a:rPr lang="fr-FR" sz="1600" b="1" noProof="0" dirty="0">
                          <a:solidFill>
                            <a:srgbClr val="002060"/>
                          </a:solidFill>
                        </a:rPr>
                        <a:t>vraiment</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really</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600" b="0" i="1" u="none" strike="noStrike" kern="1200" cap="none" spc="0" normalizeH="0" baseline="0" noProof="0" dirty="0">
                        <a:ln>
                          <a:noFill/>
                        </a:ln>
                        <a:solidFill>
                          <a:srgbClr val="00B0F0"/>
                        </a:solidFill>
                        <a:effectLst/>
                        <a:uLnTx/>
                        <a:uFillTx/>
                        <a:latin typeface="+mn-lt"/>
                        <a:ea typeface="+mn-ea"/>
                        <a:cs typeface="+mn-cs"/>
                      </a:endParaRPr>
                    </a:p>
                    <a:p>
                      <a:r>
                        <a:rPr lang="fr-FR" sz="1600" b="1" noProof="0" dirty="0">
                          <a:solidFill>
                            <a:srgbClr val="002060"/>
                          </a:solidFill>
                        </a:rPr>
                        <a:t>très</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very</a:t>
                      </a:r>
                    </a:p>
                    <a:p>
                      <a:endParaRPr lang="fr-FR" sz="1600" b="1" noProof="0" dirty="0">
                        <a:solidFill>
                          <a:srgbClr val="002060"/>
                        </a:solidFill>
                      </a:endParaRPr>
                    </a:p>
                    <a:p>
                      <a:r>
                        <a:rPr lang="fr-FR" sz="1600" b="1" noProof="0" dirty="0">
                          <a:solidFill>
                            <a:srgbClr val="002060"/>
                          </a:solidFill>
                        </a:rPr>
                        <a:t>assez</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quite</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600" b="0" i="1" u="none" strike="noStrike" kern="1200" cap="none" spc="0" normalizeH="0" baseline="0" noProof="0" dirty="0">
                        <a:ln>
                          <a:noFill/>
                        </a:ln>
                        <a:solidFill>
                          <a:srgbClr val="00B0F0"/>
                        </a:solidFill>
                        <a:effectLst/>
                        <a:uLnTx/>
                        <a:uFillTx/>
                        <a:latin typeface="+mn-lt"/>
                        <a:ea typeface="+mn-ea"/>
                        <a:cs typeface="+mn-cs"/>
                      </a:endParaRPr>
                    </a:p>
                    <a:p>
                      <a:r>
                        <a:rPr lang="fr-FR" sz="1600" b="1" noProof="0" dirty="0">
                          <a:solidFill>
                            <a:srgbClr val="002060"/>
                          </a:solidFill>
                        </a:rPr>
                        <a:t>un peu</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a little</a:t>
                      </a:r>
                    </a:p>
                    <a:p>
                      <a:endParaRPr lang="fr-FR" sz="1600" b="1" noProof="0" dirty="0">
                        <a:solidFill>
                          <a:srgbClr val="002060"/>
                        </a:solidFill>
                      </a:endParaRPr>
                    </a:p>
                    <a:p>
                      <a:r>
                        <a:rPr lang="fr-FR" sz="1600" b="1" noProof="0" dirty="0">
                          <a:solidFill>
                            <a:srgbClr val="002060"/>
                          </a:solidFill>
                        </a:rPr>
                        <a:t>trop</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too</a:t>
                      </a:r>
                    </a:p>
                  </a:txBody>
                  <a:tcPr anchor="ctr"/>
                </a:tc>
                <a:tc>
                  <a:txBody>
                    <a:bodyPr/>
                    <a:lstStyle/>
                    <a:p>
                      <a:r>
                        <a:rPr lang="fr-FR" sz="1600" b="1" noProof="0" dirty="0">
                          <a:solidFill>
                            <a:srgbClr val="002060"/>
                          </a:solidFill>
                        </a:rPr>
                        <a:t>intelligent</a:t>
                      </a:r>
                      <a:r>
                        <a:rPr lang="fr-FR" sz="1600" b="1" noProof="0" dirty="0">
                          <a:solidFill>
                            <a:srgbClr val="FF0000"/>
                          </a:solidFill>
                        </a:rPr>
                        <a:t>e</a:t>
                      </a:r>
                      <a:r>
                        <a:rPr lang="fr-FR" sz="1600" b="1" noProof="0" dirty="0">
                          <a:solidFill>
                            <a:srgbClr val="002060"/>
                          </a:solidFill>
                        </a:rPr>
                        <a:t> </a:t>
                      </a:r>
                    </a:p>
                    <a:p>
                      <a:r>
                        <a:rPr lang="fr-FR" sz="1600" b="0" i="1" noProof="0" dirty="0">
                          <a:solidFill>
                            <a:srgbClr val="00B0F0"/>
                          </a:solidFill>
                        </a:rPr>
                        <a:t>intelligent</a:t>
                      </a:r>
                    </a:p>
                    <a:p>
                      <a:r>
                        <a:rPr lang="fr-FR" sz="1600" b="1" baseline="0" noProof="0" dirty="0">
                          <a:solidFill>
                            <a:srgbClr val="002060"/>
                          </a:solidFill>
                        </a:rPr>
                        <a:t>poli</a:t>
                      </a:r>
                      <a:r>
                        <a:rPr lang="fr-FR" sz="1600" b="1" baseline="0" noProof="0" dirty="0">
                          <a:solidFill>
                            <a:srgbClr val="FF0000"/>
                          </a:solidFill>
                        </a:rPr>
                        <a:t>e</a:t>
                      </a:r>
                      <a:r>
                        <a:rPr lang="fr-FR" sz="1600" b="1" baseline="0" noProof="0" dirty="0">
                          <a:solidFill>
                            <a:srgbClr val="002060"/>
                          </a:solidFill>
                        </a:rPr>
                        <a:t> </a:t>
                      </a:r>
                      <a:endParaRPr lang="fr-FR" sz="1600" b="0" baseline="0" noProof="0" dirty="0">
                        <a:solidFill>
                          <a:srgbClr val="002060"/>
                        </a:solidFill>
                      </a:endParaRPr>
                    </a:p>
                    <a:p>
                      <a:r>
                        <a:rPr lang="fr-FR" sz="1600" b="0" i="1" baseline="0" noProof="0" dirty="0">
                          <a:solidFill>
                            <a:srgbClr val="00B0F0"/>
                          </a:solidFill>
                        </a:rPr>
                        <a:t>polite</a:t>
                      </a:r>
                    </a:p>
                    <a:p>
                      <a:r>
                        <a:rPr lang="fr-FR" sz="1600" b="1" noProof="0" dirty="0">
                          <a:solidFill>
                            <a:srgbClr val="002060"/>
                          </a:solidFill>
                        </a:rPr>
                        <a:t>débrouillard</a:t>
                      </a:r>
                      <a:r>
                        <a:rPr lang="fr-FR" sz="1600" b="1" noProof="0" dirty="0">
                          <a:solidFill>
                            <a:srgbClr val="FF0000"/>
                          </a:solidFill>
                        </a:rPr>
                        <a:t>e</a:t>
                      </a:r>
                      <a:r>
                        <a:rPr lang="fr-FR" sz="1600" b="1" baseline="0" noProof="0" dirty="0">
                          <a:solidFill>
                            <a:srgbClr val="002060"/>
                          </a:solidFill>
                        </a:rPr>
                        <a:t> </a:t>
                      </a:r>
                    </a:p>
                    <a:p>
                      <a:r>
                        <a:rPr kumimoji="0" lang="fr-FR" sz="1600" b="0" i="1" u="none" strike="noStrike" kern="1200" cap="none" spc="0" normalizeH="0" baseline="0" noProof="0" dirty="0">
                          <a:ln>
                            <a:noFill/>
                          </a:ln>
                          <a:solidFill>
                            <a:srgbClr val="00B0F0"/>
                          </a:solidFill>
                          <a:effectLst/>
                          <a:uLnTx/>
                          <a:uFillTx/>
                          <a:latin typeface="+mn-lt"/>
                          <a:ea typeface="+mn-ea"/>
                          <a:cs typeface="+mn-cs"/>
                        </a:rPr>
                        <a:t>capable</a:t>
                      </a:r>
                    </a:p>
                    <a:p>
                      <a:r>
                        <a:rPr lang="en-GB" sz="1600" b="1" dirty="0">
                          <a:solidFill>
                            <a:srgbClr val="002060"/>
                          </a:solidFill>
                        </a:rPr>
                        <a:t>généreux/</a:t>
                      </a:r>
                      <a:r>
                        <a:rPr lang="en-GB" sz="1600" b="1" dirty="0">
                          <a:solidFill>
                            <a:srgbClr val="FF0000"/>
                          </a:solidFill>
                        </a:rPr>
                        <a:t>euse</a:t>
                      </a:r>
                      <a:r>
                        <a:rPr lang="en-GB" sz="1600" b="1" dirty="0">
                          <a:solidFill>
                            <a:srgbClr val="002060"/>
                          </a:solidFill>
                        </a:rPr>
                        <a:t> </a:t>
                      </a:r>
                      <a:r>
                        <a:rPr lang="en-GB" sz="1600" b="0" i="1" dirty="0">
                          <a:solidFill>
                            <a:srgbClr val="00B0F0"/>
                          </a:solidFill>
                        </a:rPr>
                        <a:t>generous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baseline="0" dirty="0">
                          <a:solidFill>
                            <a:srgbClr val="002060"/>
                          </a:solidFill>
                        </a:rPr>
                        <a:t>curieux/</a:t>
                      </a:r>
                      <a:r>
                        <a:rPr lang="en-GB" sz="1600" b="1" baseline="0" dirty="0">
                          <a:solidFill>
                            <a:srgbClr val="FF0000"/>
                          </a:solidFill>
                        </a:rPr>
                        <a:t>euse</a:t>
                      </a:r>
                      <a:r>
                        <a:rPr lang="en-GB" sz="1600" b="1" baseline="0" dirty="0">
                          <a:solidFill>
                            <a:srgbClr val="00206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1" baseline="0" dirty="0">
                          <a:solidFill>
                            <a:srgbClr val="00B0F0"/>
                          </a:solidFill>
                        </a:rPr>
                        <a:t>curious</a:t>
                      </a:r>
                      <a:endParaRPr lang="en-GB" sz="1600" b="1"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002060"/>
                          </a:solidFill>
                        </a:rPr>
                        <a:t>travailleur/</a:t>
                      </a:r>
                      <a:r>
                        <a:rPr lang="fr-FR" sz="1600" b="1" baseline="0" noProof="0" dirty="0">
                          <a:solidFill>
                            <a:srgbClr val="FF0000"/>
                          </a:solidFill>
                        </a:rPr>
                        <a:t>euse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baseline="0" noProof="0" dirty="0">
                          <a:solidFill>
                            <a:srgbClr val="00B0F0"/>
                          </a:solidFill>
                        </a:rPr>
                        <a:t>hardworking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rgbClr val="002060"/>
                          </a:solidFill>
                        </a:rPr>
                        <a:t>sportif/</a:t>
                      </a:r>
                      <a:r>
                        <a:rPr lang="en-GB" sz="1600" b="1" dirty="0">
                          <a:solidFill>
                            <a:srgbClr val="FF0000"/>
                          </a:solidFill>
                        </a:rPr>
                        <a:t>ve</a:t>
                      </a:r>
                      <a:r>
                        <a:rPr lang="en-GB" sz="1600" b="1" dirty="0">
                          <a:solidFill>
                            <a:srgbClr val="00206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1" dirty="0">
                          <a:solidFill>
                            <a:srgbClr val="00B0F0"/>
                          </a:solidFill>
                        </a:rPr>
                        <a:t>sporty</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002060"/>
                          </a:solidFill>
                        </a:rPr>
                        <a:t>compréhensif/</a:t>
                      </a:r>
                      <a:r>
                        <a:rPr lang="fr-FR" sz="1600" b="1" baseline="0" noProof="0" dirty="0">
                          <a:solidFill>
                            <a:srgbClr val="FF0000"/>
                          </a:solidFill>
                        </a:rPr>
                        <a:t>ve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kern="1200" noProof="0" dirty="0">
                          <a:solidFill>
                            <a:srgbClr val="00B0F0"/>
                          </a:solidFill>
                          <a:latin typeface="+mn-lt"/>
                          <a:ea typeface="+mn-ea"/>
                          <a:cs typeface="+mn-cs"/>
                        </a:rPr>
                        <a:t>understanding</a:t>
                      </a:r>
                      <a:endParaRPr lang="en-GB" sz="1600" b="0" i="1" dirty="0">
                        <a:solidFill>
                          <a:srgbClr val="00B0F0"/>
                        </a:solidFill>
                      </a:endParaRPr>
                    </a:p>
                    <a:p>
                      <a:r>
                        <a:rPr lang="en-GB" sz="1600" b="1" dirty="0">
                          <a:solidFill>
                            <a:srgbClr val="002060"/>
                          </a:solidFill>
                        </a:rPr>
                        <a:t>gentil</a:t>
                      </a:r>
                      <a:r>
                        <a:rPr lang="en-GB" sz="1600" b="1" dirty="0">
                          <a:solidFill>
                            <a:srgbClr val="FF0000"/>
                          </a:solidFill>
                        </a:rPr>
                        <a:t>le</a:t>
                      </a:r>
                      <a:endParaRPr lang="en-GB" sz="1600" b="1" dirty="0">
                        <a:solidFill>
                          <a:srgbClr val="002060"/>
                        </a:solidFill>
                      </a:endParaRPr>
                    </a:p>
                    <a:p>
                      <a:r>
                        <a:rPr lang="en-GB" sz="1600" b="0" i="1" kern="1200" dirty="0">
                          <a:solidFill>
                            <a:srgbClr val="00B0F0"/>
                          </a:solidFill>
                          <a:latin typeface="+mn-lt"/>
                          <a:ea typeface="+mn-ea"/>
                          <a:cs typeface="+mn-cs"/>
                        </a:rPr>
                        <a:t>kind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solidFill>
                            <a:srgbClr val="002060"/>
                          </a:solidFill>
                        </a:rPr>
                        <a:t>sympa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dirty="0">
                          <a:ln>
                            <a:noFill/>
                          </a:ln>
                          <a:solidFill>
                            <a:srgbClr val="00B0F0"/>
                          </a:solidFill>
                          <a:effectLst/>
                          <a:uLnTx/>
                          <a:uFillTx/>
                          <a:latin typeface="+mn-lt"/>
                          <a:ea typeface="+mn-ea"/>
                          <a:cs typeface="+mn-cs"/>
                        </a:rPr>
                        <a:t>nice</a:t>
                      </a:r>
                      <a:endParaRPr lang="en-GB" sz="1600" b="0" i="1" kern="1200" dirty="0">
                        <a:solidFill>
                          <a:srgbClr val="00B0F0"/>
                        </a:solidFill>
                        <a:latin typeface="+mn-lt"/>
                        <a:ea typeface="+mn-ea"/>
                        <a:cs typeface="+mn-cs"/>
                      </a:endParaRPr>
                    </a:p>
                    <a:p>
                      <a:r>
                        <a:rPr lang="en-GB" sz="1600" b="1" dirty="0">
                          <a:solidFill>
                            <a:srgbClr val="002060"/>
                          </a:solidFill>
                        </a:rPr>
                        <a:t>drôle/</a:t>
                      </a:r>
                      <a:r>
                        <a:rPr lang="fr-FR" sz="1600" b="1" baseline="0" noProof="0" dirty="0">
                          <a:solidFill>
                            <a:srgbClr val="002060"/>
                          </a:solidFill>
                        </a:rPr>
                        <a:t>rigolo</a:t>
                      </a:r>
                      <a:r>
                        <a:rPr lang="fr-FR" sz="1600" b="1" baseline="0" noProof="0" dirty="0">
                          <a:solidFill>
                            <a:srgbClr val="FF0000"/>
                          </a:solidFill>
                        </a:rPr>
                        <a:t>te</a:t>
                      </a:r>
                      <a:r>
                        <a:rPr lang="fr-FR" sz="1600" b="1" baseline="0" noProof="0" dirty="0"/>
                        <a:t> </a:t>
                      </a:r>
                      <a:r>
                        <a:rPr lang="en-GB" sz="1600" b="1" dirty="0">
                          <a:solidFill>
                            <a:srgbClr val="002060"/>
                          </a:solidFill>
                        </a:rPr>
                        <a:t> </a:t>
                      </a:r>
                      <a:endParaRPr lang="en-GB" sz="1600" b="0" dirty="0">
                        <a:solidFill>
                          <a:srgbClr val="002060"/>
                        </a:solidFill>
                      </a:endParaRPr>
                    </a:p>
                    <a:p>
                      <a:pPr marL="0" algn="l" defTabSz="914400" rtl="0" eaLnBrk="1" latinLnBrk="0" hangingPunct="1"/>
                      <a:r>
                        <a:rPr lang="en-GB" sz="1600" b="0" i="1" kern="1200" baseline="0" dirty="0">
                          <a:solidFill>
                            <a:srgbClr val="00B0F0"/>
                          </a:solidFill>
                          <a:latin typeface="+mn-lt"/>
                          <a:ea typeface="+mn-ea"/>
                          <a:cs typeface="+mn-cs"/>
                        </a:rPr>
                        <a:t>funny</a:t>
                      </a:r>
                    </a:p>
                  </a:txBody>
                  <a:tcPr anchor="ctr"/>
                </a:tc>
                <a:tc>
                  <a:txBody>
                    <a:bodyPr/>
                    <a:lstStyle/>
                    <a:p>
                      <a:r>
                        <a:rPr lang="fr-FR" sz="1600" b="1" noProof="0" dirty="0">
                          <a:solidFill>
                            <a:srgbClr val="002060"/>
                          </a:solidFill>
                        </a:rPr>
                        <a:t>et</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and</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600" b="0" i="1" u="none" strike="noStrike" kern="1200" cap="none" spc="0" normalizeH="0" baseline="0" noProof="0" dirty="0">
                        <a:ln>
                          <a:noFill/>
                        </a:ln>
                        <a:solidFill>
                          <a:srgbClr val="00B0F0"/>
                        </a:solidFill>
                        <a:effectLst/>
                        <a:uLnTx/>
                        <a:uFillTx/>
                        <a:latin typeface="+mn-lt"/>
                        <a:ea typeface="+mn-ea"/>
                        <a:cs typeface="+mn-cs"/>
                      </a:endParaRPr>
                    </a:p>
                    <a:p>
                      <a:r>
                        <a:rPr lang="fr-FR" sz="1600" b="1" noProof="0" dirty="0">
                          <a:solidFill>
                            <a:srgbClr val="002060"/>
                          </a:solidFill>
                        </a:rPr>
                        <a:t>mais</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but</a:t>
                      </a:r>
                    </a:p>
                    <a:p>
                      <a:pPr algn="ctr"/>
                      <a:endParaRPr lang="fr-FR" sz="1600" noProof="0" dirty="0"/>
                    </a:p>
                  </a:txBody>
                  <a:tcPr anchor="ctr"/>
                </a:tc>
                <a:tc>
                  <a:txBody>
                    <a:bodyPr/>
                    <a:lstStyle/>
                    <a:p>
                      <a:r>
                        <a:rPr lang="fr-FR" sz="1600" b="1" noProof="0" dirty="0">
                          <a:solidFill>
                            <a:srgbClr val="002060"/>
                          </a:solidFill>
                        </a:rPr>
                        <a:t>toujours</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always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600" b="0" i="1" u="none" strike="noStrike" kern="1200" cap="none" spc="0" normalizeH="0" baseline="0" noProof="0" dirty="0">
                        <a:ln>
                          <a:noFill/>
                        </a:ln>
                        <a:solidFill>
                          <a:srgbClr val="00B0F0"/>
                        </a:solidFill>
                        <a:effectLst/>
                        <a:uLnTx/>
                        <a:uFillTx/>
                        <a:latin typeface="+mn-lt"/>
                        <a:ea typeface="+mn-ea"/>
                        <a:cs typeface="+mn-cs"/>
                      </a:endParaRPr>
                    </a:p>
                    <a:p>
                      <a:r>
                        <a:rPr lang="fr-FR" sz="1600" b="1" noProof="0" dirty="0">
                          <a:solidFill>
                            <a:srgbClr val="002060"/>
                          </a:solidFill>
                        </a:rPr>
                        <a:t>souvent</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often</a:t>
                      </a:r>
                    </a:p>
                    <a:p>
                      <a:endParaRPr lang="fr-FR" sz="1600" b="1" noProof="0" dirty="0">
                        <a:solidFill>
                          <a:srgbClr val="002060"/>
                        </a:solidFill>
                      </a:endParaRPr>
                    </a:p>
                    <a:p>
                      <a:r>
                        <a:rPr lang="fr-FR" sz="1600" b="1" noProof="0" dirty="0">
                          <a:solidFill>
                            <a:srgbClr val="002060"/>
                          </a:solidFill>
                        </a:rPr>
                        <a:t>quelquefois</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sometimes</a:t>
                      </a:r>
                    </a:p>
                    <a:p>
                      <a:endParaRPr lang="fr-FR" sz="1600" b="1" noProof="0" dirty="0">
                        <a:solidFill>
                          <a:srgbClr val="002060"/>
                        </a:solidFill>
                      </a:endParaRPr>
                    </a:p>
                    <a:p>
                      <a:r>
                        <a:rPr lang="fr-FR" sz="1600" b="1" noProof="0" dirty="0">
                          <a:solidFill>
                            <a:srgbClr val="002060"/>
                          </a:solidFill>
                        </a:rPr>
                        <a:t>rarement</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rarely</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600" b="0" i="1" u="none" strike="noStrike" kern="1200" cap="none" spc="0" normalizeH="0" baseline="0" noProof="0" dirty="0">
                        <a:ln>
                          <a:noFill/>
                        </a:ln>
                        <a:solidFill>
                          <a:srgbClr val="00B0F0"/>
                        </a:solidFill>
                        <a:effectLst/>
                        <a:uLnTx/>
                        <a:uFillTx/>
                        <a:latin typeface="+mn-lt"/>
                        <a:ea typeface="+mn-ea"/>
                        <a:cs typeface="+mn-cs"/>
                      </a:endParaRPr>
                    </a:p>
                    <a:p>
                      <a:r>
                        <a:rPr lang="fr-FR" sz="1600" b="1" noProof="0" dirty="0">
                          <a:solidFill>
                            <a:srgbClr val="002060"/>
                          </a:solidFill>
                        </a:rPr>
                        <a:t>jamais</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never</a:t>
                      </a:r>
                    </a:p>
                  </a:txBody>
                  <a:tcPr anchor="ctr"/>
                </a:tc>
                <a:tc>
                  <a:txBody>
                    <a:bodyPr/>
                    <a:lstStyle/>
                    <a:p>
                      <a:r>
                        <a:rPr lang="fr-FR" sz="1600" b="1" noProof="0" dirty="0">
                          <a:solidFill>
                            <a:srgbClr val="002060"/>
                          </a:solidFill>
                        </a:rPr>
                        <a:t>vraiment</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really</a:t>
                      </a:r>
                    </a:p>
                    <a:p>
                      <a:endParaRPr lang="fr-FR" sz="1600" b="1" noProof="0" dirty="0">
                        <a:solidFill>
                          <a:srgbClr val="002060"/>
                        </a:solidFill>
                      </a:endParaRPr>
                    </a:p>
                    <a:p>
                      <a:r>
                        <a:rPr lang="fr-FR" sz="1600" b="1" noProof="0" dirty="0">
                          <a:solidFill>
                            <a:srgbClr val="002060"/>
                          </a:solidFill>
                        </a:rPr>
                        <a:t>très</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very</a:t>
                      </a:r>
                    </a:p>
                    <a:p>
                      <a:endParaRPr lang="fr-FR" sz="1600" b="1" noProof="0" dirty="0">
                        <a:solidFill>
                          <a:srgbClr val="002060"/>
                        </a:solidFill>
                      </a:endParaRPr>
                    </a:p>
                    <a:p>
                      <a:r>
                        <a:rPr lang="fr-FR" sz="1600" b="1" noProof="0" dirty="0">
                          <a:solidFill>
                            <a:srgbClr val="002060"/>
                          </a:solidFill>
                        </a:rPr>
                        <a:t>assez</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quite</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600" noProof="0" dirty="0"/>
                    </a:p>
                    <a:p>
                      <a:r>
                        <a:rPr lang="fr-FR" sz="1600" b="1" noProof="0" dirty="0">
                          <a:solidFill>
                            <a:srgbClr val="002060"/>
                          </a:solidFill>
                        </a:rPr>
                        <a:t>un peu</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a little</a:t>
                      </a:r>
                    </a:p>
                    <a:p>
                      <a:endParaRPr lang="fr-FR" sz="1600" b="1" noProof="0" dirty="0">
                        <a:solidFill>
                          <a:srgbClr val="002060"/>
                        </a:solidFill>
                      </a:endParaRPr>
                    </a:p>
                    <a:p>
                      <a:r>
                        <a:rPr lang="fr-FR" sz="1600" b="1" noProof="0" dirty="0">
                          <a:solidFill>
                            <a:srgbClr val="002060"/>
                          </a:solidFill>
                        </a:rPr>
                        <a:t>trop</a:t>
                      </a:r>
                      <a:endParaRPr lang="fr-FR" sz="16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600" b="0" i="1" u="none" strike="noStrike" kern="1200" cap="none" spc="0" normalizeH="0" baseline="0" noProof="0" dirty="0">
                          <a:ln>
                            <a:noFill/>
                          </a:ln>
                          <a:solidFill>
                            <a:srgbClr val="00B0F0"/>
                          </a:solidFill>
                          <a:effectLst/>
                          <a:uLnTx/>
                          <a:uFillTx/>
                          <a:latin typeface="+mn-lt"/>
                          <a:ea typeface="+mn-ea"/>
                          <a:cs typeface="+mn-cs"/>
                        </a:rPr>
                        <a:t>too</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solidFill>
                            <a:srgbClr val="002060"/>
                          </a:solidFill>
                        </a:rPr>
                        <a:t>égoïste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kern="1200" dirty="0">
                          <a:solidFill>
                            <a:srgbClr val="00B0F0"/>
                          </a:solidFill>
                          <a:latin typeface="+mn-lt"/>
                          <a:ea typeface="+mn-ea"/>
                          <a:cs typeface="+mn-cs"/>
                        </a:rPr>
                        <a:t>selfish</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002060"/>
                          </a:solidFill>
                        </a:rPr>
                        <a:t>pénible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kern="1200" baseline="0" noProof="0" dirty="0">
                          <a:solidFill>
                            <a:srgbClr val="00B0F0"/>
                          </a:solidFill>
                          <a:latin typeface="+mn-lt"/>
                          <a:ea typeface="+mn-ea"/>
                          <a:cs typeface="+mn-cs"/>
                        </a:rPr>
                        <a:t>annoying</a:t>
                      </a:r>
                      <a:endParaRPr lang="fr-FR" sz="1600" b="0" i="1" kern="1200" noProof="0" dirty="0">
                        <a:solidFill>
                          <a:srgbClr val="00B0F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002060"/>
                          </a:solidFill>
                        </a:rPr>
                        <a:t>casse-pieds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kern="1200" noProof="0" dirty="0">
                          <a:solidFill>
                            <a:srgbClr val="00B0F0"/>
                          </a:solidFill>
                          <a:latin typeface="+mn-lt"/>
                          <a:ea typeface="+mn-ea"/>
                          <a:cs typeface="+mn-cs"/>
                        </a:rPr>
                        <a:t>annoying</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002060"/>
                          </a:solidFill>
                        </a:rPr>
                        <a:t>bavard</a:t>
                      </a:r>
                      <a:r>
                        <a:rPr lang="fr-FR" sz="1600" b="1" baseline="0" noProof="0" dirty="0">
                          <a:solidFill>
                            <a:srgbClr val="FF0000"/>
                          </a:solidFill>
                        </a:rPr>
                        <a:t>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kern="1200" noProof="0" dirty="0">
                          <a:solidFill>
                            <a:srgbClr val="00B0F0"/>
                          </a:solidFill>
                          <a:latin typeface="+mn-lt"/>
                          <a:ea typeface="+mn-ea"/>
                          <a:cs typeface="+mn-cs"/>
                        </a:rPr>
                        <a:t>chatty</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002060"/>
                          </a:solidFill>
                        </a:rPr>
                        <a:t>embêtant</a:t>
                      </a:r>
                      <a:r>
                        <a:rPr lang="fr-FR" sz="1600" b="1" baseline="0" noProof="0" dirty="0">
                          <a:solidFill>
                            <a:srgbClr val="FF0000"/>
                          </a:solidFill>
                        </a:rPr>
                        <a:t>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kern="1200" noProof="0" dirty="0">
                          <a:solidFill>
                            <a:srgbClr val="00B0F0"/>
                          </a:solidFill>
                          <a:latin typeface="+mn-lt"/>
                          <a:ea typeface="+mn-ea"/>
                          <a:cs typeface="+mn-cs"/>
                        </a:rPr>
                        <a:t>annoying</a:t>
                      </a:r>
                      <a:endParaRPr lang="fr-FR" sz="1600" b="1" baseline="0" noProof="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002060"/>
                          </a:solidFill>
                        </a:rPr>
                        <a:t>strict</a:t>
                      </a:r>
                      <a:r>
                        <a:rPr lang="fr-FR" sz="1600" b="1" baseline="0" noProof="0" dirty="0">
                          <a:solidFill>
                            <a:srgbClr val="FF0000"/>
                          </a:solidFill>
                        </a:rPr>
                        <a:t>e</a:t>
                      </a:r>
                      <a:r>
                        <a:rPr lang="fr-FR" sz="1600" b="0" baseline="0" noProof="0" dirty="0">
                          <a:solidFill>
                            <a:srgbClr val="FF000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kern="1200" noProof="0" dirty="0">
                          <a:solidFill>
                            <a:srgbClr val="00B0F0"/>
                          </a:solidFill>
                          <a:latin typeface="+mn-lt"/>
                          <a:ea typeface="+mn-ea"/>
                          <a:cs typeface="+mn-cs"/>
                        </a:rPr>
                        <a:t>strict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noProof="0" dirty="0">
                          <a:solidFill>
                            <a:srgbClr val="002060"/>
                          </a:solidFill>
                        </a:rPr>
                        <a:t>têtu</a:t>
                      </a:r>
                      <a:r>
                        <a:rPr lang="fr-FR" sz="1600" b="1" baseline="0" noProof="0" dirty="0">
                          <a:solidFill>
                            <a:srgbClr val="FF0000"/>
                          </a:solidFill>
                        </a:rPr>
                        <a:t>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kern="1200" noProof="0" dirty="0">
                          <a:solidFill>
                            <a:srgbClr val="00B0F0"/>
                          </a:solidFill>
                          <a:latin typeface="+mn-lt"/>
                          <a:ea typeface="+mn-ea"/>
                          <a:cs typeface="+mn-cs"/>
                        </a:rPr>
                        <a:t>stubborn</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solidFill>
                            <a:srgbClr val="002060"/>
                          </a:solidFill>
                        </a:rPr>
                        <a:t>impatient</a:t>
                      </a:r>
                      <a:r>
                        <a:rPr lang="fr-FR" sz="1600" b="1" dirty="0">
                          <a:solidFill>
                            <a:srgbClr val="FF0000"/>
                          </a:solidFill>
                        </a:rPr>
                        <a:t>e</a:t>
                      </a:r>
                      <a:r>
                        <a:rPr lang="fr-FR" sz="1600" b="1" dirty="0">
                          <a:solidFill>
                            <a:srgbClr val="002060"/>
                          </a:solidFill>
                        </a:rPr>
                        <a:t> </a:t>
                      </a:r>
                      <a:r>
                        <a:rPr lang="fr-FR" sz="1600" b="0" i="1" kern="1200" dirty="0">
                          <a:solidFill>
                            <a:srgbClr val="00B0F0"/>
                          </a:solidFill>
                          <a:latin typeface="+mn-lt"/>
                          <a:ea typeface="+mn-ea"/>
                          <a:cs typeface="+mn-cs"/>
                        </a:rPr>
                        <a:t>impatient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002060"/>
                          </a:solidFill>
                        </a:rPr>
                        <a:t>paresseux/</a:t>
                      </a:r>
                      <a:r>
                        <a:rPr lang="fr-FR" sz="1600" b="1" baseline="0" noProof="0" dirty="0">
                          <a:solidFill>
                            <a:srgbClr val="FF0000"/>
                          </a:solidFill>
                        </a:rPr>
                        <a:t>euse </a:t>
                      </a:r>
                      <a:endParaRPr lang="fr-FR" sz="1600" b="0" baseline="0" noProof="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kern="1200" noProof="0" dirty="0">
                          <a:solidFill>
                            <a:srgbClr val="00B0F0"/>
                          </a:solidFill>
                          <a:latin typeface="+mn-lt"/>
                          <a:ea typeface="+mn-ea"/>
                          <a:cs typeface="+mn-cs"/>
                        </a:rPr>
                        <a:t>lazy</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baseline="0" noProof="0" dirty="0">
                          <a:solidFill>
                            <a:srgbClr val="002060"/>
                          </a:solidFill>
                        </a:rPr>
                        <a:t>grincheux/</a:t>
                      </a:r>
                      <a:r>
                        <a:rPr lang="fr-FR" sz="1600" b="1" baseline="0" noProof="0" dirty="0">
                          <a:solidFill>
                            <a:srgbClr val="FF0000"/>
                          </a:solidFill>
                        </a:rPr>
                        <a:t>euse </a:t>
                      </a:r>
                      <a:endParaRPr lang="fr-FR" sz="1600" b="0" baseline="0" noProof="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i="1" kern="1200" noProof="0" dirty="0">
                          <a:solidFill>
                            <a:srgbClr val="00B0F0"/>
                          </a:solidFill>
                          <a:latin typeface="+mn-lt"/>
                          <a:ea typeface="+mn-ea"/>
                          <a:cs typeface="+mn-cs"/>
                        </a:rPr>
                        <a:t>grumpy</a:t>
                      </a:r>
                      <a:endParaRPr lang="fr-FR" sz="1600" b="0" i="1" kern="1200" dirty="0">
                        <a:solidFill>
                          <a:srgbClr val="00B0F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600" b="0" i="1" kern="1200" dirty="0">
                        <a:solidFill>
                          <a:srgbClr val="00B0F0"/>
                        </a:solidFill>
                        <a:latin typeface="+mn-lt"/>
                        <a:ea typeface="+mn-ea"/>
                        <a:cs typeface="+mn-cs"/>
                      </a:endParaRPr>
                    </a:p>
                  </a:txBody>
                  <a:tcPr anchor="ctr">
                    <a:lnR w="12700" cap="flat" cmpd="sng" algn="ctr">
                      <a:solidFill>
                        <a:srgbClr val="002060"/>
                      </a:solidFill>
                      <a:prstDash val="solid"/>
                      <a:round/>
                      <a:headEnd type="none" w="med" len="med"/>
                      <a:tailEnd type="none" w="med" len="med"/>
                    </a:lnR>
                  </a:tcPr>
                </a:tc>
                <a:extLst>
                  <a:ext uri="{0D108BD9-81ED-4DB2-BD59-A6C34878D82A}">
                    <a16:rowId xmlns:a16="http://schemas.microsoft.com/office/drawing/2014/main" val="1351426386"/>
                  </a:ext>
                </a:extLst>
              </a:tr>
            </a:tbl>
          </a:graphicData>
        </a:graphic>
      </p:graphicFrame>
      <p:pic>
        <p:nvPicPr>
          <p:cNvPr id="7" name="Picture 6" descr="A picture containing text&#10;&#10;Description automatically generated">
            <a:extLst>
              <a:ext uri="{FF2B5EF4-FFF2-40B4-BE49-F238E27FC236}">
                <a16:creationId xmlns:a16="http://schemas.microsoft.com/office/drawing/2014/main" id="{44E878A1-3A21-4AEB-A14E-66BFD6E5ED4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458449" y="40788"/>
            <a:ext cx="1676399" cy="619295"/>
          </a:xfrm>
          <a:prstGeom prst="rect">
            <a:avLst/>
          </a:prstGeom>
          <a:ln>
            <a:solidFill>
              <a:srgbClr val="002060"/>
            </a:solidFill>
          </a:ln>
        </p:spPr>
      </p:pic>
    </p:spTree>
    <p:extLst>
      <p:ext uri="{BB962C8B-B14F-4D97-AF65-F5344CB8AC3E}">
        <p14:creationId xmlns:p14="http://schemas.microsoft.com/office/powerpoint/2010/main" val="2362716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546BDE8-FE34-4271-AB6B-F55707CD878C}"/>
              </a:ext>
            </a:extLst>
          </p:cNvPr>
          <p:cNvGraphicFramePr>
            <a:graphicFrameLocks noGrp="1"/>
          </p:cNvGraphicFramePr>
          <p:nvPr/>
        </p:nvGraphicFramePr>
        <p:xfrm>
          <a:off x="0" y="-175709"/>
          <a:ext cx="12192001" cy="6994521"/>
        </p:xfrm>
        <a:graphic>
          <a:graphicData uri="http://schemas.openxmlformats.org/drawingml/2006/table">
            <a:tbl>
              <a:tblPr firstRow="1" bandRow="1">
                <a:tableStyleId>{5940675A-B579-460E-94D1-54222C63F5DA}</a:tableStyleId>
              </a:tblPr>
              <a:tblGrid>
                <a:gridCol w="1231380">
                  <a:extLst>
                    <a:ext uri="{9D8B030D-6E8A-4147-A177-3AD203B41FA5}">
                      <a16:colId xmlns:a16="http://schemas.microsoft.com/office/drawing/2014/main" val="346465721"/>
                    </a:ext>
                  </a:extLst>
                </a:gridCol>
                <a:gridCol w="1336966">
                  <a:extLst>
                    <a:ext uri="{9D8B030D-6E8A-4147-A177-3AD203B41FA5}">
                      <a16:colId xmlns:a16="http://schemas.microsoft.com/office/drawing/2014/main" val="1676286341"/>
                    </a:ext>
                  </a:extLst>
                </a:gridCol>
                <a:gridCol w="1465830">
                  <a:extLst>
                    <a:ext uri="{9D8B030D-6E8A-4147-A177-3AD203B41FA5}">
                      <a16:colId xmlns:a16="http://schemas.microsoft.com/office/drawing/2014/main" val="399313675"/>
                    </a:ext>
                  </a:extLst>
                </a:gridCol>
                <a:gridCol w="923089">
                  <a:extLst>
                    <a:ext uri="{9D8B030D-6E8A-4147-A177-3AD203B41FA5}">
                      <a16:colId xmlns:a16="http://schemas.microsoft.com/office/drawing/2014/main" val="840453406"/>
                    </a:ext>
                  </a:extLst>
                </a:gridCol>
                <a:gridCol w="1068141">
                  <a:extLst>
                    <a:ext uri="{9D8B030D-6E8A-4147-A177-3AD203B41FA5}">
                      <a16:colId xmlns:a16="http://schemas.microsoft.com/office/drawing/2014/main" val="4177714360"/>
                    </a:ext>
                  </a:extLst>
                </a:gridCol>
                <a:gridCol w="1599801">
                  <a:extLst>
                    <a:ext uri="{9D8B030D-6E8A-4147-A177-3AD203B41FA5}">
                      <a16:colId xmlns:a16="http://schemas.microsoft.com/office/drawing/2014/main" val="626407900"/>
                    </a:ext>
                  </a:extLst>
                </a:gridCol>
                <a:gridCol w="277361">
                  <a:extLst>
                    <a:ext uri="{9D8B030D-6E8A-4147-A177-3AD203B41FA5}">
                      <a16:colId xmlns:a16="http://schemas.microsoft.com/office/drawing/2014/main" val="1010007050"/>
                    </a:ext>
                  </a:extLst>
                </a:gridCol>
                <a:gridCol w="1228992">
                  <a:extLst>
                    <a:ext uri="{9D8B030D-6E8A-4147-A177-3AD203B41FA5}">
                      <a16:colId xmlns:a16="http://schemas.microsoft.com/office/drawing/2014/main" val="1897686503"/>
                    </a:ext>
                  </a:extLst>
                </a:gridCol>
                <a:gridCol w="117320">
                  <a:extLst>
                    <a:ext uri="{9D8B030D-6E8A-4147-A177-3AD203B41FA5}">
                      <a16:colId xmlns:a16="http://schemas.microsoft.com/office/drawing/2014/main" val="1823329859"/>
                    </a:ext>
                  </a:extLst>
                </a:gridCol>
                <a:gridCol w="595126">
                  <a:extLst>
                    <a:ext uri="{9D8B030D-6E8A-4147-A177-3AD203B41FA5}">
                      <a16:colId xmlns:a16="http://schemas.microsoft.com/office/drawing/2014/main" val="3369968745"/>
                    </a:ext>
                  </a:extLst>
                </a:gridCol>
                <a:gridCol w="726874">
                  <a:extLst>
                    <a:ext uri="{9D8B030D-6E8A-4147-A177-3AD203B41FA5}">
                      <a16:colId xmlns:a16="http://schemas.microsoft.com/office/drawing/2014/main" val="4060904165"/>
                    </a:ext>
                  </a:extLst>
                </a:gridCol>
                <a:gridCol w="1621121">
                  <a:extLst>
                    <a:ext uri="{9D8B030D-6E8A-4147-A177-3AD203B41FA5}">
                      <a16:colId xmlns:a16="http://schemas.microsoft.com/office/drawing/2014/main" val="2474380058"/>
                    </a:ext>
                  </a:extLst>
                </a:gridCol>
              </a:tblGrid>
              <a:tr h="437682">
                <a:tc gridSpan="1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2- Tu t’entends bien avec tes copains en général?  Avec ta famille?   </a:t>
                      </a:r>
                      <a:r>
                        <a:rPr lang="fr-FR" sz="1800" b="0" i="1" dirty="0">
                          <a:solidFill>
                            <a:schemeClr val="bg1"/>
                          </a:solidFill>
                          <a:latin typeface="+mn-lt"/>
                        </a:rPr>
                        <a:t>Do </a:t>
                      </a:r>
                      <a:r>
                        <a:rPr lang="fr-FR" sz="1800" b="0" i="1" dirty="0" err="1">
                          <a:solidFill>
                            <a:schemeClr val="bg1"/>
                          </a:solidFill>
                          <a:latin typeface="+mn-lt"/>
                        </a:rPr>
                        <a:t>you</a:t>
                      </a:r>
                      <a:r>
                        <a:rPr lang="fr-FR" sz="1800" b="0" i="1" dirty="0">
                          <a:solidFill>
                            <a:schemeClr val="bg1"/>
                          </a:solidFill>
                          <a:latin typeface="+mn-lt"/>
                        </a:rPr>
                        <a:t> </a:t>
                      </a:r>
                      <a:r>
                        <a:rPr lang="fr-FR" sz="1800" b="0" i="1" dirty="0" err="1">
                          <a:solidFill>
                            <a:schemeClr val="bg1"/>
                          </a:solidFill>
                          <a:latin typeface="+mn-lt"/>
                        </a:rPr>
                        <a:t>get</a:t>
                      </a:r>
                      <a:r>
                        <a:rPr lang="fr-FR" sz="1800" b="0" i="1" dirty="0">
                          <a:solidFill>
                            <a:schemeClr val="bg1"/>
                          </a:solidFill>
                          <a:latin typeface="+mn-lt"/>
                        </a:rPr>
                        <a:t> on </a:t>
                      </a:r>
                      <a:r>
                        <a:rPr lang="fr-FR" sz="1800" b="0" i="1" dirty="0" err="1">
                          <a:solidFill>
                            <a:schemeClr val="bg1"/>
                          </a:solidFill>
                          <a:latin typeface="+mn-lt"/>
                        </a:rPr>
                        <a:t>well</a:t>
                      </a:r>
                      <a:r>
                        <a:rPr lang="fr-FR" sz="1800" b="0" i="1" dirty="0">
                          <a:solidFill>
                            <a:schemeClr val="bg1"/>
                          </a:solidFill>
                          <a:latin typeface="+mn-lt"/>
                        </a:rPr>
                        <a:t> </a:t>
                      </a:r>
                      <a:r>
                        <a:rPr lang="fr-FR" sz="1800" b="0" i="1" dirty="0" err="1">
                          <a:solidFill>
                            <a:schemeClr val="bg1"/>
                          </a:solidFill>
                          <a:latin typeface="+mn-lt"/>
                        </a:rPr>
                        <a:t>with</a:t>
                      </a:r>
                      <a:r>
                        <a:rPr lang="fr-FR" sz="1800" b="0" i="1" dirty="0">
                          <a:solidFill>
                            <a:schemeClr val="bg1"/>
                          </a:solidFill>
                          <a:latin typeface="+mn-lt"/>
                        </a:rPr>
                        <a:t> </a:t>
                      </a:r>
                      <a:r>
                        <a:rPr lang="fr-FR" sz="1800" b="0" i="1" dirty="0" err="1">
                          <a:solidFill>
                            <a:schemeClr val="bg1"/>
                          </a:solidFill>
                          <a:latin typeface="+mn-lt"/>
                        </a:rPr>
                        <a:t>your</a:t>
                      </a:r>
                      <a:r>
                        <a:rPr lang="fr-FR" sz="1800" b="0" i="1" dirty="0">
                          <a:solidFill>
                            <a:schemeClr val="bg1"/>
                          </a:solidFill>
                          <a:latin typeface="+mn-lt"/>
                        </a:rPr>
                        <a:t> </a:t>
                      </a:r>
                      <a:r>
                        <a:rPr lang="fr-FR" sz="1800" b="0" i="1" dirty="0" err="1">
                          <a:solidFill>
                            <a:schemeClr val="bg1"/>
                          </a:solidFill>
                          <a:latin typeface="+mn-lt"/>
                        </a:rPr>
                        <a:t>friends</a:t>
                      </a:r>
                      <a:r>
                        <a:rPr lang="fr-FR" sz="1800" b="0" i="1" baseline="0" dirty="0">
                          <a:solidFill>
                            <a:schemeClr val="bg1"/>
                          </a:solidFill>
                          <a:latin typeface="+mn-lt"/>
                        </a:rPr>
                        <a:t> </a:t>
                      </a:r>
                      <a:r>
                        <a:rPr lang="fr-FR" sz="1800" b="0" i="1" baseline="0" dirty="0" err="1">
                          <a:solidFill>
                            <a:schemeClr val="bg1"/>
                          </a:solidFill>
                          <a:latin typeface="+mn-lt"/>
                        </a:rPr>
                        <a:t>usually</a:t>
                      </a:r>
                      <a:r>
                        <a:rPr lang="fr-FR" sz="1800" b="0" i="1" dirty="0">
                          <a:solidFill>
                            <a:schemeClr val="bg1"/>
                          </a:solidFill>
                          <a:latin typeface="+mn-lt"/>
                        </a:rPr>
                        <a:t>? </a:t>
                      </a:r>
                      <a:r>
                        <a:rPr lang="fr-FR" sz="1800" b="0" i="1" dirty="0" err="1">
                          <a:solidFill>
                            <a:schemeClr val="bg1"/>
                          </a:solidFill>
                          <a:latin typeface="+mn-lt"/>
                        </a:rPr>
                        <a:t>Ith</a:t>
                      </a:r>
                      <a:r>
                        <a:rPr lang="fr-FR" sz="1800" b="0" i="1" baseline="0" dirty="0">
                          <a:solidFill>
                            <a:schemeClr val="bg1"/>
                          </a:solidFill>
                          <a:latin typeface="+mn-lt"/>
                        </a:rPr>
                        <a:t> </a:t>
                      </a:r>
                      <a:r>
                        <a:rPr lang="fr-FR" sz="1800" b="0" i="1" baseline="0" dirty="0" err="1">
                          <a:solidFill>
                            <a:schemeClr val="bg1"/>
                          </a:solidFill>
                          <a:latin typeface="+mn-lt"/>
                        </a:rPr>
                        <a:t>your</a:t>
                      </a:r>
                      <a:r>
                        <a:rPr lang="fr-FR" sz="1800" b="0" i="1" baseline="0" dirty="0">
                          <a:solidFill>
                            <a:schemeClr val="bg1"/>
                          </a:solidFill>
                          <a:latin typeface="+mn-lt"/>
                        </a:rPr>
                        <a:t> </a:t>
                      </a:r>
                      <a:r>
                        <a:rPr lang="fr-FR" sz="1800" b="0" i="1" baseline="0" dirty="0" err="1">
                          <a:solidFill>
                            <a:schemeClr val="bg1"/>
                          </a:solidFill>
                          <a:latin typeface="+mn-lt"/>
                        </a:rPr>
                        <a:t>family</a:t>
                      </a:r>
                      <a:r>
                        <a:rPr lang="fr-FR" sz="1800" b="0" i="1" baseline="0" dirty="0">
                          <a:solidFill>
                            <a:schemeClr val="bg1"/>
                          </a:solidFill>
                          <a:latin typeface="+mn-lt"/>
                        </a:rPr>
                        <a:t>? </a:t>
                      </a:r>
                      <a:endParaRPr lang="fr-FR" sz="18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fr-FR" sz="1500" dirty="0">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a:p>
                  </a:txBody>
                  <a:tcPr/>
                </a:tc>
                <a:tc hMerge="1">
                  <a:txBody>
                    <a:bodyPr/>
                    <a:lstStyle/>
                    <a:p>
                      <a:endParaRPr lang="en-GB"/>
                    </a:p>
                  </a:txBody>
                  <a:tcPr/>
                </a:tc>
                <a:tc hMerge="1">
                  <a:txBody>
                    <a:bodyPr/>
                    <a:lstStyle/>
                    <a:p>
                      <a:pPr algn="ctr"/>
                      <a:endParaRPr lang="fr-FR" sz="1500" b="0" i="1" dirty="0">
                        <a:solidFill>
                          <a:srgbClr val="002060"/>
                        </a:solidFill>
                        <a:latin typeface="+mn-lt"/>
                      </a:endParaRPr>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fr-FR" sz="1500" dirty="0">
                        <a:solidFill>
                          <a:srgbClr val="002060"/>
                        </a:solidFill>
                      </a:endParaRPr>
                    </a:p>
                  </a:txBody>
                  <a:tcPr>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a:p>
                  </a:txBody>
                  <a:tcPr/>
                </a:tc>
                <a:extLst>
                  <a:ext uri="{0D108BD9-81ED-4DB2-BD59-A6C34878D82A}">
                    <a16:rowId xmlns:a16="http://schemas.microsoft.com/office/drawing/2014/main" val="3657892016"/>
                  </a:ext>
                </a:extLst>
              </a:tr>
              <a:tr h="332997">
                <a:tc gridSpan="2">
                  <a:txBody>
                    <a:bodyPr/>
                    <a:lstStyle/>
                    <a:p>
                      <a:pPr lvl="1" algn="r"/>
                      <a:r>
                        <a:rPr lang="fr-FR" sz="1500" b="0" i="1" dirty="0">
                          <a:solidFill>
                            <a:schemeClr val="bg1"/>
                          </a:solidFill>
                          <a:latin typeface="+mn-lt"/>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fr-FR"/>
                    </a:p>
                  </a:txBody>
                  <a:tcPr/>
                </a:tc>
                <a:tc gridSpan="3">
                  <a:txBody>
                    <a:bodyPr/>
                    <a:lstStyle/>
                    <a:p>
                      <a:r>
                        <a:rPr lang="fr-FR" sz="1500" b="0" i="1" dirty="0">
                          <a:solidFill>
                            <a:schemeClr val="bg1"/>
                          </a:solidFill>
                          <a:latin typeface="+mn-lt"/>
                        </a:rPr>
                        <a:t>2</a:t>
                      </a:r>
                      <a:endParaRPr lang="fr-FR" sz="1500" dirty="0">
                        <a:solidFill>
                          <a:srgbClr val="FFFF0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gridSpan="5">
                  <a:txBody>
                    <a:bodyPr/>
                    <a:lstStyle/>
                    <a:p>
                      <a:pPr algn="ctr"/>
                      <a:r>
                        <a:rPr lang="fr-FR" sz="1500" b="0" i="1" dirty="0">
                          <a:solidFill>
                            <a:schemeClr val="bg1"/>
                          </a:solidFill>
                          <a:latin typeface="+mn-lt"/>
                        </a:rPr>
                        <a:t>3</a:t>
                      </a:r>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pPr algn="ctr"/>
                      <a:endParaRPr lang="fr-FR" sz="1600" b="0" i="1" dirty="0">
                        <a:solidFill>
                          <a:schemeClr val="bg1"/>
                        </a:solidFill>
                        <a:latin typeface="+mn-lt"/>
                      </a:endParaRPr>
                    </a:p>
                  </a:txBody>
                  <a:tcPr>
                    <a:solidFill>
                      <a:srgbClr val="0070C0"/>
                    </a:solidFill>
                  </a:tcPr>
                </a:tc>
                <a:tc hMerge="1">
                  <a:txBody>
                    <a:bodyPr/>
                    <a:lstStyle/>
                    <a:p>
                      <a:endParaRPr lang="fr-FR"/>
                    </a:p>
                  </a:txBody>
                  <a:tcPr/>
                </a:tc>
                <a:tc hMerge="1">
                  <a:txBody>
                    <a:bodyPr/>
                    <a:lstStyle/>
                    <a:p>
                      <a:endParaRPr lang="fr-FR"/>
                    </a:p>
                  </a:txBody>
                  <a:tcPr/>
                </a:tc>
                <a:tc hMerge="1">
                  <a:txBody>
                    <a:bodyPr/>
                    <a:lstStyle/>
                    <a:p>
                      <a:pPr algn="ctr"/>
                      <a:r>
                        <a:rPr lang="fr-FR" sz="1500" b="0" i="1" dirty="0">
                          <a:solidFill>
                            <a:schemeClr val="bg1"/>
                          </a:solidFill>
                        </a:rPr>
                        <a:t>connective</a:t>
                      </a:r>
                    </a:p>
                  </a:txBody>
                  <a:tcPr>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2">
                  <a:txBody>
                    <a:bodyPr/>
                    <a:lstStyle/>
                    <a:p>
                      <a:r>
                        <a:rPr lang="fr-FR" sz="1500" b="0" i="1" dirty="0">
                          <a:solidFill>
                            <a:schemeClr val="bg1"/>
                          </a:solidFill>
                        </a:rPr>
                        <a:t>4</a:t>
                      </a:r>
                      <a:endParaRPr lang="fr-FR" sz="1500" dirty="0"/>
                    </a:p>
                  </a:txBody>
                  <a:tcPr>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fr-FR"/>
                    </a:p>
                  </a:txBody>
                  <a:tcPr/>
                </a:tc>
                <a:extLst>
                  <a:ext uri="{0D108BD9-81ED-4DB2-BD59-A6C34878D82A}">
                    <a16:rowId xmlns:a16="http://schemas.microsoft.com/office/drawing/2014/main" val="402798990"/>
                  </a:ext>
                </a:extLst>
              </a:tr>
              <a:tr h="3203114">
                <a:tc gridSpan="2">
                  <a:txBody>
                    <a:bodyPr/>
                    <a:lstStyle/>
                    <a:p>
                      <a:pPr marL="914400" marR="0" lvl="2" indent="0" algn="r"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dirais que</a:t>
                      </a:r>
                    </a:p>
                    <a:p>
                      <a:pPr marL="914400" marR="0" lvl="2" indent="0" algn="r"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would say that</a:t>
                      </a:r>
                    </a:p>
                    <a:p>
                      <a:pPr marL="914400" marR="0" lvl="2" indent="0" algn="r"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914400" marR="0" lvl="2" indent="0" algn="r"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pense que</a:t>
                      </a:r>
                      <a:r>
                        <a:rPr kumimoji="0" lang="fr-FR" sz="1400" b="0" i="0" u="none" strike="noStrike" kern="1200" cap="none" spc="0" normalizeH="0" baseline="0" noProof="0" dirty="0">
                          <a:ln>
                            <a:noFill/>
                          </a:ln>
                          <a:solidFill>
                            <a:srgbClr val="002060"/>
                          </a:solidFill>
                          <a:effectLst/>
                          <a:uLnTx/>
                          <a:uFillTx/>
                          <a:latin typeface="+mn-lt"/>
                          <a:ea typeface="+mn-ea"/>
                          <a:cs typeface="+mn-cs"/>
                        </a:rPr>
                        <a:t>​</a:t>
                      </a:r>
                    </a:p>
                    <a:p>
                      <a:pPr marL="914400" marR="0" lvl="2" indent="0" algn="r"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think that</a:t>
                      </a:r>
                    </a:p>
                    <a:p>
                      <a:pPr marL="914400" marR="0" lvl="2" indent="0" algn="r"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crois que</a:t>
                      </a:r>
                    </a:p>
                    <a:p>
                      <a:pPr marL="914400" marR="0" lvl="2" indent="0" algn="r"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believe that</a:t>
                      </a:r>
                    </a:p>
                    <a:p>
                      <a:pPr marL="914400" marR="0" lvl="2" indent="0" algn="r"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trouve que</a:t>
                      </a:r>
                      <a:r>
                        <a:rPr kumimoji="0" lang="fr-FR" sz="1400" b="0" i="0" u="none" strike="noStrike" kern="1200" cap="none" spc="0" normalizeH="0" baseline="0" noProof="0" dirty="0">
                          <a:ln>
                            <a:noFill/>
                          </a:ln>
                          <a:solidFill>
                            <a:srgbClr val="002060"/>
                          </a:solidFill>
                          <a:effectLst/>
                          <a:uLnTx/>
                          <a:uFillTx/>
                          <a:latin typeface="+mn-lt"/>
                          <a:ea typeface="+mn-ea"/>
                          <a:cs typeface="+mn-cs"/>
                        </a:rPr>
                        <a:t>​</a:t>
                      </a:r>
                    </a:p>
                    <a:p>
                      <a:pPr marL="914400" marR="0" lvl="2" indent="0" algn="r"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find that</a:t>
                      </a:r>
                    </a:p>
                    <a:p>
                      <a:pPr marL="914400" marR="0" lvl="2" indent="0" algn="r"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914400" marR="0" lvl="2" indent="0" algn="r"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A mon avis </a:t>
                      </a:r>
                      <a:r>
                        <a:rPr kumimoji="0" lang="fr-FR" sz="1400" b="0" i="0" u="none" strike="noStrike" kern="1200" cap="none" spc="0" normalizeH="0" baseline="0" noProof="0" dirty="0">
                          <a:ln>
                            <a:noFill/>
                          </a:ln>
                          <a:solidFill>
                            <a:srgbClr val="002060"/>
                          </a:solidFill>
                          <a:effectLst/>
                          <a:uLnTx/>
                          <a:uFillTx/>
                          <a:latin typeface="+mn-lt"/>
                          <a:ea typeface="+mn-ea"/>
                          <a:cs typeface="+mn-cs"/>
                        </a:rPr>
                        <a:t>​</a:t>
                      </a:r>
                    </a:p>
                    <a:p>
                      <a:pPr marL="914400" marR="0" lvl="2" indent="0" algn="r"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In my opinion</a:t>
                      </a: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fr-FR"/>
                    </a:p>
                  </a:txBody>
                  <a:tcPr/>
                </a:tc>
                <a:tc gridSpan="3">
                  <a:txBody>
                    <a:bodyPr/>
                    <a:lstStyle/>
                    <a:p>
                      <a:pPr marL="457200" marR="0" lvl="1" indent="0" algn="l" defTabSz="685800" rtl="0" eaLnBrk="1" fontAlgn="auto" latinLnBrk="0" hangingPunct="1">
                        <a:lnSpc>
                          <a:spcPct val="100000"/>
                        </a:lnSpc>
                        <a:spcBef>
                          <a:spcPts val="0"/>
                        </a:spcBef>
                        <a:spcAft>
                          <a:spcPts val="0"/>
                        </a:spcAft>
                        <a:buClrTx/>
                        <a:buSzTx/>
                        <a:buFontTx/>
                        <a:buNone/>
                        <a:tabLst/>
                        <a:defRPr/>
                      </a:pPr>
                      <a:r>
                        <a:rPr lang="fr-FR" sz="1400" b="1" i="0" noProof="0" dirty="0">
                          <a:solidFill>
                            <a:srgbClr val="002060"/>
                          </a:solidFill>
                        </a:rPr>
                        <a:t>je </a:t>
                      </a:r>
                      <a:r>
                        <a:rPr lang="fr-FR" sz="1400" b="1" i="0" noProof="0" dirty="0">
                          <a:solidFill>
                            <a:srgbClr val="7030A0"/>
                          </a:solidFill>
                        </a:rPr>
                        <a:t>m’</a:t>
                      </a:r>
                      <a:r>
                        <a:rPr lang="fr-FR" sz="1400" b="1" i="0" noProof="0" dirty="0">
                          <a:solidFill>
                            <a:srgbClr val="002060"/>
                          </a:solidFill>
                        </a:rPr>
                        <a:t>entends bien</a:t>
                      </a:r>
                      <a:r>
                        <a:rPr lang="fr-FR" sz="1400" b="1" i="0" baseline="0" noProof="0" dirty="0">
                          <a:solidFill>
                            <a:srgbClr val="002060"/>
                          </a:solidFill>
                        </a:rPr>
                        <a:t> avec </a:t>
                      </a:r>
                    </a:p>
                    <a:p>
                      <a:pPr marL="457200" marR="0" lvl="1"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get on well with</a:t>
                      </a:r>
                      <a:endParaRPr lang="fr-FR" sz="1400" b="1" i="0" baseline="0" noProof="0" dirty="0">
                        <a:solidFill>
                          <a:srgbClr val="002060"/>
                        </a:solidFill>
                      </a:endParaRPr>
                    </a:p>
                    <a:p>
                      <a:pPr marL="457200" marR="0" lvl="1" indent="0" algn="l" defTabSz="685800" rtl="0" eaLnBrk="1" fontAlgn="auto" latinLnBrk="0" hangingPunct="1">
                        <a:lnSpc>
                          <a:spcPct val="100000"/>
                        </a:lnSpc>
                        <a:spcBef>
                          <a:spcPts val="0"/>
                        </a:spcBef>
                        <a:spcAft>
                          <a:spcPts val="0"/>
                        </a:spcAft>
                        <a:buClrTx/>
                        <a:buSzTx/>
                        <a:buFontTx/>
                        <a:buNone/>
                        <a:tabLst/>
                        <a:defRPr/>
                      </a:pPr>
                      <a:r>
                        <a:rPr lang="fr-FR" sz="1400" b="1" i="0" noProof="0" dirty="0">
                          <a:solidFill>
                            <a:srgbClr val="002060"/>
                          </a:solidFill>
                        </a:rPr>
                        <a:t>je ne </a:t>
                      </a:r>
                      <a:r>
                        <a:rPr lang="fr-FR" sz="1400" b="1" i="0" noProof="0" dirty="0">
                          <a:solidFill>
                            <a:srgbClr val="7030A0"/>
                          </a:solidFill>
                        </a:rPr>
                        <a:t>m’</a:t>
                      </a:r>
                      <a:r>
                        <a:rPr lang="fr-FR" sz="1400" b="1" i="0" noProof="0" dirty="0">
                          <a:solidFill>
                            <a:srgbClr val="002060"/>
                          </a:solidFill>
                        </a:rPr>
                        <a:t>entends pas bien</a:t>
                      </a:r>
                      <a:r>
                        <a:rPr lang="fr-FR" sz="1400" b="1" i="0" baseline="0" noProof="0" dirty="0">
                          <a:solidFill>
                            <a:srgbClr val="002060"/>
                          </a:solidFill>
                        </a:rPr>
                        <a:t> avec</a:t>
                      </a:r>
                      <a:endParaRPr lang="fr-FR" sz="1400" b="0" i="0" baseline="0" noProof="0" dirty="0">
                        <a:solidFill>
                          <a:srgbClr val="002060"/>
                        </a:solidFill>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don’t get on well with</a:t>
                      </a:r>
                      <a:endParaRPr lang="fr-FR" sz="1400" b="1" i="0" baseline="0" noProof="0" dirty="0">
                        <a:solidFill>
                          <a:srgbClr val="002060"/>
                        </a:solidFill>
                      </a:endParaRPr>
                    </a:p>
                    <a:p>
                      <a:pPr marL="457200" marR="0" lvl="1" indent="0" algn="l" defTabSz="685800" rtl="0" eaLnBrk="1" fontAlgn="auto" latinLnBrk="0" hangingPunct="1">
                        <a:lnSpc>
                          <a:spcPct val="100000"/>
                        </a:lnSpc>
                        <a:spcBef>
                          <a:spcPts val="0"/>
                        </a:spcBef>
                        <a:spcAft>
                          <a:spcPts val="0"/>
                        </a:spcAft>
                        <a:buClrTx/>
                        <a:buSzTx/>
                        <a:buFontTx/>
                        <a:buNone/>
                        <a:tabLst/>
                        <a:defRPr/>
                      </a:pPr>
                      <a:r>
                        <a:rPr lang="fr-FR" sz="1400" b="1" i="0" noProof="0" dirty="0">
                          <a:solidFill>
                            <a:srgbClr val="002060"/>
                          </a:solidFill>
                        </a:rPr>
                        <a:t>je </a:t>
                      </a:r>
                      <a:r>
                        <a:rPr lang="fr-FR" sz="1400" b="1" i="0" noProof="0" dirty="0">
                          <a:solidFill>
                            <a:srgbClr val="7030A0"/>
                          </a:solidFill>
                        </a:rPr>
                        <a:t>m’</a:t>
                      </a:r>
                      <a:r>
                        <a:rPr lang="fr-FR" sz="1400" b="1" i="0" noProof="0" dirty="0">
                          <a:solidFill>
                            <a:srgbClr val="002060"/>
                          </a:solidFill>
                        </a:rPr>
                        <a:t>amuse </a:t>
                      </a:r>
                      <a:r>
                        <a:rPr lang="fr-FR" sz="1400" b="1" i="0" baseline="0" noProof="0" dirty="0">
                          <a:solidFill>
                            <a:srgbClr val="002060"/>
                          </a:solidFill>
                        </a:rPr>
                        <a:t>avec </a:t>
                      </a:r>
                    </a:p>
                    <a:p>
                      <a:pPr marL="457200" marR="0" lvl="1"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have fun with</a:t>
                      </a:r>
                      <a:endParaRPr lang="fr-FR" sz="1400" b="1" i="0" baseline="0" noProof="0" dirty="0">
                        <a:solidFill>
                          <a:srgbClr val="002060"/>
                        </a:solidFill>
                      </a:endParaRPr>
                    </a:p>
                    <a:p>
                      <a:pPr marL="457200" marR="0" lvl="1" indent="0" algn="l" defTabSz="685800" rtl="0" eaLnBrk="1" fontAlgn="auto" latinLnBrk="0" hangingPunct="1">
                        <a:lnSpc>
                          <a:spcPct val="100000"/>
                        </a:lnSpc>
                        <a:spcBef>
                          <a:spcPts val="0"/>
                        </a:spcBef>
                        <a:spcAft>
                          <a:spcPts val="0"/>
                        </a:spcAft>
                        <a:buClrTx/>
                        <a:buSzTx/>
                        <a:buFontTx/>
                        <a:buNone/>
                        <a:tabLst/>
                        <a:defRPr/>
                      </a:pPr>
                      <a:r>
                        <a:rPr lang="fr-FR" sz="1400" b="1" i="0" noProof="0" dirty="0">
                          <a:solidFill>
                            <a:srgbClr val="002060"/>
                          </a:solidFill>
                        </a:rPr>
                        <a:t>je </a:t>
                      </a:r>
                      <a:r>
                        <a:rPr lang="fr-FR" sz="1400" b="1" i="0" noProof="0" dirty="0">
                          <a:solidFill>
                            <a:srgbClr val="7030A0"/>
                          </a:solidFill>
                        </a:rPr>
                        <a:t>me </a:t>
                      </a:r>
                      <a:r>
                        <a:rPr lang="fr-FR" sz="1400" b="1" i="0" noProof="0" dirty="0">
                          <a:solidFill>
                            <a:srgbClr val="002060"/>
                          </a:solidFill>
                        </a:rPr>
                        <a:t>confie à</a:t>
                      </a:r>
                    </a:p>
                    <a:p>
                      <a:pPr marL="457200" marR="0" lvl="1"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confide in </a:t>
                      </a:r>
                    </a:p>
                    <a:p>
                      <a:pPr marL="457200" marR="0" lvl="1" indent="0" algn="l" defTabSz="685800" rtl="0" eaLnBrk="1" fontAlgn="auto" latinLnBrk="0" hangingPunct="1">
                        <a:lnSpc>
                          <a:spcPct val="100000"/>
                        </a:lnSpc>
                        <a:spcBef>
                          <a:spcPts val="0"/>
                        </a:spcBef>
                        <a:spcAft>
                          <a:spcPts val="0"/>
                        </a:spcAft>
                        <a:buClrTx/>
                        <a:buSzTx/>
                        <a:buFontTx/>
                        <a:buNone/>
                        <a:tabLst/>
                        <a:defRPr/>
                      </a:pPr>
                      <a:r>
                        <a:rPr lang="fr-FR" sz="1400" b="1" i="0" noProof="0" dirty="0">
                          <a:solidFill>
                            <a:srgbClr val="002060"/>
                          </a:solidFill>
                        </a:rPr>
                        <a:t>je </a:t>
                      </a:r>
                      <a:r>
                        <a:rPr lang="fr-FR" sz="1400" b="1" i="0" noProof="0" dirty="0">
                          <a:solidFill>
                            <a:srgbClr val="7030A0"/>
                          </a:solidFill>
                        </a:rPr>
                        <a:t>me</a:t>
                      </a:r>
                      <a:r>
                        <a:rPr lang="fr-FR" sz="1400" b="1" i="0" noProof="0" dirty="0">
                          <a:solidFill>
                            <a:srgbClr val="002060"/>
                          </a:solidFill>
                        </a:rPr>
                        <a:t> chamaille avec</a:t>
                      </a:r>
                    </a:p>
                    <a:p>
                      <a:pPr marL="457200" marR="0" lvl="1"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squabble with</a:t>
                      </a:r>
                    </a:p>
                    <a:p>
                      <a:pPr marL="457200" marR="0" lvl="1" indent="0" algn="l" defTabSz="685800" rtl="0" eaLnBrk="1" fontAlgn="auto" latinLnBrk="0" hangingPunct="1">
                        <a:lnSpc>
                          <a:spcPct val="100000"/>
                        </a:lnSpc>
                        <a:spcBef>
                          <a:spcPts val="0"/>
                        </a:spcBef>
                        <a:spcAft>
                          <a:spcPts val="0"/>
                        </a:spcAft>
                        <a:buClrTx/>
                        <a:buSzTx/>
                        <a:buFontTx/>
                        <a:buNone/>
                        <a:tabLst/>
                        <a:defRPr/>
                      </a:pPr>
                      <a:r>
                        <a:rPr lang="fr-FR" sz="1400" b="1" i="0" noProof="0" dirty="0">
                          <a:solidFill>
                            <a:srgbClr val="002060"/>
                          </a:solidFill>
                        </a:rPr>
                        <a:t>je </a:t>
                      </a:r>
                      <a:r>
                        <a:rPr lang="fr-FR" sz="1400" b="1" i="0" noProof="0" dirty="0">
                          <a:solidFill>
                            <a:srgbClr val="7030A0"/>
                          </a:solidFill>
                        </a:rPr>
                        <a:t>me</a:t>
                      </a:r>
                      <a:r>
                        <a:rPr lang="fr-FR" sz="1400" b="1" i="0" noProof="0" dirty="0">
                          <a:solidFill>
                            <a:srgbClr val="002060"/>
                          </a:solidFill>
                        </a:rPr>
                        <a:t> fâche avec</a:t>
                      </a:r>
                    </a:p>
                    <a:p>
                      <a:pPr marL="457200" marR="0" lvl="1"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get angry with</a:t>
                      </a:r>
                      <a:endParaRPr lang="fr-FR" sz="1400" b="1" i="0" baseline="0" noProof="0" dirty="0">
                        <a:solidFill>
                          <a:srgbClr val="002060"/>
                        </a:solidFill>
                      </a:endParaRPr>
                    </a:p>
                    <a:p>
                      <a:pPr marL="457200" marR="0" lvl="1" indent="0" algn="l" defTabSz="685800" rtl="0" eaLnBrk="1" fontAlgn="auto" latinLnBrk="0" hangingPunct="1">
                        <a:lnSpc>
                          <a:spcPct val="100000"/>
                        </a:lnSpc>
                        <a:spcBef>
                          <a:spcPts val="0"/>
                        </a:spcBef>
                        <a:spcAft>
                          <a:spcPts val="0"/>
                        </a:spcAft>
                        <a:buClrTx/>
                        <a:buSzTx/>
                        <a:buFontTx/>
                        <a:buNone/>
                        <a:tabLst/>
                        <a:defRPr/>
                      </a:pPr>
                      <a:r>
                        <a:rPr lang="fr-FR" sz="1400" b="1" i="0" noProof="0" dirty="0">
                          <a:solidFill>
                            <a:srgbClr val="002060"/>
                          </a:solidFill>
                        </a:rPr>
                        <a:t>je </a:t>
                      </a:r>
                      <a:r>
                        <a:rPr lang="fr-FR" sz="1400" b="1" i="0" noProof="0" dirty="0">
                          <a:solidFill>
                            <a:srgbClr val="7030A0"/>
                          </a:solidFill>
                        </a:rPr>
                        <a:t>me</a:t>
                      </a:r>
                      <a:r>
                        <a:rPr lang="fr-FR" sz="1400" b="1" i="0" noProof="0" dirty="0">
                          <a:solidFill>
                            <a:srgbClr val="002060"/>
                          </a:solidFill>
                        </a:rPr>
                        <a:t> dispute avec</a:t>
                      </a:r>
                    </a:p>
                    <a:p>
                      <a:pPr marL="457200" marR="0" lvl="1" indent="0" algn="l" defTabSz="6858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argue with</a:t>
                      </a:r>
                      <a:endParaRPr lang="fr-FR" sz="1400"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2">
                  <a:txBody>
                    <a:bodyPr/>
                    <a:lstStyle/>
                    <a:p>
                      <a:r>
                        <a:rPr lang="fr-FR" sz="1400" b="1" baseline="0" noProof="0" dirty="0">
                          <a:solidFill>
                            <a:srgbClr val="002060"/>
                          </a:solidFill>
                        </a:rPr>
                        <a:t>mon père </a:t>
                      </a:r>
                    </a:p>
                    <a:p>
                      <a:r>
                        <a:rPr lang="fr-FR" sz="1400" b="0" i="1" baseline="0" noProof="0" dirty="0">
                          <a:solidFill>
                            <a:srgbClr val="00B0F0"/>
                          </a:solidFill>
                        </a:rPr>
                        <a:t>my dad</a:t>
                      </a:r>
                    </a:p>
                    <a:p>
                      <a:r>
                        <a:rPr lang="fr-FR" sz="1400" b="1" baseline="0" noProof="0" dirty="0">
                          <a:solidFill>
                            <a:srgbClr val="002060"/>
                          </a:solidFill>
                        </a:rPr>
                        <a:t>mon frère</a:t>
                      </a:r>
                    </a:p>
                    <a:p>
                      <a:r>
                        <a:rPr lang="fr-FR" sz="1400" b="0" i="1" baseline="0" noProof="0" dirty="0">
                          <a:solidFill>
                            <a:srgbClr val="00B0F0"/>
                          </a:solidFill>
                        </a:rPr>
                        <a:t>my brother </a:t>
                      </a:r>
                    </a:p>
                    <a:p>
                      <a:r>
                        <a:rPr lang="fr-FR" sz="1400" b="1" baseline="0" noProof="0" dirty="0">
                          <a:solidFill>
                            <a:srgbClr val="002060"/>
                          </a:solidFill>
                        </a:rPr>
                        <a:t>mon meilleur ami</a:t>
                      </a:r>
                    </a:p>
                    <a:p>
                      <a:r>
                        <a:rPr lang="fr-FR" sz="1400" b="0" i="1" baseline="0" noProof="0" dirty="0">
                          <a:solidFill>
                            <a:srgbClr val="00B0F0"/>
                          </a:solidFill>
                        </a:rPr>
                        <a:t>my best friend</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400" b="1" baseline="0" noProof="0"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400" b="1" baseline="0" noProof="0"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400" b="1" baseline="0" noProof="0" dirty="0">
                          <a:solidFill>
                            <a:srgbClr val="00B050"/>
                          </a:solidFill>
                        </a:rPr>
                        <a:t>mes parents</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b="0" i="1" baseline="0" noProof="0" dirty="0">
                          <a:solidFill>
                            <a:srgbClr val="00B0F0"/>
                          </a:solidFill>
                        </a:rPr>
                        <a:t>my parents</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b="1" baseline="0" noProof="0" dirty="0">
                          <a:solidFill>
                            <a:srgbClr val="00B050"/>
                          </a:solidFill>
                        </a:rPr>
                        <a:t>mes amis/copains</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b="0" i="1" baseline="0" noProof="0" dirty="0">
                          <a:solidFill>
                            <a:srgbClr val="00B0F0"/>
                          </a:solidFill>
                        </a:rPr>
                        <a:t>my friends</a:t>
                      </a:r>
                    </a:p>
                  </a:txBody>
                  <a:tcPr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r>
                        <a:rPr lang="fr-FR" sz="1500" b="1" baseline="0" noProof="0" dirty="0">
                          <a:solidFill>
                            <a:srgbClr val="FF0000"/>
                          </a:solidFill>
                        </a:rPr>
                        <a:t>ma meilleure amie</a:t>
                      </a:r>
                    </a:p>
                    <a:p>
                      <a:r>
                        <a:rPr lang="fr-FR" sz="1500" b="0" i="1" baseline="0" noProof="0" dirty="0">
                          <a:solidFill>
                            <a:srgbClr val="00B0F0"/>
                          </a:solidFill>
                        </a:rPr>
                        <a:t>my best friend</a:t>
                      </a:r>
                      <a:endParaRPr lang="fr-FR" sz="1500" b="1" i="1" baseline="0" noProof="0" dirty="0">
                        <a:solidFill>
                          <a:srgbClr val="00B0F0"/>
                        </a:solidFill>
                      </a:endParaRPr>
                    </a:p>
                    <a:p>
                      <a:r>
                        <a:rPr lang="fr-FR" sz="1500" b="1" baseline="0" noProof="0" dirty="0">
                          <a:solidFill>
                            <a:srgbClr val="FF0000"/>
                          </a:solidFill>
                        </a:rPr>
                        <a:t>ma mère</a:t>
                      </a:r>
                    </a:p>
                    <a:p>
                      <a:r>
                        <a:rPr lang="fr-FR" sz="1500" b="0" i="1" baseline="0" noProof="0" dirty="0">
                          <a:solidFill>
                            <a:srgbClr val="00B0F0"/>
                          </a:solidFill>
                        </a:rPr>
                        <a:t>my mother </a:t>
                      </a:r>
                    </a:p>
                    <a:p>
                      <a:r>
                        <a:rPr lang="fr-FR" sz="1500" b="1" baseline="0" noProof="0" dirty="0">
                          <a:solidFill>
                            <a:srgbClr val="FF0000"/>
                          </a:solidFill>
                        </a:rPr>
                        <a:t>ma sœur</a:t>
                      </a:r>
                      <a:r>
                        <a:rPr lang="fr-FR" sz="1500" b="1" baseline="0" noProof="0" dirty="0">
                          <a:solidFill>
                            <a:srgbClr val="002060"/>
                          </a:solidFill>
                        </a:rPr>
                        <a:t> </a:t>
                      </a:r>
                    </a:p>
                    <a:p>
                      <a:r>
                        <a:rPr lang="fr-FR" sz="1500" b="0" i="1" baseline="0" noProof="0" dirty="0">
                          <a:solidFill>
                            <a:srgbClr val="00B0F0"/>
                          </a:solidFill>
                        </a:rPr>
                        <a:t>my sister</a:t>
                      </a:r>
                    </a:p>
                    <a:p>
                      <a:pPr marL="0" marR="0" indent="0" algn="l" defTabSz="914400" rtl="0" eaLnBrk="1" fontAlgn="auto" latinLnBrk="0" hangingPunct="1">
                        <a:lnSpc>
                          <a:spcPct val="100000"/>
                        </a:lnSpc>
                        <a:spcBef>
                          <a:spcPts val="0"/>
                        </a:spcBef>
                        <a:spcAft>
                          <a:spcPts val="0"/>
                        </a:spcAft>
                        <a:buClrTx/>
                        <a:buSzTx/>
                        <a:buFontTx/>
                        <a:buNone/>
                        <a:tabLst/>
                        <a:defRPr/>
                      </a:pPr>
                      <a:r>
                        <a:rPr lang="fr-FR" sz="1500" b="1" baseline="0" noProof="0" dirty="0">
                          <a:solidFill>
                            <a:srgbClr val="FF0000"/>
                          </a:solidFill>
                        </a:rPr>
                        <a:t>ma famille</a:t>
                      </a:r>
                      <a:endParaRPr lang="fr-FR" sz="1500" b="1" baseline="0" noProof="0"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500" b="0" i="1" baseline="0" noProof="0" dirty="0">
                          <a:solidFill>
                            <a:srgbClr val="00B0F0"/>
                          </a:solidFill>
                        </a:rPr>
                        <a:t>my family</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500" b="0" i="1" baseline="0" noProof="0" dirty="0">
                        <a:solidFill>
                          <a:srgbClr val="00B0F0"/>
                        </a:solidFill>
                      </a:endParaRP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r>
                        <a:rPr lang="fr-FR" sz="1400" b="1" baseline="0" noProof="0" dirty="0">
                          <a:solidFill>
                            <a:srgbClr val="FF0000"/>
                          </a:solidFill>
                        </a:rPr>
                        <a:t>ma mère</a:t>
                      </a:r>
                    </a:p>
                    <a:p>
                      <a:r>
                        <a:rPr lang="fr-FR" sz="1400" b="0" i="1" baseline="0" noProof="0" dirty="0">
                          <a:solidFill>
                            <a:srgbClr val="00B0F0"/>
                          </a:solidFill>
                        </a:rPr>
                        <a:t>my mother </a:t>
                      </a:r>
                    </a:p>
                    <a:p>
                      <a:r>
                        <a:rPr lang="fr-FR" sz="1400" b="1" baseline="0" noProof="0" dirty="0">
                          <a:solidFill>
                            <a:srgbClr val="FF0000"/>
                          </a:solidFill>
                        </a:rPr>
                        <a:t>ma sœur</a:t>
                      </a:r>
                      <a:r>
                        <a:rPr lang="fr-FR" sz="1400" b="1" baseline="0" noProof="0" dirty="0">
                          <a:solidFill>
                            <a:srgbClr val="002060"/>
                          </a:solidFill>
                        </a:rPr>
                        <a:t> </a:t>
                      </a:r>
                    </a:p>
                    <a:p>
                      <a:r>
                        <a:rPr lang="fr-FR" sz="1400" b="0" i="1" baseline="0" noProof="0" dirty="0">
                          <a:solidFill>
                            <a:srgbClr val="00B0F0"/>
                          </a:solidFill>
                        </a:rPr>
                        <a:t>my sister</a:t>
                      </a:r>
                    </a:p>
                    <a:p>
                      <a:r>
                        <a:rPr lang="fr-FR" sz="1400" b="1" baseline="0" noProof="0" dirty="0">
                          <a:solidFill>
                            <a:srgbClr val="FF0000"/>
                          </a:solidFill>
                        </a:rPr>
                        <a:t>ma meilleure amie</a:t>
                      </a:r>
                    </a:p>
                    <a:p>
                      <a:r>
                        <a:rPr lang="fr-FR" sz="1400" b="0" i="1" baseline="0" noProof="0" dirty="0">
                          <a:solidFill>
                            <a:srgbClr val="00B0F0"/>
                          </a:solidFill>
                        </a:rPr>
                        <a:t>my best friend</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b="1" baseline="0" noProof="0" dirty="0">
                          <a:solidFill>
                            <a:srgbClr val="FF0000"/>
                          </a:solidFill>
                        </a:rPr>
                        <a:t>ma famille</a:t>
                      </a:r>
                      <a:endParaRPr lang="fr-FR" sz="1400" b="1" baseline="0" noProof="0"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400" b="0" i="1" baseline="0" noProof="0" dirty="0">
                          <a:solidFill>
                            <a:srgbClr val="00B0F0"/>
                          </a:solidFill>
                        </a:rPr>
                        <a:t>my family</a:t>
                      </a:r>
                    </a:p>
                    <a:p>
                      <a:endParaRPr lang="fr-FR" sz="1400" b="0" i="1" baseline="0" noProof="0" dirty="0">
                        <a:solidFill>
                          <a:srgbClr val="00B0F0"/>
                        </a:solidFill>
                      </a:endParaRPr>
                    </a:p>
                    <a:p>
                      <a:endParaRPr lang="fr-FR" sz="1400" b="0" i="1" baseline="0" noProof="0" dirty="0">
                        <a:solidFill>
                          <a:srgbClr val="00B0F0"/>
                        </a:solidFill>
                      </a:endParaRPr>
                    </a:p>
                    <a:p>
                      <a:endParaRPr lang="fr-FR" sz="1400" b="0" i="1" baseline="0" noProof="0" dirty="0">
                        <a:solidFill>
                          <a:srgbClr val="00B0F0"/>
                        </a:solidFill>
                      </a:endParaRPr>
                    </a:p>
                    <a:p>
                      <a:endParaRPr lang="fr-FR" sz="1400" b="0" i="1" baseline="0" noProof="0" dirty="0">
                        <a:solidFill>
                          <a:srgbClr val="00B0F0"/>
                        </a:solidFill>
                      </a:endParaRP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r>
                        <a:rPr lang="fr-FR" sz="1500" b="1" noProof="0" dirty="0">
                          <a:solidFill>
                            <a:srgbClr val="002060"/>
                          </a:solidFill>
                        </a:rPr>
                        <a:t>parce que</a:t>
                      </a:r>
                      <a:endParaRPr lang="fr-FR" sz="15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500" b="0" i="1" u="none" strike="noStrike" kern="1200" cap="none" spc="0" normalizeH="0" baseline="0" noProof="0" dirty="0">
                          <a:ln>
                            <a:noFill/>
                          </a:ln>
                          <a:solidFill>
                            <a:srgbClr val="00B0F0"/>
                          </a:solidFill>
                          <a:effectLst/>
                          <a:uLnTx/>
                          <a:uFillTx/>
                          <a:latin typeface="+mn-lt"/>
                          <a:ea typeface="+mn-ea"/>
                          <a:cs typeface="+mn-cs"/>
                        </a:rPr>
                        <a:t>because</a:t>
                      </a:r>
                    </a:p>
                    <a:p>
                      <a:r>
                        <a:rPr lang="fr-FR" sz="1500" b="1" noProof="0" dirty="0">
                          <a:solidFill>
                            <a:srgbClr val="002060"/>
                          </a:solidFill>
                        </a:rPr>
                        <a:t>car</a:t>
                      </a:r>
                      <a:endParaRPr lang="fr-FR" sz="15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500" b="0" i="1" u="none" strike="noStrike" kern="1200" cap="none" spc="0" normalizeH="0" baseline="0" noProof="0" dirty="0">
                          <a:ln>
                            <a:noFill/>
                          </a:ln>
                          <a:solidFill>
                            <a:srgbClr val="00B0F0"/>
                          </a:solidFill>
                          <a:effectLst/>
                          <a:uLnTx/>
                          <a:uFillTx/>
                          <a:latin typeface="+mn-lt"/>
                          <a:ea typeface="+mn-ea"/>
                          <a:cs typeface="+mn-cs"/>
                        </a:rPr>
                        <a:t>because</a:t>
                      </a:r>
                    </a:p>
                    <a:p>
                      <a:r>
                        <a:rPr lang="fr-FR" sz="1500" b="1" noProof="0" dirty="0">
                          <a:solidFill>
                            <a:srgbClr val="002060"/>
                          </a:solidFill>
                        </a:rPr>
                        <a:t>étant donné que</a:t>
                      </a:r>
                      <a:endParaRPr lang="fr-FR" sz="15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500" b="0" i="1" u="none" strike="noStrike" kern="1200" cap="none" spc="0" normalizeH="0" baseline="0" noProof="0" dirty="0">
                          <a:ln>
                            <a:noFill/>
                          </a:ln>
                          <a:solidFill>
                            <a:srgbClr val="00B0F0"/>
                          </a:solidFill>
                          <a:effectLst/>
                          <a:uLnTx/>
                          <a:uFillTx/>
                          <a:latin typeface="+mn-lt"/>
                          <a:ea typeface="+mn-ea"/>
                          <a:cs typeface="+mn-cs"/>
                        </a:rPr>
                        <a:t>because/given that</a:t>
                      </a:r>
                      <a:endParaRPr lang="fr-FR" sz="1500" b="1" noProof="0" dirty="0">
                        <a:solidFill>
                          <a:srgbClr val="002060"/>
                        </a:solidFill>
                      </a:endParaRPr>
                    </a:p>
                    <a:p>
                      <a:r>
                        <a:rPr lang="fr-FR" sz="1500" b="1" noProof="0" dirty="0">
                          <a:solidFill>
                            <a:srgbClr val="002060"/>
                          </a:solidFill>
                        </a:rPr>
                        <a:t>vu que</a:t>
                      </a:r>
                      <a:endParaRPr lang="fr-FR" sz="15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500" b="0" i="1" u="none" strike="noStrike" kern="1200" cap="none" spc="0" normalizeH="0" baseline="0" noProof="0" dirty="0">
                          <a:ln>
                            <a:noFill/>
                          </a:ln>
                          <a:solidFill>
                            <a:srgbClr val="00B0F0"/>
                          </a:solidFill>
                          <a:effectLst/>
                          <a:uLnTx/>
                          <a:uFillTx/>
                          <a:latin typeface="+mn-lt"/>
                          <a:ea typeface="+mn-ea"/>
                          <a:cs typeface="+mn-cs"/>
                        </a:rPr>
                        <a:t>because/seeing as</a:t>
                      </a:r>
                    </a:p>
                    <a:p>
                      <a:r>
                        <a:rPr lang="fr-FR" sz="1500" b="1" noProof="0" dirty="0">
                          <a:solidFill>
                            <a:srgbClr val="002060"/>
                          </a:solidFill>
                        </a:rPr>
                        <a:t>puisque</a:t>
                      </a:r>
                      <a:endParaRPr lang="fr-FR" sz="15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500" b="0" i="1" u="none" strike="noStrike" kern="1200" cap="none" spc="0" normalizeH="0" baseline="0" noProof="0" dirty="0">
                          <a:ln>
                            <a:noFill/>
                          </a:ln>
                          <a:solidFill>
                            <a:srgbClr val="00B0F0"/>
                          </a:solidFill>
                          <a:effectLst/>
                          <a:uLnTx/>
                          <a:uFillTx/>
                          <a:latin typeface="+mn-lt"/>
                          <a:ea typeface="+mn-ea"/>
                          <a:cs typeface="+mn-cs"/>
                        </a:rPr>
                        <a:t>because/since</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gridSpan="2">
                  <a:txBody>
                    <a:bodyPr/>
                    <a:lstStyle/>
                    <a:p>
                      <a:r>
                        <a:rPr lang="fr-FR" sz="1400" b="1" noProof="0" dirty="0">
                          <a:solidFill>
                            <a:srgbClr val="002060"/>
                          </a:solidFill>
                        </a:rPr>
                        <a:t>parce qu’</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because</a:t>
                      </a:r>
                    </a:p>
                    <a:p>
                      <a:r>
                        <a:rPr lang="fr-FR" sz="1400" b="1" noProof="0" dirty="0">
                          <a:solidFill>
                            <a:srgbClr val="002060"/>
                          </a:solidFill>
                        </a:rPr>
                        <a:t>car</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because</a:t>
                      </a:r>
                    </a:p>
                    <a:p>
                      <a:r>
                        <a:rPr lang="fr-FR" sz="1400" b="1" noProof="0" dirty="0">
                          <a:solidFill>
                            <a:srgbClr val="002060"/>
                          </a:solidFill>
                        </a:rPr>
                        <a:t>étant donné qu’</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because/given that</a:t>
                      </a:r>
                      <a:endParaRPr lang="fr-FR" sz="1400" b="1" noProof="0" dirty="0">
                        <a:solidFill>
                          <a:srgbClr val="002060"/>
                        </a:solidFill>
                      </a:endParaRPr>
                    </a:p>
                    <a:p>
                      <a:r>
                        <a:rPr lang="fr-FR" sz="1400" b="1" noProof="0" dirty="0">
                          <a:solidFill>
                            <a:srgbClr val="002060"/>
                          </a:solidFill>
                        </a:rPr>
                        <a:t>vu qu’</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because/seeing as</a:t>
                      </a:r>
                    </a:p>
                    <a:p>
                      <a:r>
                        <a:rPr lang="fr-FR" sz="1400" b="1" noProof="0" dirty="0">
                          <a:solidFill>
                            <a:srgbClr val="002060"/>
                          </a:solidFill>
                        </a:rPr>
                        <a:t>puisqu’</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because/since</a:t>
                      </a:r>
                    </a:p>
                    <a:p>
                      <a:r>
                        <a:rPr lang="fr-FR" sz="1400" b="1" noProof="0" dirty="0">
                          <a:solidFill>
                            <a:srgbClr val="002060"/>
                          </a:solidFill>
                        </a:rPr>
                        <a:t>et</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and</a:t>
                      </a:r>
                    </a:p>
                    <a:p>
                      <a:r>
                        <a:rPr lang="fr-FR" sz="1400" b="1" noProof="0" dirty="0">
                          <a:solidFill>
                            <a:srgbClr val="002060"/>
                          </a:solidFill>
                        </a:rPr>
                        <a:t>mais</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but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3782065556"/>
                  </a:ext>
                </a:extLst>
              </a:tr>
              <a:tr h="332997">
                <a:tc gridSpan="2">
                  <a:txBody>
                    <a:bodyPr/>
                    <a:lstStyle/>
                    <a:p>
                      <a:pPr algn="ctr"/>
                      <a:r>
                        <a:rPr lang="fr-FR" sz="1500" b="0" i="1" dirty="0">
                          <a:solidFill>
                            <a:schemeClr val="bg1"/>
                          </a:solidFill>
                        </a:rPr>
                        <a:t>5</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fr-FR"/>
                    </a:p>
                  </a:txBody>
                  <a:tcPr/>
                </a:tc>
                <a:tc>
                  <a:txBody>
                    <a:bodyPr/>
                    <a:lstStyle/>
                    <a:p>
                      <a:pPr algn="ctr"/>
                      <a:r>
                        <a:rPr lang="fr-FR" sz="1500" b="0" i="1" dirty="0">
                          <a:solidFill>
                            <a:schemeClr val="bg1"/>
                          </a:solidFill>
                        </a:rPr>
                        <a:t>6</a:t>
                      </a:r>
                      <a:endParaRPr lang="fr-FR" sz="1500" dirty="0"/>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2">
                  <a:txBody>
                    <a:bodyPr/>
                    <a:lstStyle/>
                    <a:p>
                      <a:pPr algn="ctr"/>
                      <a:r>
                        <a:rPr lang="fr-FR" sz="1500" b="0" i="1" dirty="0">
                          <a:solidFill>
                            <a:schemeClr val="bg1"/>
                          </a:solidFill>
                        </a:rPr>
                        <a:t>7</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fr-FR"/>
                    </a:p>
                  </a:txBody>
                  <a:tcPr/>
                </a:tc>
                <a:tc gridSpan="7">
                  <a:txBody>
                    <a:bodyPr/>
                    <a:lstStyle/>
                    <a:p>
                      <a:pPr algn="ctr"/>
                      <a:r>
                        <a:rPr lang="fr-FR" sz="1500" b="0" i="1" dirty="0">
                          <a:solidFill>
                            <a:schemeClr val="bg1"/>
                          </a:solidFill>
                        </a:rPr>
                        <a:t>8</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fr-FR"/>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tcPr>
                </a:tc>
                <a:tc hMerge="1">
                  <a:txBody>
                    <a:bodyPr/>
                    <a:lstStyle/>
                    <a:p>
                      <a:endParaRPr lang="fr-FR"/>
                    </a:p>
                  </a:txBody>
                  <a:tcPr/>
                </a:tc>
                <a:tc hMerge="1">
                  <a:txBody>
                    <a:bodyPr/>
                    <a:lstStyle/>
                    <a:p>
                      <a:endParaRPr lang="fr-FR"/>
                    </a:p>
                  </a:txBody>
                  <a:tcPr/>
                </a:tc>
                <a:tc hMerge="1">
                  <a:txBody>
                    <a:bodyPr/>
                    <a:lstStyle/>
                    <a:p>
                      <a:pPr algn="ctr"/>
                      <a:endParaRPr lang="fr-FR" sz="1500" b="0" i="1" dirty="0">
                        <a:solidFill>
                          <a:schemeClr val="bg1"/>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498679864"/>
                  </a:ext>
                </a:extLst>
              </a:tr>
              <a:tr h="983134">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il est </a:t>
                      </a:r>
                      <a:r>
                        <a:rPr kumimoji="0" lang="fr-FR" sz="1400" b="0"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he is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ils sont</a:t>
                      </a:r>
                      <a:r>
                        <a:rPr kumimoji="0" lang="fr-FR" sz="1400" b="1" i="0" u="none" strike="noStrike" kern="1200" cap="none" spc="0" normalizeH="0" baseline="0" noProof="0" dirty="0">
                          <a:ln>
                            <a:noFill/>
                          </a:ln>
                          <a:solidFill>
                            <a:srgbClr val="00B050"/>
                          </a:solidFill>
                          <a:effectLst/>
                          <a:uLnTx/>
                          <a:uFillTx/>
                          <a:latin typeface="+mn-lt"/>
                          <a:ea typeface="+mn-ea"/>
                          <a:cs typeface="+mn-cs"/>
                        </a:rPr>
                        <a:t>*</a:t>
                      </a:r>
                      <a:endParaRPr kumimoji="0" lang="fr-FR" sz="1400" b="0" i="0" u="none" strike="noStrike" kern="1200" cap="none" spc="0" normalizeH="0" baseline="0" noProof="0" dirty="0">
                        <a:ln>
                          <a:noFill/>
                        </a:ln>
                        <a:solidFill>
                          <a:srgbClr val="00B05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they are</a:t>
                      </a: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FF0000"/>
                          </a:solidFill>
                          <a:effectLst/>
                          <a:uLnTx/>
                          <a:uFillTx/>
                          <a:latin typeface="+mn-lt"/>
                          <a:ea typeface="+mn-ea"/>
                          <a:cs typeface="+mn-cs"/>
                        </a:rPr>
                        <a:t>elle est</a:t>
                      </a:r>
                      <a:r>
                        <a:rPr kumimoji="0" lang="fr-FR" sz="1400" b="0" i="0" u="none" strike="noStrike" kern="1200" cap="none" spc="0" normalizeH="0" baseline="0" noProof="0" dirty="0">
                          <a:ln>
                            <a:noFill/>
                          </a:ln>
                          <a:solidFill>
                            <a:srgbClr val="FF000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she is</a:t>
                      </a: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FF0000"/>
                          </a:solidFill>
                          <a:effectLst/>
                          <a:uLnTx/>
                          <a:uFillTx/>
                          <a:latin typeface="+mn-lt"/>
                          <a:ea typeface="+mn-ea"/>
                          <a:cs typeface="+mn-cs"/>
                        </a:rPr>
                        <a:t>elles sont</a:t>
                      </a:r>
                      <a:r>
                        <a:rPr kumimoji="0" lang="fr-FR" sz="1400" b="1" i="0" u="none" strike="noStrike" kern="1200" cap="none" spc="0" normalizeH="0" baseline="0" noProof="0" dirty="0">
                          <a:ln>
                            <a:noFill/>
                          </a:ln>
                          <a:solidFill>
                            <a:srgbClr val="00B050"/>
                          </a:solidFill>
                          <a:effectLst/>
                          <a:uLnTx/>
                          <a:uFillTx/>
                          <a:latin typeface="+mn-lt"/>
                          <a:ea typeface="+mn-ea"/>
                          <a:cs typeface="+mn-cs"/>
                        </a:rPr>
                        <a:t>*</a:t>
                      </a: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r>
                        <a:rPr lang="fr-FR" sz="1400" b="1" noProof="0" dirty="0">
                          <a:solidFill>
                            <a:srgbClr val="002060"/>
                          </a:solidFill>
                        </a:rPr>
                        <a:t>toujours</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always</a:t>
                      </a:r>
                    </a:p>
                    <a:p>
                      <a:r>
                        <a:rPr lang="fr-FR" sz="1400" b="1" noProof="0" dirty="0">
                          <a:solidFill>
                            <a:srgbClr val="002060"/>
                          </a:solidFill>
                        </a:rPr>
                        <a:t>souvent</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often</a:t>
                      </a:r>
                      <a:endParaRPr lang="fr-FR" sz="1400"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r>
                        <a:rPr lang="fr-FR" sz="1400" b="1" noProof="0" dirty="0">
                          <a:solidFill>
                            <a:srgbClr val="002060"/>
                          </a:solidFill>
                        </a:rPr>
                        <a:t>vraiment</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really</a:t>
                      </a:r>
                      <a:endParaRPr lang="fr-FR" sz="1400" b="1" noProof="0" dirty="0">
                        <a:solidFill>
                          <a:srgbClr val="002060"/>
                        </a:solidFill>
                      </a:endParaRPr>
                    </a:p>
                    <a:p>
                      <a:r>
                        <a:rPr lang="fr-FR" sz="1400" b="1" noProof="0" dirty="0">
                          <a:solidFill>
                            <a:srgbClr val="002060"/>
                          </a:solidFill>
                        </a:rPr>
                        <a:t>très</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very</a:t>
                      </a:r>
                      <a:endParaRPr lang="fr-FR" sz="1400" b="1" noProof="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b="1" noProof="0" dirty="0">
                          <a:solidFill>
                            <a:srgbClr val="002060"/>
                          </a:solidFill>
                        </a:rPr>
                        <a:t>trop</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too</a:t>
                      </a:r>
                    </a:p>
                    <a:p>
                      <a:r>
                        <a:rPr lang="fr-FR" sz="1400" b="1" baseline="0" noProof="0" dirty="0">
                          <a:solidFill>
                            <a:srgbClr val="002060"/>
                          </a:solidFill>
                        </a:rPr>
                        <a:t>un peu</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a little</a:t>
                      </a: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b="1" baseline="0" noProof="0" dirty="0">
                          <a:solidFill>
                            <a:srgbClr val="002060"/>
                          </a:solidFill>
                        </a:rPr>
                        <a:t>adorable </a:t>
                      </a:r>
                      <a:endParaRPr lang="fr-FR" sz="1400" b="0" baseline="0" noProof="0" dirty="0">
                        <a:solidFill>
                          <a:srgbClr val="002060"/>
                        </a:solidFill>
                      </a:endParaRPr>
                    </a:p>
                    <a:p>
                      <a:r>
                        <a:rPr lang="fr-FR" sz="1400" b="0" i="1" baseline="0" noProof="0" dirty="0">
                          <a:solidFill>
                            <a:srgbClr val="00B0F0"/>
                          </a:solidFill>
                        </a:rPr>
                        <a:t>adorable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rgbClr val="002060"/>
                          </a:solidFill>
                        </a:rPr>
                        <a:t>sociable</a:t>
                      </a:r>
                    </a:p>
                    <a:p>
                      <a:r>
                        <a:rPr kumimoji="0" lang="en-GB" sz="1400" b="0" i="1" u="none" strike="noStrike" kern="1200" cap="none" spc="0" normalizeH="0" baseline="0" dirty="0">
                          <a:ln>
                            <a:noFill/>
                          </a:ln>
                          <a:solidFill>
                            <a:srgbClr val="00B0F0"/>
                          </a:solidFill>
                          <a:effectLst/>
                          <a:uLnTx/>
                          <a:uFillTx/>
                          <a:latin typeface="+mn-lt"/>
                          <a:ea typeface="+mn-ea"/>
                          <a:cs typeface="+mn-cs"/>
                        </a:rPr>
                        <a:t>sociable</a:t>
                      </a:r>
                    </a:p>
                  </a:txBody>
                  <a:tcPr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r>
                        <a:rPr lang="fr-FR" sz="1400" b="1" baseline="0" noProof="0" dirty="0">
                          <a:solidFill>
                            <a:srgbClr val="002060"/>
                          </a:solidFill>
                        </a:rPr>
                        <a:t>rigolo</a:t>
                      </a:r>
                      <a:r>
                        <a:rPr lang="fr-FR" sz="1400" b="1" baseline="0" noProof="0" dirty="0">
                          <a:solidFill>
                            <a:srgbClr val="FF0000"/>
                          </a:solidFill>
                        </a:rPr>
                        <a:t>te</a:t>
                      </a:r>
                      <a:r>
                        <a:rPr lang="fr-FR" sz="1400" b="1" baseline="0" noProof="0" dirty="0"/>
                        <a:t> </a:t>
                      </a:r>
                      <a:r>
                        <a:rPr lang="en-GB" sz="1400" b="1" dirty="0">
                          <a:solidFill>
                            <a:srgbClr val="002060"/>
                          </a:solidFill>
                        </a:rPr>
                        <a:t> </a:t>
                      </a:r>
                      <a:endParaRPr lang="en-GB" sz="1400" b="0" dirty="0">
                        <a:solidFill>
                          <a:srgbClr val="002060"/>
                        </a:solidFill>
                      </a:endParaRPr>
                    </a:p>
                    <a:p>
                      <a:pPr marL="0" algn="l" defTabSz="914400" rtl="0" eaLnBrk="1" latinLnBrk="0" hangingPunct="1"/>
                      <a:r>
                        <a:rPr lang="en-GB" sz="1400" b="0" i="1" kern="1200" baseline="0" dirty="0">
                          <a:solidFill>
                            <a:srgbClr val="00B0F0"/>
                          </a:solidFill>
                          <a:latin typeface="+mn-lt"/>
                          <a:ea typeface="+mn-ea"/>
                          <a:cs typeface="+mn-cs"/>
                        </a:rPr>
                        <a:t>funny</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baseline="0" noProof="0" dirty="0">
                          <a:solidFill>
                            <a:srgbClr val="002060"/>
                          </a:solidFill>
                        </a:rPr>
                        <a:t>compréhensif/</a:t>
                      </a:r>
                      <a:r>
                        <a:rPr lang="fr-FR" sz="1400" b="1" baseline="0" noProof="0" dirty="0">
                          <a:solidFill>
                            <a:srgbClr val="FF0000"/>
                          </a:solidFill>
                        </a:rPr>
                        <a:t>ve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i="1" kern="1200" noProof="0" dirty="0">
                          <a:solidFill>
                            <a:srgbClr val="00B0F0"/>
                          </a:solidFill>
                          <a:latin typeface="+mn-lt"/>
                          <a:ea typeface="+mn-ea"/>
                          <a:cs typeface="+mn-cs"/>
                        </a:rPr>
                        <a:t>understanding</a:t>
                      </a:r>
                      <a:endParaRPr lang="en-GB" sz="1400" b="0" i="1" dirty="0">
                        <a:solidFill>
                          <a:srgbClr val="00B0F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500" b="0" i="1" dirty="0">
                        <a:solidFill>
                          <a:srgbClr val="00B0F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égoïste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i="1" kern="1200" dirty="0">
                          <a:solidFill>
                            <a:srgbClr val="00B0F0"/>
                          </a:solidFill>
                          <a:latin typeface="+mn-lt"/>
                          <a:ea typeface="+mn-ea"/>
                          <a:cs typeface="+mn-cs"/>
                        </a:rPr>
                        <a:t>selfish</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baseline="0" noProof="0" dirty="0">
                          <a:solidFill>
                            <a:srgbClr val="002060"/>
                          </a:solidFill>
                        </a:rPr>
                        <a:t>casse-pieds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i="1" kern="1200" noProof="0" dirty="0">
                          <a:solidFill>
                            <a:srgbClr val="00B0F0"/>
                          </a:solidFill>
                          <a:latin typeface="+mn-lt"/>
                          <a:ea typeface="+mn-ea"/>
                          <a:cs typeface="+mn-cs"/>
                        </a:rPr>
                        <a:t>annoying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500" b="1" baseline="0" noProof="0" dirty="0">
                        <a:solidFill>
                          <a:srgbClr val="00206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impatient</a:t>
                      </a:r>
                      <a:r>
                        <a:rPr lang="fr-FR" sz="1400" b="1" dirty="0">
                          <a:solidFill>
                            <a:srgbClr val="FF0000"/>
                          </a:solidFill>
                        </a:rPr>
                        <a:t>e</a:t>
                      </a:r>
                      <a:r>
                        <a:rPr lang="fr-FR" sz="1400" b="1" dirty="0">
                          <a:solidFill>
                            <a:srgbClr val="002060"/>
                          </a:solidFill>
                        </a:rPr>
                        <a:t> </a:t>
                      </a:r>
                      <a:r>
                        <a:rPr lang="fr-FR" sz="1400" b="0" i="1" kern="1200" dirty="0">
                          <a:solidFill>
                            <a:srgbClr val="00B0F0"/>
                          </a:solidFill>
                          <a:latin typeface="+mn-lt"/>
                          <a:ea typeface="+mn-ea"/>
                          <a:cs typeface="+mn-cs"/>
                        </a:rPr>
                        <a:t>impatient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baseline="0" noProof="0" dirty="0">
                          <a:solidFill>
                            <a:srgbClr val="002060"/>
                          </a:solidFill>
                        </a:rPr>
                        <a:t>grincheux/</a:t>
                      </a:r>
                      <a:r>
                        <a:rPr lang="fr-FR" sz="1400" b="1" baseline="0" noProof="0" dirty="0">
                          <a:solidFill>
                            <a:srgbClr val="FF0000"/>
                          </a:solidFill>
                        </a:rPr>
                        <a:t>euse </a:t>
                      </a:r>
                      <a:endParaRPr lang="fr-FR" sz="1400" b="0" baseline="0" noProof="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i="1" kern="1200" noProof="0" dirty="0">
                          <a:solidFill>
                            <a:srgbClr val="00B0F0"/>
                          </a:solidFill>
                          <a:latin typeface="+mn-lt"/>
                          <a:ea typeface="+mn-ea"/>
                          <a:cs typeface="+mn-cs"/>
                        </a:rPr>
                        <a:t>grumpy</a:t>
                      </a:r>
                      <a:endParaRPr lang="fr-FR" sz="1400" b="0" i="1" kern="1200" dirty="0">
                        <a:solidFill>
                          <a:srgbClr val="00B0F0"/>
                        </a:solidFill>
                        <a:latin typeface="+mn-lt"/>
                        <a:ea typeface="+mn-ea"/>
                        <a:cs typeface="+mn-cs"/>
                      </a:endParaRP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8894735"/>
                  </a:ext>
                </a:extLst>
              </a:tr>
              <a:tr h="332997">
                <a:tc gridSpan="1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500" b="1" i="1" u="none" strike="noStrike" kern="1200" cap="none" spc="0" normalizeH="0" baseline="0" noProof="0" dirty="0">
                          <a:ln>
                            <a:noFill/>
                          </a:ln>
                          <a:solidFill>
                            <a:srgbClr val="FFFF00"/>
                          </a:solidFill>
                          <a:effectLst/>
                          <a:uLnTx/>
                          <a:uFillTx/>
                          <a:latin typeface="+mn-lt"/>
                          <a:ea typeface="+mn-ea"/>
                          <a:cs typeface="+mn-cs"/>
                        </a:rPr>
                        <a:t>        *</a:t>
                      </a:r>
                      <a:r>
                        <a:rPr kumimoji="0" lang="fr-FR" sz="1500" b="1" i="1" u="none" strike="noStrike" kern="1200" cap="none" spc="0" normalizeH="0" baseline="0" noProof="0" dirty="0">
                          <a:ln>
                            <a:noFill/>
                          </a:ln>
                          <a:solidFill>
                            <a:schemeClr val="bg1"/>
                          </a:solidFill>
                          <a:effectLst/>
                          <a:uLnTx/>
                          <a:uFillTx/>
                          <a:latin typeface="+mn-lt"/>
                          <a:ea typeface="+mn-ea"/>
                          <a:cs typeface="+mn-cs"/>
                        </a:rPr>
                        <a:t>Reflexive pronouns to talk about others: </a:t>
                      </a:r>
                      <a:r>
                        <a:rPr kumimoji="0" lang="fr-FR" sz="1500" b="1" i="0" u="none" strike="noStrike" kern="1200" cap="none" spc="0" normalizeH="0" baseline="0" noProof="0" dirty="0">
                          <a:ln>
                            <a:noFill/>
                          </a:ln>
                          <a:solidFill>
                            <a:srgbClr val="FFFF00"/>
                          </a:solidFill>
                          <a:effectLst/>
                          <a:uLnTx/>
                          <a:uFillTx/>
                          <a:latin typeface="+mn-lt"/>
                          <a:ea typeface="+mn-ea"/>
                          <a:cs typeface="+mn-cs"/>
                        </a:rPr>
                        <a:t>Je me </a:t>
                      </a:r>
                      <a:r>
                        <a:rPr kumimoji="0" lang="fr-FR" sz="1500" b="1" i="0" u="none" strike="noStrike" kern="1200" cap="none" spc="0" normalizeH="0" baseline="0" noProof="0" dirty="0">
                          <a:ln>
                            <a:noFill/>
                          </a:ln>
                          <a:solidFill>
                            <a:schemeClr val="bg1"/>
                          </a:solidFill>
                          <a:effectLst/>
                          <a:uLnTx/>
                          <a:uFillTx/>
                          <a:latin typeface="+mn-lt"/>
                          <a:ea typeface="+mn-ea"/>
                          <a:cs typeface="+mn-cs"/>
                        </a:rPr>
                        <a:t>fâche, </a:t>
                      </a:r>
                      <a:r>
                        <a:rPr kumimoji="0" lang="fr-FR" sz="1500" b="1" i="0" u="none" strike="noStrike" kern="1200" cap="none" spc="0" normalizeH="0" baseline="0" noProof="0" dirty="0">
                          <a:ln>
                            <a:noFill/>
                          </a:ln>
                          <a:solidFill>
                            <a:srgbClr val="FFFF00"/>
                          </a:solidFill>
                          <a:effectLst/>
                          <a:uLnTx/>
                          <a:uFillTx/>
                          <a:latin typeface="+mn-lt"/>
                          <a:ea typeface="+mn-ea"/>
                          <a:cs typeface="+mn-cs"/>
                        </a:rPr>
                        <a:t>tu te </a:t>
                      </a:r>
                      <a:r>
                        <a:rPr kumimoji="0" lang="fr-FR" sz="1500" b="1" i="0" u="none" strike="noStrike" kern="1200" cap="none" spc="0" normalizeH="0" baseline="0" noProof="0" dirty="0">
                          <a:ln>
                            <a:noFill/>
                          </a:ln>
                          <a:solidFill>
                            <a:schemeClr val="bg1"/>
                          </a:solidFill>
                          <a:effectLst/>
                          <a:uLnTx/>
                          <a:uFillTx/>
                          <a:latin typeface="+mn-lt"/>
                          <a:ea typeface="+mn-ea"/>
                          <a:cs typeface="+mn-cs"/>
                        </a:rPr>
                        <a:t>fâches,  </a:t>
                      </a:r>
                      <a:r>
                        <a:rPr kumimoji="0" lang="fr-FR" sz="1500" b="1" i="0" u="none" strike="noStrike" kern="1200" cap="none" spc="0" normalizeH="0" baseline="0" noProof="0" dirty="0">
                          <a:ln>
                            <a:noFill/>
                          </a:ln>
                          <a:solidFill>
                            <a:srgbClr val="FFFF00"/>
                          </a:solidFill>
                          <a:effectLst/>
                          <a:uLnTx/>
                          <a:uFillTx/>
                          <a:latin typeface="+mn-lt"/>
                          <a:ea typeface="+mn-ea"/>
                          <a:cs typeface="+mn-cs"/>
                        </a:rPr>
                        <a:t>il/elle/on  se </a:t>
                      </a:r>
                      <a:r>
                        <a:rPr kumimoji="0" lang="fr-FR" sz="1500" b="1" i="0" u="none" strike="noStrike" kern="1200" cap="none" spc="0" normalizeH="0" baseline="0" noProof="0" dirty="0">
                          <a:ln>
                            <a:noFill/>
                          </a:ln>
                          <a:solidFill>
                            <a:schemeClr val="bg1"/>
                          </a:solidFill>
                          <a:effectLst/>
                          <a:uLnTx/>
                          <a:uFillTx/>
                          <a:latin typeface="+mn-lt"/>
                          <a:ea typeface="+mn-ea"/>
                          <a:cs typeface="+mn-cs"/>
                        </a:rPr>
                        <a:t>fâche, </a:t>
                      </a:r>
                      <a:r>
                        <a:rPr kumimoji="0" lang="fr-FR" sz="1500" b="1" i="0" u="none" strike="noStrike" kern="1200" cap="none" spc="0" normalizeH="0" baseline="0" noProof="0" dirty="0">
                          <a:ln>
                            <a:noFill/>
                          </a:ln>
                          <a:solidFill>
                            <a:srgbClr val="FFFF00"/>
                          </a:solidFill>
                          <a:effectLst/>
                          <a:uLnTx/>
                          <a:uFillTx/>
                          <a:latin typeface="+mn-lt"/>
                          <a:ea typeface="+mn-ea"/>
                          <a:cs typeface="+mn-cs"/>
                        </a:rPr>
                        <a:t>nous nous </a:t>
                      </a:r>
                      <a:r>
                        <a:rPr kumimoji="0" lang="fr-FR" sz="1500" b="1" i="0" u="none" strike="noStrike" kern="1200" cap="none" spc="0" normalizeH="0" baseline="0" noProof="0" dirty="0">
                          <a:ln>
                            <a:noFill/>
                          </a:ln>
                          <a:solidFill>
                            <a:schemeClr val="bg1"/>
                          </a:solidFill>
                          <a:effectLst/>
                          <a:uLnTx/>
                          <a:uFillTx/>
                          <a:latin typeface="+mn-lt"/>
                          <a:ea typeface="+mn-ea"/>
                          <a:cs typeface="+mn-cs"/>
                        </a:rPr>
                        <a:t>fâchons, </a:t>
                      </a:r>
                      <a:r>
                        <a:rPr kumimoji="0" lang="fr-FR" sz="1500" b="1" i="0" u="none" strike="noStrike" kern="1200" cap="none" spc="0" normalizeH="0" baseline="0" noProof="0" dirty="0">
                          <a:ln>
                            <a:noFill/>
                          </a:ln>
                          <a:solidFill>
                            <a:srgbClr val="FFFF00"/>
                          </a:solidFill>
                          <a:effectLst/>
                          <a:uLnTx/>
                          <a:uFillTx/>
                          <a:latin typeface="+mn-lt"/>
                          <a:ea typeface="+mn-ea"/>
                          <a:cs typeface="+mn-cs"/>
                        </a:rPr>
                        <a:t>vous vous </a:t>
                      </a:r>
                      <a:r>
                        <a:rPr kumimoji="0" lang="fr-FR" sz="1500" b="1" i="0" u="none" strike="noStrike" kern="1200" cap="none" spc="0" normalizeH="0" baseline="0" noProof="0" dirty="0">
                          <a:ln>
                            <a:noFill/>
                          </a:ln>
                          <a:solidFill>
                            <a:schemeClr val="bg1"/>
                          </a:solidFill>
                          <a:effectLst/>
                          <a:uLnTx/>
                          <a:uFillTx/>
                          <a:latin typeface="+mn-lt"/>
                          <a:ea typeface="+mn-ea"/>
                          <a:cs typeface="+mn-cs"/>
                        </a:rPr>
                        <a:t>fâchez,  </a:t>
                      </a:r>
                      <a:r>
                        <a:rPr kumimoji="0" lang="fr-FR" sz="1500" b="1" i="0" u="none" strike="noStrike" kern="1200" cap="none" spc="0" normalizeH="0" baseline="0" noProof="0" dirty="0">
                          <a:ln>
                            <a:noFill/>
                          </a:ln>
                          <a:solidFill>
                            <a:srgbClr val="FFFF00"/>
                          </a:solidFill>
                          <a:effectLst/>
                          <a:uLnTx/>
                          <a:uFillTx/>
                          <a:latin typeface="+mn-lt"/>
                          <a:ea typeface="+mn-ea"/>
                          <a:cs typeface="+mn-cs"/>
                        </a:rPr>
                        <a:t>ils/elles se </a:t>
                      </a:r>
                      <a:r>
                        <a:rPr kumimoji="0" lang="fr-FR" sz="1500" b="1" i="0" u="none" strike="noStrike" kern="1200" cap="none" spc="0" normalizeH="0" baseline="0" noProof="0" dirty="0">
                          <a:ln>
                            <a:noFill/>
                          </a:ln>
                          <a:solidFill>
                            <a:schemeClr val="bg1"/>
                          </a:solidFill>
                          <a:effectLst/>
                          <a:uLnTx/>
                          <a:uFillTx/>
                          <a:latin typeface="+mn-lt"/>
                          <a:ea typeface="+mn-ea"/>
                          <a:cs typeface="+mn-cs"/>
                        </a:rPr>
                        <a:t>fâchent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endParaRPr lang="fr-FR"/>
                    </a:p>
                  </a:txBody>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500" b="1" i="0" u="none" strike="noStrike" kern="1200" cap="none" spc="0" normalizeH="0" baseline="0" noProof="0" dirty="0">
                        <a:ln>
                          <a:noFill/>
                        </a:ln>
                        <a:solidFill>
                          <a:schemeClr val="bg1"/>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fr-FR" sz="1500" b="1" noProof="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5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0" lang="en-GB" sz="1500" b="0" i="1" u="none" strike="noStrike" kern="1200" cap="none" spc="0" normalizeH="0" baseline="0" dirty="0">
                        <a:ln>
                          <a:noFill/>
                        </a:ln>
                        <a:solidFill>
                          <a:srgbClr val="00B0F0"/>
                        </a:solidFill>
                        <a:effectLst/>
                        <a:uLnTx/>
                        <a:uFillTx/>
                        <a:latin typeface="+mn-lt"/>
                        <a:ea typeface="+mn-ea"/>
                        <a:cs typeface="+mn-cs"/>
                      </a:endParaRP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500" b="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500" b="0" i="1" kern="1200" noProof="0" dirty="0">
                        <a:solidFill>
                          <a:srgbClr val="00B0F0"/>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500" b="0" i="1" kern="1200" dirty="0">
                        <a:solidFill>
                          <a:srgbClr val="00B0F0"/>
                        </a:solidFill>
                        <a:latin typeface="+mn-lt"/>
                        <a:ea typeface="+mn-ea"/>
                        <a:cs typeface="+mn-cs"/>
                      </a:endParaRP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37898104"/>
                  </a:ext>
                </a:extLst>
              </a:tr>
              <a:tr h="1195890">
                <a:tc gridSpan="2">
                  <a:txBody>
                    <a:bodyPr/>
                    <a:lstStyle/>
                    <a:p>
                      <a:r>
                        <a:rPr lang="fr-FR" sz="1400" b="1" dirty="0">
                          <a:solidFill>
                            <a:srgbClr val="002060"/>
                          </a:solidFill>
                        </a:rPr>
                        <a:t>on a les mêmes intérêts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we have the same interests</a:t>
                      </a:r>
                    </a:p>
                    <a:p>
                      <a:r>
                        <a:rPr lang="fr-FR" sz="1400" b="1" dirty="0">
                          <a:solidFill>
                            <a:srgbClr val="002060"/>
                          </a:solidFill>
                        </a:rPr>
                        <a:t>on aime les mêmes choses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we like the same things</a:t>
                      </a:r>
                    </a:p>
                    <a:p>
                      <a:r>
                        <a:rPr lang="fr-FR" sz="1400" b="1" dirty="0">
                          <a:solidFill>
                            <a:srgbClr val="002060"/>
                          </a:solidFill>
                        </a:rPr>
                        <a:t>on rigole ensemble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we have fun/a laugh together</a:t>
                      </a:r>
                      <a:endParaRPr lang="fr-FR" sz="1400" b="1" noProof="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fr-FR"/>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noProof="0" dirty="0">
                          <a:solidFill>
                            <a:srgbClr val="002060"/>
                          </a:solidFill>
                        </a:rPr>
                        <a:t>on passe beaucoup de temps ensemble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we spend a lot of time together</a:t>
                      </a:r>
                    </a:p>
                    <a:p>
                      <a:r>
                        <a:rPr lang="fr-FR" sz="1400" b="1" dirty="0">
                          <a:solidFill>
                            <a:srgbClr val="002060"/>
                          </a:solidFill>
                        </a:rPr>
                        <a:t>on parle de sport/films/mode/musique…</a:t>
                      </a:r>
                    </a:p>
                    <a:p>
                      <a:r>
                        <a:rPr kumimoji="0" lang="fr-FR" sz="1400" b="0" i="1" u="none" strike="noStrike" kern="1200" cap="none" spc="0" normalizeH="0" baseline="0" noProof="0" dirty="0">
                          <a:ln>
                            <a:noFill/>
                          </a:ln>
                          <a:solidFill>
                            <a:srgbClr val="00B0F0"/>
                          </a:solidFill>
                          <a:effectLst/>
                          <a:uLnTx/>
                          <a:uFillTx/>
                          <a:latin typeface="+mn-lt"/>
                          <a:ea typeface="+mn-ea"/>
                          <a:cs typeface="+mn-cs"/>
                        </a:rPr>
                        <a:t>we talk about sport/films/fashion/music…</a:t>
                      </a:r>
                      <a:endParaRPr lang="fr-FR" sz="1400" b="1" dirty="0">
                        <a:solidFill>
                          <a:srgbClr val="002060"/>
                        </a:solidFill>
                      </a:endParaRPr>
                    </a:p>
                    <a:p>
                      <a:r>
                        <a:rPr lang="fr-FR" sz="1400" b="1" dirty="0">
                          <a:solidFill>
                            <a:srgbClr val="002060"/>
                          </a:solidFill>
                        </a:rPr>
                        <a:t>il/elle</a:t>
                      </a:r>
                      <a:r>
                        <a:rPr lang="fr-FR" sz="1400" b="1" dirty="0">
                          <a:solidFill>
                            <a:srgbClr val="7030A0"/>
                          </a:solidFill>
                        </a:rPr>
                        <a:t> </a:t>
                      </a:r>
                      <a:r>
                        <a:rPr lang="fr-FR" sz="1400" b="1" dirty="0">
                          <a:solidFill>
                            <a:srgbClr val="002060"/>
                          </a:solidFill>
                        </a:rPr>
                        <a:t>me critique tout le temps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he/she critises me all the time.</a:t>
                      </a:r>
                      <a:endParaRPr lang="fr-FR" sz="1400" b="1" noProof="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fr-FR" sz="1500" b="1" noProof="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500" b="1" i="1" u="none" strike="noStrike" kern="1200" cap="none" spc="0" normalizeH="0" baseline="0" noProof="0" dirty="0">
                        <a:ln>
                          <a:noFill/>
                        </a:ln>
                        <a:solidFill>
                          <a:srgbClr val="002060"/>
                        </a:solidFill>
                        <a:effectLst/>
                        <a:uLnTx/>
                        <a:uFillTx/>
                        <a:latin typeface="+mn-lt"/>
                        <a:ea typeface="+mn-ea"/>
                        <a:cs typeface="+mn-cs"/>
                      </a:endParaRP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r>
                        <a:rPr lang="fr-FR" sz="1400" b="1" dirty="0">
                          <a:solidFill>
                            <a:srgbClr val="002060"/>
                          </a:solidFill>
                        </a:rPr>
                        <a:t>on </a:t>
                      </a:r>
                      <a:r>
                        <a:rPr lang="fr-FR" sz="1400" b="1" dirty="0">
                          <a:solidFill>
                            <a:srgbClr val="7030A0"/>
                          </a:solidFill>
                        </a:rPr>
                        <a:t>s’</a:t>
                      </a:r>
                      <a:r>
                        <a:rPr lang="fr-FR" sz="1400" b="1" dirty="0">
                          <a:solidFill>
                            <a:srgbClr val="002060"/>
                          </a:solidFill>
                        </a:rPr>
                        <a:t>entend vraiment bien</a:t>
                      </a:r>
                    </a:p>
                    <a:p>
                      <a:r>
                        <a:rPr kumimoji="0" lang="fr-FR" sz="1400" b="0" i="1" u="none" strike="noStrike" kern="1200" cap="none" spc="0" normalizeH="0" baseline="0" noProof="0" dirty="0">
                          <a:ln>
                            <a:noFill/>
                          </a:ln>
                          <a:solidFill>
                            <a:srgbClr val="00B0F0"/>
                          </a:solidFill>
                          <a:effectLst/>
                          <a:uLnTx/>
                          <a:uFillTx/>
                          <a:latin typeface="+mn-lt"/>
                          <a:ea typeface="+mn-ea"/>
                          <a:cs typeface="+mn-cs"/>
                        </a:rPr>
                        <a:t>we get along really well</a:t>
                      </a:r>
                    </a:p>
                    <a:p>
                      <a:r>
                        <a:rPr lang="fr-FR" sz="1400" b="1" dirty="0">
                          <a:solidFill>
                            <a:srgbClr val="002060"/>
                          </a:solidFill>
                        </a:rPr>
                        <a:t>on </a:t>
                      </a:r>
                      <a:r>
                        <a:rPr lang="fr-FR" sz="1400" b="1" dirty="0">
                          <a:solidFill>
                            <a:srgbClr val="7030A0"/>
                          </a:solidFill>
                        </a:rPr>
                        <a:t>se</a:t>
                      </a:r>
                      <a:r>
                        <a:rPr lang="fr-FR" sz="1400" b="1" dirty="0">
                          <a:solidFill>
                            <a:srgbClr val="002060"/>
                          </a:solidFill>
                        </a:rPr>
                        <a:t> dit tout</a:t>
                      </a:r>
                    </a:p>
                    <a:p>
                      <a:r>
                        <a:rPr kumimoji="0" lang="fr-FR" sz="1400" b="0" i="1" u="none" strike="noStrike" kern="1200" cap="none" spc="0" normalizeH="0" baseline="0" noProof="0" dirty="0">
                          <a:ln>
                            <a:noFill/>
                          </a:ln>
                          <a:solidFill>
                            <a:srgbClr val="00B0F0"/>
                          </a:solidFill>
                          <a:effectLst/>
                          <a:uLnTx/>
                          <a:uFillTx/>
                          <a:latin typeface="+mn-lt"/>
                          <a:ea typeface="+mn-ea"/>
                          <a:cs typeface="+mn-cs"/>
                        </a:rPr>
                        <a:t>we tell each other everything</a:t>
                      </a:r>
                    </a:p>
                    <a:p>
                      <a:r>
                        <a:rPr lang="fr-FR" sz="1400" b="1" dirty="0">
                          <a:solidFill>
                            <a:srgbClr val="002060"/>
                          </a:solidFill>
                        </a:rPr>
                        <a:t>on </a:t>
                      </a:r>
                      <a:r>
                        <a:rPr lang="fr-FR" sz="1400" b="1" dirty="0">
                          <a:solidFill>
                            <a:srgbClr val="7030A0"/>
                          </a:solidFill>
                        </a:rPr>
                        <a:t>se</a:t>
                      </a:r>
                      <a:r>
                        <a:rPr lang="fr-FR" sz="1400" b="1" dirty="0">
                          <a:solidFill>
                            <a:srgbClr val="002060"/>
                          </a:solidFill>
                        </a:rPr>
                        <a:t> respecte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we respect each other</a:t>
                      </a:r>
                      <a:endParaRPr lang="fr-FR" sz="1400" b="1" noProof="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500" b="1" i="1"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gridSpan="4">
                  <a:txBody>
                    <a:bodyPr/>
                    <a:lstStyle/>
                    <a:p>
                      <a:r>
                        <a:rPr lang="fr-FR" sz="1400" b="1" dirty="0">
                          <a:solidFill>
                            <a:srgbClr val="002060"/>
                          </a:solidFill>
                        </a:rPr>
                        <a:t>on ne </a:t>
                      </a:r>
                      <a:r>
                        <a:rPr lang="fr-FR" sz="1400" b="1" dirty="0">
                          <a:solidFill>
                            <a:srgbClr val="7030A0"/>
                          </a:solidFill>
                        </a:rPr>
                        <a:t>se</a:t>
                      </a:r>
                      <a:r>
                        <a:rPr lang="fr-FR" sz="1400" b="1" dirty="0">
                          <a:solidFill>
                            <a:srgbClr val="002060"/>
                          </a:solidFill>
                        </a:rPr>
                        <a:t> fâche jamais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we never get angry with each other</a:t>
                      </a:r>
                      <a:endParaRPr lang="fr-FR" sz="1400" b="1" noProof="0" dirty="0">
                        <a:solidFill>
                          <a:srgbClr val="002060"/>
                        </a:solidFill>
                      </a:endParaRPr>
                    </a:p>
                    <a:p>
                      <a:r>
                        <a:rPr lang="fr-FR" sz="1400" b="1" dirty="0">
                          <a:solidFill>
                            <a:srgbClr val="002060"/>
                          </a:solidFill>
                        </a:rPr>
                        <a:t>on</a:t>
                      </a:r>
                      <a:r>
                        <a:rPr lang="fr-FR" sz="1400" b="1" dirty="0">
                          <a:solidFill>
                            <a:srgbClr val="7030A0"/>
                          </a:solidFill>
                        </a:rPr>
                        <a:t> se </a:t>
                      </a:r>
                      <a:r>
                        <a:rPr lang="fr-FR" sz="1400" b="1" dirty="0">
                          <a:solidFill>
                            <a:srgbClr val="002060"/>
                          </a:solidFill>
                        </a:rPr>
                        <a:t>dispute tout le temps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we argue all the time.</a:t>
                      </a:r>
                    </a:p>
                    <a:p>
                      <a:r>
                        <a:rPr lang="fr-FR" sz="1400" b="1" dirty="0">
                          <a:solidFill>
                            <a:srgbClr val="002060"/>
                          </a:solidFill>
                        </a:rPr>
                        <a:t>il/elle</a:t>
                      </a:r>
                      <a:r>
                        <a:rPr lang="fr-FR" sz="1400" b="1" dirty="0">
                          <a:solidFill>
                            <a:srgbClr val="7030A0"/>
                          </a:solidFill>
                        </a:rPr>
                        <a:t> se </a:t>
                      </a:r>
                      <a:r>
                        <a:rPr lang="fr-FR" sz="1400" b="1" dirty="0">
                          <a:solidFill>
                            <a:srgbClr val="002060"/>
                          </a:solidFill>
                        </a:rPr>
                        <a:t>moque de moi parfois</a:t>
                      </a:r>
                    </a:p>
                    <a:p>
                      <a:r>
                        <a:rPr kumimoji="0" lang="fr-FR" sz="1400" b="0" i="1" u="none" strike="noStrike" kern="1200" cap="none" spc="0" normalizeH="0" baseline="0" noProof="0" dirty="0">
                          <a:ln>
                            <a:noFill/>
                          </a:ln>
                          <a:solidFill>
                            <a:srgbClr val="00B0F0"/>
                          </a:solidFill>
                          <a:effectLst/>
                          <a:uLnTx/>
                          <a:uFillTx/>
                          <a:latin typeface="+mn-lt"/>
                          <a:ea typeface="+mn-ea"/>
                          <a:cs typeface="+mn-cs"/>
                        </a:rPr>
                        <a:t>he/she teases me sometimes.</a:t>
                      </a:r>
                      <a:r>
                        <a:rPr lang="fr-FR" sz="1400" b="1" dirty="0">
                          <a:solidFill>
                            <a:srgbClr val="002060"/>
                          </a:solidFill>
                        </a:rPr>
                        <a:t> </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500" b="1" baseline="0" noProof="0" dirty="0">
                        <a:solidFill>
                          <a:srgbClr val="00206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pPr marL="0" algn="l" defTabSz="914400" rtl="0" eaLnBrk="1" latinLnBrk="0" hangingPunct="1"/>
                      <a:endParaRPr lang="fr-FR" sz="1500" b="1" i="1" baseline="0" noProof="0" dirty="0">
                        <a:solidFill>
                          <a:srgbClr val="002060"/>
                        </a:solidFill>
                      </a:endParaRP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0343256"/>
                  </a:ext>
                </a:extLst>
              </a:tr>
            </a:tbl>
          </a:graphicData>
        </a:graphic>
      </p:graphicFrame>
      <p:pic>
        <p:nvPicPr>
          <p:cNvPr id="11" name="Picture 10">
            <a:extLst>
              <a:ext uri="{FF2B5EF4-FFF2-40B4-BE49-F238E27FC236}">
                <a16:creationId xmlns:a16="http://schemas.microsoft.com/office/drawing/2014/main" id="{74DEACF3-3EE2-48D9-8A1F-A50C3AE901F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425543" y="2620220"/>
            <a:ext cx="1249314" cy="1147183"/>
          </a:xfrm>
          <a:prstGeom prst="rect">
            <a:avLst/>
          </a:prstGeom>
          <a:ln>
            <a:solidFill>
              <a:srgbClr val="00B0F0"/>
            </a:solidFill>
          </a:ln>
        </p:spPr>
      </p:pic>
    </p:spTree>
    <p:extLst>
      <p:ext uri="{BB962C8B-B14F-4D97-AF65-F5344CB8AC3E}">
        <p14:creationId xmlns:p14="http://schemas.microsoft.com/office/powerpoint/2010/main" val="4084521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351639E6-5D4A-4B99-A2DA-69CD23FBD4BD}"/>
              </a:ext>
            </a:extLst>
          </p:cNvPr>
          <p:cNvGraphicFramePr>
            <a:graphicFrameLocks noGrp="1"/>
          </p:cNvGraphicFramePr>
          <p:nvPr/>
        </p:nvGraphicFramePr>
        <p:xfrm>
          <a:off x="0" y="1"/>
          <a:ext cx="12056938" cy="6886513"/>
        </p:xfrm>
        <a:graphic>
          <a:graphicData uri="http://schemas.openxmlformats.org/drawingml/2006/table">
            <a:tbl>
              <a:tblPr firstRow="1" bandRow="1">
                <a:tableStyleId>{5940675A-B579-460E-94D1-54222C63F5DA}</a:tableStyleId>
              </a:tblPr>
              <a:tblGrid>
                <a:gridCol w="1514638">
                  <a:extLst>
                    <a:ext uri="{9D8B030D-6E8A-4147-A177-3AD203B41FA5}">
                      <a16:colId xmlns:a16="http://schemas.microsoft.com/office/drawing/2014/main" val="139108877"/>
                    </a:ext>
                  </a:extLst>
                </a:gridCol>
                <a:gridCol w="2126037">
                  <a:extLst>
                    <a:ext uri="{9D8B030D-6E8A-4147-A177-3AD203B41FA5}">
                      <a16:colId xmlns:a16="http://schemas.microsoft.com/office/drawing/2014/main" val="3762142128"/>
                    </a:ext>
                  </a:extLst>
                </a:gridCol>
                <a:gridCol w="1940194">
                  <a:extLst>
                    <a:ext uri="{9D8B030D-6E8A-4147-A177-3AD203B41FA5}">
                      <a16:colId xmlns:a16="http://schemas.microsoft.com/office/drawing/2014/main" val="3501625389"/>
                    </a:ext>
                  </a:extLst>
                </a:gridCol>
                <a:gridCol w="2133469">
                  <a:extLst>
                    <a:ext uri="{9D8B030D-6E8A-4147-A177-3AD203B41FA5}">
                      <a16:colId xmlns:a16="http://schemas.microsoft.com/office/drawing/2014/main" val="3011936361"/>
                    </a:ext>
                  </a:extLst>
                </a:gridCol>
                <a:gridCol w="1388945">
                  <a:extLst>
                    <a:ext uri="{9D8B030D-6E8A-4147-A177-3AD203B41FA5}">
                      <a16:colId xmlns:a16="http://schemas.microsoft.com/office/drawing/2014/main" val="1970803790"/>
                    </a:ext>
                  </a:extLst>
                </a:gridCol>
                <a:gridCol w="2953655">
                  <a:extLst>
                    <a:ext uri="{9D8B030D-6E8A-4147-A177-3AD203B41FA5}">
                      <a16:colId xmlns:a16="http://schemas.microsoft.com/office/drawing/2014/main" val="3646284249"/>
                    </a:ext>
                  </a:extLst>
                </a:gridCol>
              </a:tblGrid>
              <a:tr h="350884">
                <a:tc gridSpan="6">
                  <a:txBody>
                    <a:bodyPr/>
                    <a:lstStyle/>
                    <a:p>
                      <a:pPr algn="l"/>
                      <a:r>
                        <a:rPr lang="fr-FR" b="1" dirty="0">
                          <a:solidFill>
                            <a:schemeClr val="bg1"/>
                          </a:solidFill>
                        </a:rPr>
                        <a:t>3- Quelle</a:t>
                      </a:r>
                      <a:r>
                        <a:rPr lang="fr-FR" b="1" baseline="0" dirty="0">
                          <a:solidFill>
                            <a:schemeClr val="bg1"/>
                          </a:solidFill>
                        </a:rPr>
                        <a:t> </a:t>
                      </a:r>
                      <a:r>
                        <a:rPr lang="fr-FR" b="1" baseline="0">
                          <a:solidFill>
                            <a:schemeClr val="bg1"/>
                          </a:solidFill>
                        </a:rPr>
                        <a:t>musique </a:t>
                      </a:r>
                      <a:r>
                        <a:rPr lang="fr-FR" b="1">
                          <a:solidFill>
                            <a:schemeClr val="bg1"/>
                          </a:solidFill>
                        </a:rPr>
                        <a:t>écoutes-tu? </a:t>
                      </a:r>
                      <a:r>
                        <a:rPr lang="fr-FR" b="0" i="1" dirty="0">
                          <a:solidFill>
                            <a:schemeClr val="bg1"/>
                          </a:solidFill>
                        </a:rPr>
                        <a:t>What music do you listen to?</a:t>
                      </a:r>
                      <a:endParaRPr lang="fr-FR" b="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algn="ctr"/>
                      <a:endParaRPr lang="fr-FR">
                        <a:solidFill>
                          <a:schemeClr val="bg1"/>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algn="ctr"/>
                      <a:endParaRPr lang="fr-FR">
                        <a:solidFill>
                          <a:schemeClr val="bg1"/>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fr-FR"/>
                    </a:p>
                  </a:txBody>
                  <a:tcPr/>
                </a:tc>
                <a:tc hMerge="1">
                  <a:txBody>
                    <a:bodyPr/>
                    <a:lstStyle/>
                    <a:p>
                      <a:pPr algn="ctr"/>
                      <a:endParaRPr lang="fr-FR">
                        <a:solidFill>
                          <a:schemeClr val="bg1"/>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algn="ctr"/>
                      <a:endParaRPr lang="fr-FR" dirty="0">
                        <a:solidFill>
                          <a:schemeClr val="bg1"/>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extLst>
                  <a:ext uri="{0D108BD9-81ED-4DB2-BD59-A6C34878D82A}">
                    <a16:rowId xmlns:a16="http://schemas.microsoft.com/office/drawing/2014/main" val="3511976672"/>
                  </a:ext>
                </a:extLst>
              </a:tr>
              <a:tr h="321643">
                <a:tc>
                  <a:txBody>
                    <a:bodyPr/>
                    <a:lstStyle/>
                    <a:p>
                      <a:pPr algn="ctr"/>
                      <a:r>
                        <a:rPr lang="fr-FR" sz="1600" i="1" dirty="0">
                          <a:solidFill>
                            <a:schemeClr val="bg1"/>
                          </a:solidFill>
                        </a:rPr>
                        <a:t>1</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600" i="1" dirty="0">
                          <a:solidFill>
                            <a:schemeClr val="bg1"/>
                          </a:solidFill>
                        </a:rPr>
                        <a:t>2</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2">
                  <a:txBody>
                    <a:bodyPr/>
                    <a:lstStyle/>
                    <a:p>
                      <a:pPr algn="ctr"/>
                      <a:r>
                        <a:rPr lang="fr-FR" sz="1600" i="1" dirty="0">
                          <a:solidFill>
                            <a:schemeClr val="bg1"/>
                          </a:solidFill>
                        </a:rPr>
                        <a:t>3</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fr-FR"/>
                    </a:p>
                  </a:txBody>
                  <a:tcPr/>
                </a:tc>
                <a:tc>
                  <a:txBody>
                    <a:bodyPr/>
                    <a:lstStyle/>
                    <a:p>
                      <a:pPr algn="ctr"/>
                      <a:r>
                        <a:rPr lang="fr-FR" sz="1600" i="1" dirty="0">
                          <a:solidFill>
                            <a:schemeClr val="bg1"/>
                          </a:solidFill>
                        </a:rPr>
                        <a:t>4</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600" i="1" dirty="0">
                          <a:solidFill>
                            <a:schemeClr val="bg1"/>
                          </a:solidFill>
                        </a:rPr>
                        <a:t>5</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extLst>
                  <a:ext uri="{0D108BD9-81ED-4DB2-BD59-A6C34878D82A}">
                    <a16:rowId xmlns:a16="http://schemas.microsoft.com/office/drawing/2014/main" val="186498758"/>
                  </a:ext>
                </a:extLst>
              </a:tr>
              <a:tr h="3830484">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dirais que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would say that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trouve que</a:t>
                      </a:r>
                      <a:r>
                        <a:rPr kumimoji="0" lang="fr-FR" sz="1400" b="0"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find that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A mon avis </a:t>
                      </a:r>
                      <a:r>
                        <a:rPr kumimoji="0" lang="fr-FR" sz="1400" b="0"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In my opinion</a:t>
                      </a: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endParaRPr lang="fr-FR" sz="140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j’aime bien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really </a:t>
                      </a:r>
                      <a:r>
                        <a:rPr kumimoji="0" lang="fr-FR" sz="1400" b="0" i="1" u="none" strike="noStrike" kern="1200" cap="none" spc="0" normalizeH="0" baseline="0" noProof="0" dirty="0" err="1">
                          <a:ln>
                            <a:noFill/>
                          </a:ln>
                          <a:solidFill>
                            <a:srgbClr val="00B0F0"/>
                          </a:solidFill>
                          <a:effectLst/>
                          <a:uLnTx/>
                          <a:uFillTx/>
                          <a:latin typeface="+mn-lt"/>
                          <a:ea typeface="+mn-ea"/>
                          <a:cs typeface="+mn-cs"/>
                        </a:rPr>
                        <a:t>like</a:t>
                      </a:r>
                      <a:r>
                        <a:rPr kumimoji="0" lang="fr-FR" sz="1400" b="0" i="1" u="none" strike="noStrike" kern="1200" cap="none" spc="0" normalizeH="0" baseline="0" noProof="0" dirty="0">
                          <a:ln>
                            <a:noFill/>
                          </a:ln>
                          <a:solidFill>
                            <a:srgbClr val="00B0F0"/>
                          </a:solidFill>
                          <a:effectLst/>
                          <a:uLnTx/>
                          <a:uFillTx/>
                          <a:latin typeface="+mn-lt"/>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me passionne pour</a:t>
                      </a: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I’m passionate about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préfère</a:t>
                      </a:r>
                      <a:endParaRPr kumimoji="0" lang="fr-FR" sz="14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a:t>
                      </a:r>
                      <a:r>
                        <a:rPr kumimoji="0" lang="fr-FR" sz="1400" b="0" i="1" u="none" strike="noStrike" kern="1200" cap="none" spc="0" normalizeH="0" baseline="0" noProof="0" dirty="0" err="1">
                          <a:ln>
                            <a:noFill/>
                          </a:ln>
                          <a:solidFill>
                            <a:srgbClr val="00B0F0"/>
                          </a:solidFill>
                          <a:effectLst/>
                          <a:uLnTx/>
                          <a:uFillTx/>
                          <a:latin typeface="+mn-lt"/>
                          <a:ea typeface="+mn-ea"/>
                          <a:cs typeface="+mn-cs"/>
                        </a:rPr>
                        <a:t>prefer</a:t>
                      </a:r>
                      <a:r>
                        <a:rPr kumimoji="0" lang="fr-FR" sz="1400" b="0" i="1" u="none" strike="noStrike" kern="1200" cap="none" spc="0" normalizeH="0" baseline="0" noProof="0" dirty="0">
                          <a:ln>
                            <a:noFill/>
                          </a:ln>
                          <a:solidFill>
                            <a:srgbClr val="00B0F0"/>
                          </a:solidFill>
                          <a:effectLst/>
                          <a:uLnTx/>
                          <a:uFillTx/>
                          <a:latin typeface="+mn-lt"/>
                          <a:ea typeface="+mn-ea"/>
                          <a:cs typeface="+mn-cs"/>
                        </a:rPr>
                        <a:t> </a:t>
                      </a:r>
                      <a:r>
                        <a:rPr kumimoji="0" lang="fr-FR" sz="1400" b="1" i="0" u="none" strike="noStrike" kern="1200" cap="none" spc="0" normalizeH="0" baseline="0" noProof="0" dirty="0">
                          <a:ln>
                            <a:noFill/>
                          </a:ln>
                          <a:solidFill>
                            <a:srgbClr val="002060"/>
                          </a:solidFill>
                          <a:effectLst/>
                          <a:uLnTx/>
                          <a:uFillTx/>
                          <a:latin typeface="+mn-lt"/>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déteste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a:t>
                      </a:r>
                      <a:r>
                        <a:rPr kumimoji="0" lang="fr-FR" sz="1400" b="0" i="1" u="none" strike="noStrike" kern="1200" cap="none" spc="0" normalizeH="0" baseline="0" noProof="0" dirty="0" err="1">
                          <a:ln>
                            <a:noFill/>
                          </a:ln>
                          <a:solidFill>
                            <a:srgbClr val="00B0F0"/>
                          </a:solidFill>
                          <a:effectLst/>
                          <a:uLnTx/>
                          <a:uFillTx/>
                          <a:latin typeface="+mn-lt"/>
                          <a:ea typeface="+mn-ea"/>
                          <a:cs typeface="+mn-cs"/>
                        </a:rPr>
                        <a:t>hate</a:t>
                      </a:r>
                      <a:r>
                        <a:rPr kumimoji="0" lang="fr-FR" sz="1400" b="0" i="1" u="none" strike="noStrike" kern="1200" cap="none" spc="0" normalizeH="0" baseline="0" noProof="0" dirty="0">
                          <a:ln>
                            <a:noFill/>
                          </a:ln>
                          <a:solidFill>
                            <a:srgbClr val="00B0F0"/>
                          </a:solidFill>
                          <a:effectLst/>
                          <a:uLnTx/>
                          <a:uFillTx/>
                          <a:latin typeface="+mn-lt"/>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ne supporte pas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can’t stand</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la chanson …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the song…</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la musique pop</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pop music</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la musique rock</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rock music</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la musique classique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classical music</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la musique de X</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X’s music</a:t>
                      </a:r>
                    </a:p>
                  </a:txBody>
                  <a:tcPr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le hard rock </a:t>
                      </a:r>
                      <a:r>
                        <a:rPr kumimoji="0" lang="fr-FR" sz="1400" b="0" i="1" u="none" strike="noStrike" kern="1200" cap="none" spc="0" normalizeH="0" baseline="0" noProof="0" dirty="0">
                          <a:ln>
                            <a:noFill/>
                          </a:ln>
                          <a:solidFill>
                            <a:srgbClr val="00B0F0"/>
                          </a:solidFill>
                          <a:effectLst/>
                          <a:uLnTx/>
                          <a:uFillTx/>
                          <a:latin typeface="+mn-lt"/>
                          <a:ea typeface="+mn-ea"/>
                          <a:cs typeface="+mn-cs"/>
                        </a:rPr>
                        <a:t>hard rock</a:t>
                      </a: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le jazz </a:t>
                      </a:r>
                      <a:r>
                        <a:rPr kumimoji="0" lang="fr-FR" sz="1400" b="0" i="1" u="none" strike="noStrike" kern="1200" cap="none" spc="0" normalizeH="0" baseline="0" noProof="0" dirty="0">
                          <a:ln>
                            <a:noFill/>
                          </a:ln>
                          <a:solidFill>
                            <a:srgbClr val="00B0F0"/>
                          </a:solidFill>
                          <a:effectLst/>
                          <a:uLnTx/>
                          <a:uFillTx/>
                          <a:latin typeface="+mn-lt"/>
                          <a:ea typeface="+mn-ea"/>
                          <a:cs typeface="+mn-cs"/>
                        </a:rPr>
                        <a:t>jazz</a:t>
                      </a: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le rap </a:t>
                      </a:r>
                      <a:r>
                        <a:rPr kumimoji="0" lang="fr-FR" sz="1400" b="0" i="1" u="none" strike="noStrike" kern="1200" cap="none" spc="0" normalizeH="0" baseline="0" noProof="0" dirty="0">
                          <a:ln>
                            <a:noFill/>
                          </a:ln>
                          <a:solidFill>
                            <a:srgbClr val="00B0F0"/>
                          </a:solidFill>
                          <a:effectLst/>
                          <a:uLnTx/>
                          <a:uFillTx/>
                          <a:latin typeface="+mn-lt"/>
                          <a:ea typeface="+mn-ea"/>
                          <a:cs typeface="+mn-cs"/>
                        </a:rPr>
                        <a:t>rap</a:t>
                      </a: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le R'n’B </a:t>
                      </a:r>
                      <a:r>
                        <a:rPr kumimoji="0" lang="fr-FR" sz="1400" b="0" i="1" u="none" strike="noStrike" kern="1200" cap="none" spc="0" normalizeH="0" baseline="0" noProof="0" dirty="0">
                          <a:ln>
                            <a:noFill/>
                          </a:ln>
                          <a:solidFill>
                            <a:srgbClr val="00B0F0"/>
                          </a:solidFill>
                          <a:effectLst/>
                          <a:uLnTx/>
                          <a:uFillTx/>
                          <a:latin typeface="+mn-lt"/>
                          <a:ea typeface="+mn-ea"/>
                          <a:cs typeface="+mn-cs"/>
                        </a:rPr>
                        <a:t>R’n’B</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un peu de tout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a bit of everything</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les chansons de X</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X’s songs</a:t>
                      </a:r>
                      <a:endParaRPr lang="fr-FR" sz="1400" dirty="0"/>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b="1" noProof="0" dirty="0">
                          <a:solidFill>
                            <a:srgbClr val="002060"/>
                          </a:solidFill>
                        </a:rPr>
                        <a:t>parce que</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because</a:t>
                      </a:r>
                    </a:p>
                    <a:p>
                      <a:r>
                        <a:rPr lang="fr-FR" sz="1400" b="1" noProof="0" dirty="0">
                          <a:solidFill>
                            <a:srgbClr val="002060"/>
                          </a:solidFill>
                        </a:rPr>
                        <a:t>car</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because</a:t>
                      </a:r>
                    </a:p>
                    <a:p>
                      <a:r>
                        <a:rPr lang="fr-FR" sz="1400" b="1" noProof="0" dirty="0">
                          <a:solidFill>
                            <a:srgbClr val="002060"/>
                          </a:solidFill>
                        </a:rPr>
                        <a:t>vu que</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because/seeing as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r>
                        <a:rPr lang="fr-FR" sz="1400" b="1" noProof="0" dirty="0">
                          <a:solidFill>
                            <a:srgbClr val="002060"/>
                          </a:solidFill>
                        </a:rPr>
                        <a:t>et</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and</a:t>
                      </a:r>
                    </a:p>
                    <a:p>
                      <a:r>
                        <a:rPr lang="fr-FR" sz="1400" b="1" noProof="0" dirty="0">
                          <a:solidFill>
                            <a:srgbClr val="002060"/>
                          </a:solidFill>
                        </a:rPr>
                        <a:t>mais</a:t>
                      </a:r>
                      <a:endParaRPr lang="fr-FR" sz="14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but</a:t>
                      </a:r>
                    </a:p>
                    <a:p>
                      <a:r>
                        <a:rPr lang="fr-FR" sz="1400" b="1" baseline="0" noProof="0" dirty="0">
                          <a:solidFill>
                            <a:srgbClr val="002060"/>
                          </a:solidFill>
                        </a:rPr>
                        <a:t>pourtant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however</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rgbClr val="002060"/>
                          </a:solidFill>
                        </a:rPr>
                        <a:t>ç</a:t>
                      </a:r>
                      <a:r>
                        <a:rPr lang="fr-FR" sz="1400" b="1" dirty="0">
                          <a:solidFill>
                            <a:srgbClr val="002060"/>
                          </a:solidFill>
                        </a:rPr>
                        <a:t>a me donne envie de… danser/chanter/pleurer/dormir.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dirty="0">
                          <a:ln>
                            <a:noFill/>
                          </a:ln>
                          <a:solidFill>
                            <a:srgbClr val="00B0F0"/>
                          </a:solidFill>
                          <a:effectLst/>
                          <a:uLnTx/>
                          <a:uFillTx/>
                          <a:latin typeface="+mn-lt"/>
                          <a:ea typeface="+mn-ea"/>
                          <a:cs typeface="+mn-cs"/>
                        </a:rPr>
                        <a:t>it makes me want to… dance/sing/cry/sleep.</a:t>
                      </a:r>
                    </a:p>
                    <a:p>
                      <a:r>
                        <a:rPr lang="en-GB" sz="1400" b="1" dirty="0">
                          <a:solidFill>
                            <a:srgbClr val="002060"/>
                          </a:solidFill>
                        </a:rPr>
                        <a:t>ç</a:t>
                      </a:r>
                      <a:r>
                        <a:rPr lang="fr-FR" sz="1400" b="1" dirty="0">
                          <a:solidFill>
                            <a:srgbClr val="002060"/>
                          </a:solidFill>
                        </a:rPr>
                        <a:t>a me rend joyeux/</a:t>
                      </a:r>
                      <a:r>
                        <a:rPr lang="fr-FR" sz="1400" b="1" dirty="0">
                          <a:solidFill>
                            <a:srgbClr val="FF0000"/>
                          </a:solidFill>
                        </a:rPr>
                        <a:t>joyeuse</a:t>
                      </a:r>
                      <a:r>
                        <a:rPr lang="fr-FR" sz="1400" b="1" dirty="0">
                          <a:solidFill>
                            <a:srgbClr val="002060"/>
                          </a:solidFill>
                        </a:rPr>
                        <a:t>/triste.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dirty="0">
                          <a:ln>
                            <a:noFill/>
                          </a:ln>
                          <a:solidFill>
                            <a:srgbClr val="00B0F0"/>
                          </a:solidFill>
                          <a:effectLst/>
                          <a:uLnTx/>
                          <a:uFillTx/>
                          <a:latin typeface="+mn-lt"/>
                          <a:ea typeface="+mn-ea"/>
                          <a:cs typeface="+mn-cs"/>
                        </a:rPr>
                        <a:t>it makes me happy/sad.</a:t>
                      </a:r>
                    </a:p>
                    <a:p>
                      <a:r>
                        <a:rPr lang="en-GB" sz="1400" b="1" dirty="0">
                          <a:solidFill>
                            <a:srgbClr val="002060"/>
                          </a:solidFill>
                        </a:rPr>
                        <a:t>ç</a:t>
                      </a:r>
                      <a:r>
                        <a:rPr lang="fr-FR" sz="1400" b="1" dirty="0">
                          <a:solidFill>
                            <a:srgbClr val="002060"/>
                          </a:solidFill>
                        </a:rPr>
                        <a:t>a me détend.</a:t>
                      </a:r>
                    </a:p>
                    <a:p>
                      <a:r>
                        <a:rPr kumimoji="0" lang="fr-FR" sz="1400" b="0" i="1" u="none" strike="noStrike" kern="1200" cap="none" spc="0" normalizeH="0" baseline="0" dirty="0">
                          <a:ln>
                            <a:noFill/>
                          </a:ln>
                          <a:solidFill>
                            <a:srgbClr val="00B0F0"/>
                          </a:solidFill>
                          <a:effectLst/>
                          <a:uLnTx/>
                          <a:uFillTx/>
                          <a:latin typeface="+mn-lt"/>
                          <a:ea typeface="+mn-ea"/>
                          <a:cs typeface="+mn-cs"/>
                        </a:rPr>
                        <a:t>it relaxes me.</a:t>
                      </a:r>
                    </a:p>
                    <a:p>
                      <a:r>
                        <a:rPr lang="en-GB" sz="1400" b="1" dirty="0">
                          <a:solidFill>
                            <a:srgbClr val="002060"/>
                          </a:solidFill>
                        </a:rPr>
                        <a:t>ç</a:t>
                      </a:r>
                      <a:r>
                        <a:rPr lang="fr-FR" sz="1400" b="1" dirty="0">
                          <a:solidFill>
                            <a:srgbClr val="002060"/>
                          </a:solidFill>
                        </a:rPr>
                        <a:t>a me mets de bonne humeur.</a:t>
                      </a:r>
                    </a:p>
                    <a:p>
                      <a:r>
                        <a:rPr kumimoji="0" lang="fr-FR" sz="1400" b="0" i="1" u="none" strike="noStrike" kern="1200" cap="none" spc="0" normalizeH="0" baseline="0" dirty="0">
                          <a:ln>
                            <a:noFill/>
                          </a:ln>
                          <a:solidFill>
                            <a:srgbClr val="00B0F0"/>
                          </a:solidFill>
                          <a:effectLst/>
                          <a:uLnTx/>
                          <a:uFillTx/>
                          <a:latin typeface="+mn-lt"/>
                          <a:ea typeface="+mn-ea"/>
                          <a:cs typeface="+mn-cs"/>
                        </a:rPr>
                        <a:t>it puts me in a good mood.</a:t>
                      </a:r>
                      <a:endParaRPr lang="fr-FR" sz="1400" b="1" dirty="0">
                        <a:solidFill>
                          <a:srgbClr val="002060"/>
                        </a:solidFill>
                      </a:endParaRPr>
                    </a:p>
                    <a:p>
                      <a:r>
                        <a:rPr lang="fr-FR" sz="1400" b="1" dirty="0">
                          <a:solidFill>
                            <a:srgbClr val="002060"/>
                          </a:solidFill>
                        </a:rPr>
                        <a:t>mon chanteur/</a:t>
                      </a:r>
                      <a:r>
                        <a:rPr lang="fr-FR" sz="1400" b="1" dirty="0">
                          <a:solidFill>
                            <a:srgbClr val="FF0000"/>
                          </a:solidFill>
                        </a:rPr>
                        <a:t>ma chanteuse </a:t>
                      </a:r>
                      <a:r>
                        <a:rPr lang="fr-FR" sz="1400" b="1" dirty="0">
                          <a:solidFill>
                            <a:srgbClr val="002060"/>
                          </a:solidFill>
                        </a:rPr>
                        <a:t>préféré</a:t>
                      </a:r>
                      <a:r>
                        <a:rPr lang="fr-FR" sz="1400" b="1" dirty="0">
                          <a:solidFill>
                            <a:srgbClr val="FF0000"/>
                          </a:solidFill>
                        </a:rPr>
                        <a:t>e</a:t>
                      </a:r>
                      <a:r>
                        <a:rPr lang="fr-FR" sz="1400" b="1" dirty="0">
                          <a:solidFill>
                            <a:srgbClr val="002060"/>
                          </a:solidFill>
                        </a:rPr>
                        <a:t>, c'est X</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dirty="0">
                          <a:ln>
                            <a:noFill/>
                          </a:ln>
                          <a:solidFill>
                            <a:srgbClr val="00B0F0"/>
                          </a:solidFill>
                          <a:effectLst/>
                          <a:uLnTx/>
                          <a:uFillTx/>
                          <a:latin typeface="+mn-lt"/>
                          <a:ea typeface="+mn-ea"/>
                          <a:cs typeface="+mn-cs"/>
                        </a:rPr>
                        <a:t>my favourite singer is X </a:t>
                      </a:r>
                    </a:p>
                    <a:p>
                      <a:r>
                        <a:rPr lang="fr-FR" sz="1400" b="1" dirty="0">
                          <a:solidFill>
                            <a:srgbClr val="002060"/>
                          </a:solidFill>
                        </a:rPr>
                        <a:t>mon groupe préféré, c'est X</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dirty="0">
                          <a:ln>
                            <a:noFill/>
                          </a:ln>
                          <a:solidFill>
                            <a:srgbClr val="00B0F0"/>
                          </a:solidFill>
                          <a:effectLst/>
                          <a:uLnTx/>
                          <a:uFillTx/>
                          <a:latin typeface="+mn-lt"/>
                          <a:ea typeface="+mn-ea"/>
                          <a:cs typeface="+mn-cs"/>
                        </a:rPr>
                        <a:t>my favourite group is X</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3233049809"/>
                  </a:ext>
                </a:extLst>
              </a:tr>
              <a:tr h="395887">
                <a:tc>
                  <a:txBody>
                    <a:bodyPr/>
                    <a:lstStyle/>
                    <a:p>
                      <a:pPr algn="ctr"/>
                      <a:r>
                        <a:rPr lang="fr-FR" sz="1400" i="1" dirty="0">
                          <a:solidFill>
                            <a:schemeClr val="bg1"/>
                          </a:solidFill>
                        </a:rPr>
                        <a:t>6</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chemeClr val="bg1"/>
                          </a:solidFill>
                          <a:effectLst/>
                          <a:uLnTx/>
                          <a:uFillTx/>
                          <a:latin typeface="+mn-lt"/>
                          <a:ea typeface="+mn-ea"/>
                          <a:cs typeface="+mn-cs"/>
                        </a:rPr>
                        <a:t>7</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2">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chemeClr val="bg1"/>
                          </a:solidFill>
                          <a:effectLst/>
                          <a:uLnTx/>
                          <a:uFillTx/>
                          <a:latin typeface="+mn-lt"/>
                          <a:ea typeface="+mn-ea"/>
                          <a:cs typeface="+mn-cs"/>
                        </a:rPr>
                        <a:t>8</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fr-FR" sz="14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chemeClr val="bg1"/>
                          </a:solidFill>
                          <a:effectLst/>
                          <a:uLnTx/>
                          <a:uFillTx/>
                          <a:latin typeface="+mn-lt"/>
                          <a:ea typeface="+mn-ea"/>
                          <a:cs typeface="+mn-cs"/>
                        </a:rPr>
                        <a:t>10</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dirty="0">
                          <a:ln>
                            <a:noFill/>
                          </a:ln>
                          <a:solidFill>
                            <a:schemeClr val="bg1"/>
                          </a:solidFill>
                          <a:effectLst/>
                          <a:uLnTx/>
                          <a:uFillTx/>
                          <a:latin typeface="+mn-lt"/>
                          <a:ea typeface="+mn-ea"/>
                          <a:cs typeface="+mn-cs"/>
                        </a:rPr>
                        <a:t>11</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extLst>
                  <a:ext uri="{0D108BD9-81ED-4DB2-BD59-A6C34878D82A}">
                    <a16:rowId xmlns:a16="http://schemas.microsoft.com/office/drawing/2014/main" val="936193792"/>
                  </a:ext>
                </a:extLst>
              </a:tr>
              <a:tr h="1959102">
                <a:tc>
                  <a:txBody>
                    <a:bodyPr/>
                    <a:lstStyle/>
                    <a:p>
                      <a:endParaRPr lang="fr-FR" sz="1400" b="1" dirty="0">
                        <a:solidFill>
                          <a:srgbClr val="002060"/>
                        </a:solidFill>
                      </a:endParaRPr>
                    </a:p>
                    <a:p>
                      <a:r>
                        <a:rPr lang="fr-FR" sz="1400" b="1" dirty="0">
                          <a:solidFill>
                            <a:srgbClr val="002060"/>
                          </a:solidFill>
                        </a:rPr>
                        <a:t>de plus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in addition</a:t>
                      </a:r>
                    </a:p>
                    <a:p>
                      <a:r>
                        <a:rPr lang="fr-FR" sz="1400" b="1" dirty="0">
                          <a:solidFill>
                            <a:srgbClr val="002060"/>
                          </a:solidFill>
                        </a:rPr>
                        <a:t>aussi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err="1">
                          <a:ln>
                            <a:noFill/>
                          </a:ln>
                          <a:solidFill>
                            <a:srgbClr val="00B0F0"/>
                          </a:solidFill>
                          <a:effectLst/>
                          <a:uLnTx/>
                          <a:uFillTx/>
                          <a:latin typeface="+mn-lt"/>
                          <a:ea typeface="+mn-ea"/>
                          <a:cs typeface="+mn-cs"/>
                        </a:rPr>
                        <a:t>also</a:t>
                      </a: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r>
                        <a:rPr lang="fr-FR" sz="1400" b="1" dirty="0">
                          <a:solidFill>
                            <a:srgbClr val="002060"/>
                          </a:solidFill>
                        </a:rPr>
                        <a:t>par contre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err="1">
                          <a:ln>
                            <a:noFill/>
                          </a:ln>
                          <a:solidFill>
                            <a:srgbClr val="00B0F0"/>
                          </a:solidFill>
                          <a:effectLst/>
                          <a:uLnTx/>
                          <a:uFillTx/>
                          <a:latin typeface="+mn-lt"/>
                          <a:ea typeface="+mn-ea"/>
                          <a:cs typeface="+mn-cs"/>
                        </a:rPr>
                        <a:t>however</a:t>
                      </a:r>
                      <a:r>
                        <a:rPr kumimoji="0" lang="fr-FR" sz="1400" b="0" i="1" u="none" strike="noStrike" kern="1200" cap="none" spc="0" normalizeH="0" baseline="0" noProof="0" dirty="0">
                          <a:ln>
                            <a:noFill/>
                          </a:ln>
                          <a:solidFill>
                            <a:srgbClr val="00B0F0"/>
                          </a:solidFill>
                          <a:effectLst/>
                          <a:uLnTx/>
                          <a:uFillTx/>
                          <a:latin typeface="+mn-lt"/>
                          <a:ea typeface="+mn-ea"/>
                          <a:cs typeface="+mn-cs"/>
                        </a:rPr>
                        <a:t> </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dirais que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would say that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je trouve que</a:t>
                      </a:r>
                      <a:r>
                        <a:rPr kumimoji="0" lang="fr-FR" sz="1400" b="0"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 find that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2060"/>
                          </a:solidFill>
                          <a:effectLst/>
                          <a:uLnTx/>
                          <a:uFillTx/>
                          <a:latin typeface="+mn-lt"/>
                          <a:ea typeface="+mn-ea"/>
                          <a:cs typeface="+mn-cs"/>
                        </a:rPr>
                        <a:t>à</a:t>
                      </a:r>
                      <a:r>
                        <a:rPr kumimoji="0" lang="fr-FR" sz="1400" b="1" i="0" u="none" strike="noStrike" kern="1200" cap="none" spc="0" normalizeH="0" baseline="0" noProof="0" dirty="0">
                          <a:ln>
                            <a:noFill/>
                          </a:ln>
                          <a:solidFill>
                            <a:srgbClr val="002060"/>
                          </a:solidFill>
                          <a:effectLst/>
                          <a:uLnTx/>
                          <a:uFillTx/>
                          <a:latin typeface="+mn-lt"/>
                          <a:ea typeface="+mn-ea"/>
                          <a:cs typeface="+mn-cs"/>
                        </a:rPr>
                        <a:t> mon avis </a:t>
                      </a:r>
                      <a:r>
                        <a:rPr kumimoji="0" lang="fr-FR" sz="1400" b="0"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In my opinion</a:t>
                      </a: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1" i="0" u="none" strike="noStrike" kern="1200" cap="none" spc="0" normalizeH="0" baseline="0" noProof="0" dirty="0">
                        <a:ln>
                          <a:noFill/>
                        </a:ln>
                        <a:solidFill>
                          <a:srgbClr val="FF000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FF0000"/>
                          </a:solidFill>
                          <a:effectLst/>
                          <a:uLnTx/>
                          <a:uFillTx/>
                          <a:latin typeface="+mn-lt"/>
                          <a:ea typeface="+mn-ea"/>
                          <a:cs typeface="+mn-cs"/>
                        </a:rPr>
                        <a:t>les paroles</a:t>
                      </a:r>
                      <a:r>
                        <a:rPr kumimoji="0" lang="fr-FR" sz="1400" b="1" i="0" u="none" strike="noStrike" kern="1200" cap="none" spc="0" normalizeH="0" baseline="0" noProof="0" dirty="0">
                          <a:ln>
                            <a:noFill/>
                          </a:ln>
                          <a:solidFill>
                            <a:srgbClr val="00B05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the lyrics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FF0000"/>
                          </a:solidFill>
                          <a:effectLst/>
                          <a:uLnTx/>
                          <a:uFillTx/>
                          <a:latin typeface="+mn-lt"/>
                          <a:ea typeface="+mn-ea"/>
                          <a:cs typeface="+mn-cs"/>
                        </a:rPr>
                        <a:t>les chorégraphies</a:t>
                      </a:r>
                      <a:r>
                        <a:rPr kumimoji="0" lang="fr-FR" sz="1400" b="1" i="0" u="none" strike="noStrike" kern="1200" cap="none" spc="0" normalizeH="0" baseline="0" noProof="0" dirty="0">
                          <a:ln>
                            <a:noFill/>
                          </a:ln>
                          <a:solidFill>
                            <a:srgbClr val="00B050"/>
                          </a:solidFill>
                          <a:effectLst/>
                          <a:uLnTx/>
                          <a:uFillTx/>
                          <a:latin typeface="+mn-lt"/>
                          <a:ea typeface="+mn-ea"/>
                          <a:cs typeface="+mn-cs"/>
                        </a:rPr>
                        <a:t>*</a:t>
                      </a:r>
                      <a:endParaRPr kumimoji="0" lang="fr-FR" sz="1400" b="1" i="0" u="none" strike="noStrike" kern="1200" cap="none" spc="0" normalizeH="0" baseline="0" noProof="0" dirty="0">
                        <a:ln>
                          <a:noFill/>
                        </a:ln>
                        <a:solidFill>
                          <a:srgbClr val="FF000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the choreography</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FF0000"/>
                          </a:solidFill>
                          <a:effectLst/>
                          <a:uLnTx/>
                          <a:uFillTx/>
                          <a:latin typeface="+mn-lt"/>
                          <a:ea typeface="+mn-ea"/>
                          <a:cs typeface="+mn-cs"/>
                        </a:rPr>
                        <a:t>les mélodies</a:t>
                      </a:r>
                      <a:r>
                        <a:rPr kumimoji="0" lang="fr-FR" sz="1400" b="1" i="0" u="none" strike="noStrike" kern="1200" cap="none" spc="0" normalizeH="0" baseline="0" noProof="0" dirty="0">
                          <a:ln>
                            <a:noFill/>
                          </a:ln>
                          <a:solidFill>
                            <a:srgbClr val="00B050"/>
                          </a:solidFill>
                          <a:effectLst/>
                          <a:uLnTx/>
                          <a:uFillTx/>
                          <a:latin typeface="+mn-lt"/>
                          <a:ea typeface="+mn-ea"/>
                          <a:cs typeface="+mn-cs"/>
                        </a:rPr>
                        <a:t>*</a:t>
                      </a:r>
                      <a:endParaRPr kumimoji="0" lang="fr-FR" sz="1400" b="1" i="0" u="none" strike="noStrike" kern="1200" cap="none" spc="0" normalizeH="0" baseline="0" noProof="0" dirty="0">
                        <a:ln>
                          <a:noFill/>
                        </a:ln>
                        <a:solidFill>
                          <a:srgbClr val="FF000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the tunes</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400" b="1" dirty="0">
                          <a:solidFill>
                            <a:srgbClr val="002060"/>
                          </a:solidFill>
                        </a:rPr>
                        <a:t>le rythme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the tunes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400" b="1" dirty="0">
                          <a:solidFill>
                            <a:srgbClr val="002060"/>
                          </a:solidFill>
                        </a:rPr>
                        <a:t>l’air</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the tune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rgbClr val="002060"/>
                          </a:solidFill>
                          <a:effectLst/>
                          <a:uLnTx/>
                          <a:uFillTx/>
                          <a:latin typeface="+mn-lt"/>
                          <a:ea typeface="+mn-ea"/>
                          <a:cs typeface="+mn-cs"/>
                        </a:rPr>
                        <a:t>les clips-vidéos</a:t>
                      </a:r>
                      <a:r>
                        <a:rPr kumimoji="0" lang="fr-FR" sz="1400" b="1" i="0" u="none" strike="noStrike" kern="1200" cap="none" spc="0" normalizeH="0" baseline="0" noProof="0" dirty="0">
                          <a:ln>
                            <a:noFill/>
                          </a:ln>
                          <a:solidFill>
                            <a:srgbClr val="00B050"/>
                          </a:solidFill>
                          <a:effectLst/>
                          <a:uLnTx/>
                          <a:uFillTx/>
                          <a:latin typeface="+mn-lt"/>
                          <a:ea typeface="+mn-ea"/>
                          <a:cs typeface="+mn-cs"/>
                        </a:rPr>
                        <a:t>*</a:t>
                      </a:r>
                      <a:endParaRPr kumimoji="0" lang="fr-FR" sz="14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the </a:t>
                      </a:r>
                      <a:r>
                        <a:rPr kumimoji="0" lang="fr-FR" sz="1400" b="0" i="1" u="none" strike="noStrike" kern="1200" cap="none" spc="0" normalizeH="0" baseline="0" noProof="0" dirty="0" err="1">
                          <a:ln>
                            <a:noFill/>
                          </a:ln>
                          <a:solidFill>
                            <a:srgbClr val="00B0F0"/>
                          </a:solidFill>
                          <a:effectLst/>
                          <a:uLnTx/>
                          <a:uFillTx/>
                          <a:latin typeface="+mn-lt"/>
                          <a:ea typeface="+mn-ea"/>
                          <a:cs typeface="+mn-cs"/>
                        </a:rPr>
                        <a:t>video</a:t>
                      </a:r>
                      <a:r>
                        <a:rPr kumimoji="0" lang="fr-FR" sz="1400" b="0" i="1" u="none" strike="noStrike" kern="1200" cap="none" spc="0" normalizeH="0" baseline="0" noProof="0" dirty="0">
                          <a:ln>
                            <a:noFill/>
                          </a:ln>
                          <a:solidFill>
                            <a:srgbClr val="00B0F0"/>
                          </a:solidFill>
                          <a:effectLst/>
                          <a:uLnTx/>
                          <a:uFillTx/>
                          <a:latin typeface="+mn-lt"/>
                          <a:ea typeface="+mn-ea"/>
                          <a:cs typeface="+mn-cs"/>
                        </a:rPr>
                        <a:t> clips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400" b="1" dirty="0">
                          <a:solidFill>
                            <a:srgbClr val="002060"/>
                          </a:solidFill>
                        </a:rPr>
                        <a:t>est</a:t>
                      </a:r>
                      <a:r>
                        <a:rPr lang="fr-FR" sz="1400" dirty="0">
                          <a:solidFill>
                            <a:srgbClr val="00206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is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4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dirty="0">
                          <a:solidFill>
                            <a:srgbClr val="002060"/>
                          </a:solidFill>
                        </a:rPr>
                        <a:t>sont</a:t>
                      </a:r>
                      <a:r>
                        <a:rPr kumimoji="0" lang="fr-FR" sz="1400" b="1" i="0" u="none" strike="noStrike" kern="1200" cap="none" spc="0" normalizeH="0" baseline="0" noProof="0" dirty="0">
                          <a:ln>
                            <a:noFill/>
                          </a:ln>
                          <a:solidFill>
                            <a:srgbClr val="00B050"/>
                          </a:solidFill>
                          <a:effectLst/>
                          <a:uLnTx/>
                          <a:uFillTx/>
                          <a:latin typeface="+mn-lt"/>
                          <a:ea typeface="+mn-ea"/>
                          <a:cs typeface="+mn-cs"/>
                        </a:rPr>
                        <a:t>*</a:t>
                      </a:r>
                      <a:endParaRPr lang="fr-FR" sz="14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are</a:t>
                      </a: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r>
                        <a:rPr lang="fr-FR" sz="1400" b="1" baseline="0" dirty="0">
                          <a:solidFill>
                            <a:srgbClr val="002060"/>
                          </a:solidFill>
                        </a:rPr>
                        <a:t>vraiment émouvant</a:t>
                      </a:r>
                      <a:r>
                        <a:rPr lang="fr-FR" sz="1400" b="1" baseline="0" dirty="0">
                          <a:solidFill>
                            <a:srgbClr val="FF0000"/>
                          </a:solidFill>
                        </a:rPr>
                        <a:t>e</a:t>
                      </a:r>
                      <a:r>
                        <a:rPr lang="fr-FR" sz="1400" b="1" baseline="0" dirty="0">
                          <a:solidFill>
                            <a:srgbClr val="00B050"/>
                          </a:solidFill>
                        </a:rPr>
                        <a: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really moving.</a:t>
                      </a:r>
                    </a:p>
                    <a:p>
                      <a:r>
                        <a:rPr lang="fr-FR" sz="1400" b="1" baseline="0" dirty="0">
                          <a:solidFill>
                            <a:srgbClr val="002060"/>
                          </a:solidFill>
                        </a:rPr>
                        <a:t>très beau</a:t>
                      </a:r>
                      <a:r>
                        <a:rPr lang="fr-FR" sz="1400" b="1" baseline="0" dirty="0">
                          <a:solidFill>
                            <a:srgbClr val="00B050"/>
                          </a:solidFill>
                        </a:rPr>
                        <a:t>x</a:t>
                      </a:r>
                      <a:r>
                        <a:rPr lang="fr-FR" sz="1400" b="1" baseline="0" dirty="0">
                          <a:solidFill>
                            <a:srgbClr val="002060"/>
                          </a:solidFill>
                        </a:rPr>
                        <a:t>/</a:t>
                      </a:r>
                      <a:r>
                        <a:rPr lang="fr-FR" sz="1400" b="1" baseline="0" dirty="0">
                          <a:solidFill>
                            <a:srgbClr val="FF0000"/>
                          </a:solidFill>
                        </a:rPr>
                        <a:t>belle</a:t>
                      </a:r>
                      <a:r>
                        <a:rPr lang="fr-FR" sz="1400" b="1" baseline="0" dirty="0">
                          <a:solidFill>
                            <a:srgbClr val="00B050"/>
                          </a:solidFill>
                        </a:rPr>
                        <a: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very beautiful.</a:t>
                      </a:r>
                    </a:p>
                    <a:p>
                      <a:r>
                        <a:rPr lang="fr-FR" sz="1400" b="1" baseline="0" dirty="0">
                          <a:solidFill>
                            <a:srgbClr val="002060"/>
                          </a:solidFill>
                        </a:rPr>
                        <a:t>assez entrainant</a:t>
                      </a:r>
                      <a:r>
                        <a:rPr lang="fr-FR" sz="1400" b="1" baseline="0" dirty="0">
                          <a:solidFill>
                            <a:srgbClr val="FF0000"/>
                          </a:solidFill>
                        </a:rPr>
                        <a:t>e</a:t>
                      </a:r>
                      <a:r>
                        <a:rPr lang="fr-FR" sz="1400" b="1" baseline="0" dirty="0">
                          <a:solidFill>
                            <a:srgbClr val="00B050"/>
                          </a:solidFill>
                        </a:rPr>
                        <a: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quite catchy.</a:t>
                      </a:r>
                    </a:p>
                    <a:p>
                      <a:r>
                        <a:rPr lang="fr-FR" sz="1400" b="1" baseline="0" dirty="0">
                          <a:solidFill>
                            <a:srgbClr val="002060"/>
                          </a:solidFill>
                        </a:rPr>
                        <a:t>un peu monotone</a:t>
                      </a:r>
                      <a:r>
                        <a:rPr lang="fr-FR" sz="1400" b="1" baseline="0" dirty="0">
                          <a:solidFill>
                            <a:srgbClr val="00B050"/>
                          </a:solidFill>
                        </a:rPr>
                        <a:t>s</a:t>
                      </a:r>
                      <a:r>
                        <a:rPr lang="fr-FR" sz="1400" b="1" baseline="0" dirty="0">
                          <a:solidFill>
                            <a:srgbClr val="002060"/>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rgbClr val="00B0F0"/>
                          </a:solidFill>
                          <a:effectLst/>
                          <a:uLnTx/>
                          <a:uFillTx/>
                          <a:latin typeface="+mn-lt"/>
                          <a:ea typeface="+mn-ea"/>
                          <a:cs typeface="+mn-cs"/>
                        </a:rPr>
                        <a:t>a little monotonous.</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3304794800"/>
                  </a:ext>
                </a:extLst>
              </a:tr>
            </a:tbl>
          </a:graphicData>
        </a:graphic>
      </p:graphicFrame>
      <p:pic>
        <p:nvPicPr>
          <p:cNvPr id="12" name="Picture 11" descr="A picture containing blur&#10;&#10;Description automatically generated">
            <a:extLst>
              <a:ext uri="{FF2B5EF4-FFF2-40B4-BE49-F238E27FC236}">
                <a16:creationId xmlns:a16="http://schemas.microsoft.com/office/drawing/2014/main" id="{100BA053-F69D-4AFF-BAB7-E954CA55B6D6}"/>
              </a:ext>
            </a:extLst>
          </p:cNvPr>
          <p:cNvPicPr>
            <a:picLocks noChangeAspect="1"/>
          </p:cNvPicPr>
          <p:nvPr/>
        </p:nvPicPr>
        <p:blipFill>
          <a:blip r:embed="rId2" cstate="hq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046329" y="-145376"/>
            <a:ext cx="1070109" cy="1321575"/>
          </a:xfrm>
          <a:prstGeom prst="rect">
            <a:avLst/>
          </a:prstGeom>
        </p:spPr>
      </p:pic>
      <p:grpSp>
        <p:nvGrpSpPr>
          <p:cNvPr id="4" name="Group 3">
            <a:extLst>
              <a:ext uri="{FF2B5EF4-FFF2-40B4-BE49-F238E27FC236}">
                <a16:creationId xmlns:a16="http://schemas.microsoft.com/office/drawing/2014/main" id="{6ABB09FF-4B3D-4208-908B-46AADC9B0782}"/>
              </a:ext>
            </a:extLst>
          </p:cNvPr>
          <p:cNvGrpSpPr/>
          <p:nvPr/>
        </p:nvGrpSpPr>
        <p:grpSpPr>
          <a:xfrm>
            <a:off x="0" y="3739454"/>
            <a:ext cx="4334206" cy="762715"/>
            <a:chOff x="1281393" y="6290815"/>
            <a:chExt cx="4962493" cy="1400614"/>
          </a:xfrm>
        </p:grpSpPr>
        <p:sp>
          <p:nvSpPr>
            <p:cNvPr id="6" name="TextBox 5">
              <a:extLst>
                <a:ext uri="{FF2B5EF4-FFF2-40B4-BE49-F238E27FC236}">
                  <a16:creationId xmlns:a16="http://schemas.microsoft.com/office/drawing/2014/main" id="{F15A8F45-6313-4ED6-A875-18B5111C6962}"/>
                </a:ext>
              </a:extLst>
            </p:cNvPr>
            <p:cNvSpPr txBox="1"/>
            <p:nvPr/>
          </p:nvSpPr>
          <p:spPr>
            <a:xfrm>
              <a:off x="1281393" y="7045099"/>
              <a:ext cx="4962493" cy="646330"/>
            </a:xfrm>
            <a:prstGeom prst="rect">
              <a:avLst/>
            </a:prstGeom>
            <a:solidFill>
              <a:srgbClr val="FF0000"/>
            </a:solidFill>
            <a:ln>
              <a:solidFill>
                <a:srgbClr val="FF0000"/>
              </a:solidFill>
            </a:ln>
            <a:scene3d>
              <a:camera prst="orthographicFront"/>
              <a:lightRig rig="threePt" dir="t"/>
            </a:scene3d>
            <a:sp3d>
              <a:bevelT/>
            </a:sp3d>
          </p:spPr>
          <p:txBody>
            <a:bodyPr wrap="square" rtlCol="0">
              <a:spAutoFit/>
            </a:bodyPr>
            <a:lstStyle/>
            <a:p>
              <a:r>
                <a:rPr lang="fr-FR" b="1" dirty="0">
                  <a:solidFill>
                    <a:schemeClr val="bg1"/>
                  </a:solidFill>
                </a:rPr>
                <a:t>   Extend your sentence with more detail.</a:t>
              </a:r>
            </a:p>
          </p:txBody>
        </p:sp>
        <p:sp>
          <p:nvSpPr>
            <p:cNvPr id="7" name="Star: 5 Points 6">
              <a:extLst>
                <a:ext uri="{FF2B5EF4-FFF2-40B4-BE49-F238E27FC236}">
                  <a16:creationId xmlns:a16="http://schemas.microsoft.com/office/drawing/2014/main" id="{03FA1C81-8C46-4694-9628-1797E4607C95}"/>
                </a:ext>
              </a:extLst>
            </p:cNvPr>
            <p:cNvSpPr/>
            <p:nvPr/>
          </p:nvSpPr>
          <p:spPr>
            <a:xfrm rot="1258140">
              <a:off x="1312473" y="6290815"/>
              <a:ext cx="344326" cy="991440"/>
            </a:xfrm>
            <a:prstGeom prst="star5">
              <a:avLst/>
            </a:prstGeom>
            <a:solidFill>
              <a:srgbClr val="FFFF00"/>
            </a:solidFill>
            <a:ln>
              <a:solidFill>
                <a:srgbClr val="FFFF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679400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73CA2911-9543-48DE-BFBA-452C51D4F25F}"/>
              </a:ext>
            </a:extLst>
          </p:cNvPr>
          <p:cNvGraphicFramePr>
            <a:graphicFrameLocks noGrp="1"/>
          </p:cNvGraphicFramePr>
          <p:nvPr/>
        </p:nvGraphicFramePr>
        <p:xfrm>
          <a:off x="-3862" y="4352"/>
          <a:ext cx="12190328" cy="6840508"/>
        </p:xfrm>
        <a:graphic>
          <a:graphicData uri="http://schemas.openxmlformats.org/drawingml/2006/table">
            <a:tbl>
              <a:tblPr firstRow="1" bandRow="1">
                <a:tableStyleId>{5940675A-B579-460E-94D1-54222C63F5DA}</a:tableStyleId>
              </a:tblPr>
              <a:tblGrid>
                <a:gridCol w="1114205">
                  <a:extLst>
                    <a:ext uri="{9D8B030D-6E8A-4147-A177-3AD203B41FA5}">
                      <a16:colId xmlns:a16="http://schemas.microsoft.com/office/drawing/2014/main" val="2593026913"/>
                    </a:ext>
                  </a:extLst>
                </a:gridCol>
                <a:gridCol w="1071154">
                  <a:extLst>
                    <a:ext uri="{9D8B030D-6E8A-4147-A177-3AD203B41FA5}">
                      <a16:colId xmlns:a16="http://schemas.microsoft.com/office/drawing/2014/main" val="139108877"/>
                    </a:ext>
                  </a:extLst>
                </a:gridCol>
                <a:gridCol w="1436914">
                  <a:extLst>
                    <a:ext uri="{9D8B030D-6E8A-4147-A177-3AD203B41FA5}">
                      <a16:colId xmlns:a16="http://schemas.microsoft.com/office/drawing/2014/main" val="2032520066"/>
                    </a:ext>
                  </a:extLst>
                </a:gridCol>
                <a:gridCol w="1933303">
                  <a:extLst>
                    <a:ext uri="{9D8B030D-6E8A-4147-A177-3AD203B41FA5}">
                      <a16:colId xmlns:a16="http://schemas.microsoft.com/office/drawing/2014/main" val="3762142128"/>
                    </a:ext>
                  </a:extLst>
                </a:gridCol>
                <a:gridCol w="1789612">
                  <a:extLst>
                    <a:ext uri="{9D8B030D-6E8A-4147-A177-3AD203B41FA5}">
                      <a16:colId xmlns:a16="http://schemas.microsoft.com/office/drawing/2014/main" val="3501625389"/>
                    </a:ext>
                  </a:extLst>
                </a:gridCol>
                <a:gridCol w="1841863">
                  <a:extLst>
                    <a:ext uri="{9D8B030D-6E8A-4147-A177-3AD203B41FA5}">
                      <a16:colId xmlns:a16="http://schemas.microsoft.com/office/drawing/2014/main" val="1970803790"/>
                    </a:ext>
                  </a:extLst>
                </a:gridCol>
                <a:gridCol w="1867988">
                  <a:extLst>
                    <a:ext uri="{9D8B030D-6E8A-4147-A177-3AD203B41FA5}">
                      <a16:colId xmlns:a16="http://schemas.microsoft.com/office/drawing/2014/main" val="1938686259"/>
                    </a:ext>
                  </a:extLst>
                </a:gridCol>
                <a:gridCol w="1135289">
                  <a:extLst>
                    <a:ext uri="{9D8B030D-6E8A-4147-A177-3AD203B41FA5}">
                      <a16:colId xmlns:a16="http://schemas.microsoft.com/office/drawing/2014/main" val="2230642050"/>
                    </a:ext>
                  </a:extLst>
                </a:gridCol>
              </a:tblGrid>
              <a:tr h="454285">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rPr>
                        <a:t>4- Qu’est-ce que tu vas faire ce</a:t>
                      </a:r>
                      <a:r>
                        <a:rPr lang="fr-FR" sz="1800" b="1" i="0" baseline="0" dirty="0">
                          <a:solidFill>
                            <a:schemeClr val="bg1"/>
                          </a:solidFill>
                        </a:rPr>
                        <a:t> week-end</a:t>
                      </a:r>
                      <a:r>
                        <a:rPr lang="fr-FR" sz="1800" b="1" i="0" dirty="0">
                          <a:solidFill>
                            <a:schemeClr val="bg1"/>
                          </a:solidFill>
                        </a:rPr>
                        <a:t>?</a:t>
                      </a:r>
                      <a:r>
                        <a:rPr lang="fr-FR" sz="1800" b="1" i="0" baseline="0" dirty="0">
                          <a:solidFill>
                            <a:schemeClr val="bg1"/>
                          </a:solidFill>
                        </a:rPr>
                        <a:t> </a:t>
                      </a:r>
                      <a:r>
                        <a:rPr lang="fr-FR" sz="1800" i="1" baseline="0" dirty="0" err="1">
                          <a:solidFill>
                            <a:schemeClr val="bg1"/>
                          </a:solidFill>
                        </a:rPr>
                        <a:t>What</a:t>
                      </a:r>
                      <a:r>
                        <a:rPr lang="fr-FR" sz="1800" i="1" baseline="0" dirty="0">
                          <a:solidFill>
                            <a:schemeClr val="bg1"/>
                          </a:solidFill>
                        </a:rPr>
                        <a:t> are </a:t>
                      </a:r>
                      <a:r>
                        <a:rPr lang="fr-FR" sz="1800" i="1" baseline="0" dirty="0" err="1">
                          <a:solidFill>
                            <a:schemeClr val="bg1"/>
                          </a:solidFill>
                        </a:rPr>
                        <a:t>you</a:t>
                      </a:r>
                      <a:r>
                        <a:rPr lang="fr-FR" sz="1800" i="1" baseline="0" dirty="0">
                          <a:solidFill>
                            <a:schemeClr val="bg1"/>
                          </a:solidFill>
                        </a:rPr>
                        <a:t> </a:t>
                      </a:r>
                      <a:r>
                        <a:rPr lang="fr-FR" sz="1800" i="1" baseline="0" dirty="0" err="1">
                          <a:solidFill>
                            <a:schemeClr val="bg1"/>
                          </a:solidFill>
                        </a:rPr>
                        <a:t>going</a:t>
                      </a:r>
                      <a:r>
                        <a:rPr lang="fr-FR" sz="1800" i="1" baseline="0" dirty="0">
                          <a:solidFill>
                            <a:schemeClr val="bg1"/>
                          </a:solidFill>
                        </a:rPr>
                        <a:t> to do </a:t>
                      </a:r>
                      <a:r>
                        <a:rPr lang="fr-FR" sz="1800" i="1" baseline="0" dirty="0" err="1">
                          <a:solidFill>
                            <a:schemeClr val="bg1"/>
                          </a:solidFill>
                        </a:rPr>
                        <a:t>this</a:t>
                      </a:r>
                      <a:r>
                        <a:rPr lang="fr-FR" sz="1800" i="1" baseline="0" dirty="0">
                          <a:solidFill>
                            <a:schemeClr val="bg1"/>
                          </a:solidFill>
                        </a:rPr>
                        <a:t> weekend? </a:t>
                      </a:r>
                      <a:endParaRPr lang="fr-FR" sz="18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B050"/>
                    </a:solidFill>
                  </a:tcPr>
                </a:tc>
                <a:tc hMerge="1">
                  <a:txBody>
                    <a:bodyPr/>
                    <a:lstStyle/>
                    <a:p>
                      <a:pPr algn="ctr"/>
                      <a:endParaRPr lang="fr-FR" sz="16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pPr algn="ctr"/>
                      <a:endParaRPr lang="fr-FR" sz="16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algn="ctr"/>
                      <a:endParaRPr lang="fr-FR" sz="16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algn="ctr"/>
                      <a:endParaRPr lang="fr-FR" sz="16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B050"/>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B050"/>
                    </a:solidFill>
                  </a:tcPr>
                </a:tc>
                <a:extLst>
                  <a:ext uri="{0D108BD9-81ED-4DB2-BD59-A6C34878D82A}">
                    <a16:rowId xmlns:a16="http://schemas.microsoft.com/office/drawing/2014/main" val="2563774197"/>
                  </a:ext>
                </a:extLst>
              </a:tr>
              <a:tr h="3785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i="1" dirty="0">
                          <a:solidFill>
                            <a:schemeClr val="bg1"/>
                          </a:solidFill>
                        </a:rPr>
                        <a:t>1</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400" i="1" dirty="0">
                          <a:solidFill>
                            <a:schemeClr val="bg1"/>
                          </a:solidFill>
                        </a:rPr>
                        <a:t>2</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400" i="1" dirty="0">
                          <a:solidFill>
                            <a:schemeClr val="bg1"/>
                          </a:solidFill>
                        </a:rPr>
                        <a:t>3</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3">
                  <a:txBody>
                    <a:bodyPr/>
                    <a:lstStyle/>
                    <a:p>
                      <a:pPr algn="ctr"/>
                      <a:r>
                        <a:rPr lang="fr-FR" sz="1400" i="1" dirty="0">
                          <a:solidFill>
                            <a:schemeClr val="bg1"/>
                          </a:solidFill>
                        </a:rPr>
                        <a:t>4</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algn="ctr"/>
                      <a:endParaRPr lang="fr-FR" sz="14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pPr algn="ctr"/>
                      <a:endParaRPr lang="fr-FR" sz="14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400" i="1" dirty="0">
                          <a:solidFill>
                            <a:schemeClr val="bg1"/>
                          </a:solidFill>
                        </a:rPr>
                        <a:t>5</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fr-FR" sz="1400" i="1" dirty="0">
                          <a:solidFill>
                            <a:schemeClr val="bg1"/>
                          </a:solidFill>
                        </a:rPr>
                        <a:t>6</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86498758"/>
                  </a:ext>
                </a:extLst>
              </a:tr>
              <a:tr h="21462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Normalement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Normally</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D’habitude</a:t>
                      </a:r>
                      <a:r>
                        <a:rPr lang="fr-FR" sz="1200" b="1" i="0" dirty="0">
                          <a:solidFill>
                            <a:srgbClr val="002060"/>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err="1">
                          <a:solidFill>
                            <a:srgbClr val="00B0F0"/>
                          </a:solidFill>
                        </a:rPr>
                        <a:t>Usually</a:t>
                      </a:r>
                      <a:endParaRPr lang="fr-FR" sz="12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le weekend</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at the weekend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b="1"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s’il fait beau/mauvais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if </a:t>
                      </a:r>
                      <a:r>
                        <a:rPr lang="fr-FR" sz="1200" i="1" dirty="0" err="1">
                          <a:solidFill>
                            <a:srgbClr val="00B0F0"/>
                          </a:solidFill>
                        </a:rPr>
                        <a:t>it’s</a:t>
                      </a:r>
                      <a:r>
                        <a:rPr lang="fr-FR" sz="1200" i="1" dirty="0">
                          <a:solidFill>
                            <a:srgbClr val="00B0F0"/>
                          </a:solidFill>
                        </a:rPr>
                        <a:t> </a:t>
                      </a:r>
                      <a:r>
                        <a:rPr lang="fr-FR" sz="1200" i="1" dirty="0" err="1">
                          <a:solidFill>
                            <a:srgbClr val="00B0F0"/>
                          </a:solidFill>
                        </a:rPr>
                        <a:t>beautiful</a:t>
                      </a:r>
                      <a:r>
                        <a:rPr lang="fr-FR" sz="1200" i="1" dirty="0">
                          <a:solidFill>
                            <a:srgbClr val="00B0F0"/>
                          </a:solidFill>
                        </a:rPr>
                        <a:t>/</a:t>
                      </a:r>
                      <a:r>
                        <a:rPr lang="fr-FR" sz="1200" i="1" dirty="0" err="1">
                          <a:solidFill>
                            <a:srgbClr val="00B0F0"/>
                          </a:solidFill>
                        </a:rPr>
                        <a:t>bad</a:t>
                      </a:r>
                      <a:r>
                        <a:rPr lang="fr-FR" sz="1200" i="1" dirty="0">
                          <a:solidFill>
                            <a:srgbClr val="00B0F0"/>
                          </a:solidFill>
                        </a:rPr>
                        <a:t> </a:t>
                      </a:r>
                      <a:r>
                        <a:rPr lang="fr-FR" sz="1200" i="1" dirty="0" err="1">
                          <a:solidFill>
                            <a:srgbClr val="00B0F0"/>
                          </a:solidFill>
                        </a:rPr>
                        <a:t>weather</a:t>
                      </a:r>
                      <a:endParaRPr lang="fr-FR" sz="12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s’il pleut/neige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if </a:t>
                      </a:r>
                      <a:r>
                        <a:rPr lang="fr-FR" sz="1200" i="1" dirty="0" err="1">
                          <a:solidFill>
                            <a:srgbClr val="00B0F0"/>
                          </a:solidFill>
                        </a:rPr>
                        <a:t>it</a:t>
                      </a:r>
                      <a:r>
                        <a:rPr lang="fr-FR" sz="1200" i="1" dirty="0">
                          <a:solidFill>
                            <a:srgbClr val="00B0F0"/>
                          </a:solidFill>
                        </a:rPr>
                        <a:t> </a:t>
                      </a:r>
                      <a:r>
                        <a:rPr lang="fr-FR" sz="1200" i="1" dirty="0" err="1">
                          <a:solidFill>
                            <a:srgbClr val="00B0F0"/>
                          </a:solidFill>
                        </a:rPr>
                        <a:t>rains</a:t>
                      </a:r>
                      <a:r>
                        <a:rPr lang="fr-FR" sz="1200" i="1" dirty="0">
                          <a:solidFill>
                            <a:srgbClr val="00B0F0"/>
                          </a:solidFill>
                        </a:rPr>
                        <a:t>/</a:t>
                      </a:r>
                      <a:r>
                        <a:rPr lang="fr-FR" sz="1200" i="1" dirty="0" err="1">
                          <a:solidFill>
                            <a:srgbClr val="00B0F0"/>
                          </a:solidFill>
                        </a:rPr>
                        <a:t>snows</a:t>
                      </a:r>
                      <a:endParaRPr lang="fr-FR" sz="12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je mange au restaurant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 </a:t>
                      </a:r>
                      <a:r>
                        <a:rPr lang="fr-FR" sz="1200" i="1" dirty="0" err="1">
                          <a:solidFill>
                            <a:srgbClr val="00B0F0"/>
                          </a:solidFill>
                        </a:rPr>
                        <a:t>eat</a:t>
                      </a:r>
                      <a:r>
                        <a:rPr lang="fr-FR" sz="1200" i="1" dirty="0">
                          <a:solidFill>
                            <a:srgbClr val="00B0F0"/>
                          </a:solidFill>
                        </a:rPr>
                        <a:t> at the restaurant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je joue au foot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 </a:t>
                      </a:r>
                      <a:r>
                        <a:rPr lang="fr-FR" sz="1200" i="1" dirty="0" err="1">
                          <a:solidFill>
                            <a:srgbClr val="00B0F0"/>
                          </a:solidFill>
                        </a:rPr>
                        <a:t>play</a:t>
                      </a:r>
                      <a:r>
                        <a:rPr lang="fr-FR" sz="1200" i="1" dirty="0">
                          <a:solidFill>
                            <a:srgbClr val="00B0F0"/>
                          </a:solidFill>
                        </a:rPr>
                        <a:t> football</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je fais du</a:t>
                      </a:r>
                      <a:r>
                        <a:rPr lang="fr-FR" sz="1200" b="1" baseline="0" dirty="0">
                          <a:solidFill>
                            <a:srgbClr val="002060"/>
                          </a:solidFill>
                        </a:rPr>
                        <a:t> camping</a:t>
                      </a:r>
                      <a:endParaRPr lang="fr-FR" sz="12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 go camping</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je fais du VTT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 go </a:t>
                      </a:r>
                      <a:r>
                        <a:rPr lang="fr-FR" sz="1200" i="1" dirty="0" err="1">
                          <a:solidFill>
                            <a:srgbClr val="00B0F0"/>
                          </a:solidFill>
                        </a:rPr>
                        <a:t>mountain</a:t>
                      </a:r>
                      <a:r>
                        <a:rPr lang="fr-FR" sz="1200" i="1" dirty="0">
                          <a:solidFill>
                            <a:srgbClr val="00B0F0"/>
                          </a:solidFill>
                        </a:rPr>
                        <a:t> </a:t>
                      </a:r>
                      <a:r>
                        <a:rPr lang="fr-FR" sz="1200" i="1" dirty="0" err="1">
                          <a:solidFill>
                            <a:srgbClr val="00B0F0"/>
                          </a:solidFill>
                        </a:rPr>
                        <a:t>biking</a:t>
                      </a:r>
                      <a:endParaRPr lang="fr-FR" sz="1200" i="1" dirty="0">
                        <a:solidFill>
                          <a:srgbClr val="00B0F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je vais</a:t>
                      </a:r>
                      <a:r>
                        <a:rPr lang="fr-FR" sz="1200" b="1" baseline="0" dirty="0">
                          <a:solidFill>
                            <a:srgbClr val="002060"/>
                          </a:solidFill>
                        </a:rPr>
                        <a:t> en ville</a:t>
                      </a:r>
                      <a:endParaRPr lang="fr-FR" sz="12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 go </a:t>
                      </a:r>
                      <a:r>
                        <a:rPr lang="fr-FR" sz="1200" i="1" dirty="0" err="1">
                          <a:solidFill>
                            <a:srgbClr val="00B0F0"/>
                          </a:solidFill>
                        </a:rPr>
                        <a:t>into</a:t>
                      </a:r>
                      <a:r>
                        <a:rPr lang="fr-FR" sz="1200" i="1" dirty="0">
                          <a:solidFill>
                            <a:srgbClr val="00B0F0"/>
                          </a:solidFill>
                        </a:rPr>
                        <a:t> </a:t>
                      </a:r>
                      <a:r>
                        <a:rPr lang="fr-FR" sz="1200" i="1" dirty="0" err="1">
                          <a:solidFill>
                            <a:srgbClr val="00B0F0"/>
                          </a:solidFill>
                        </a:rPr>
                        <a:t>town</a:t>
                      </a:r>
                      <a:endParaRPr lang="fr-FR" sz="12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je vais au cinéma</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 go to</a:t>
                      </a:r>
                      <a:r>
                        <a:rPr lang="fr-FR" sz="1200" i="1" baseline="0" dirty="0">
                          <a:solidFill>
                            <a:srgbClr val="00B0F0"/>
                          </a:solidFill>
                        </a:rPr>
                        <a:t> the cinéma</a:t>
                      </a:r>
                      <a:endParaRPr lang="fr-FR" sz="1200" i="1" dirty="0">
                        <a:solidFill>
                          <a:srgbClr val="00B0F0"/>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0" dirty="0">
                          <a:solidFill>
                            <a:srgbClr val="002060"/>
                          </a:solidFill>
                        </a:rPr>
                        <a:t>c’est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err="1">
                          <a:solidFill>
                            <a:srgbClr val="00B0F0"/>
                          </a:solidFill>
                        </a:rPr>
                        <a:t>it</a:t>
                      </a:r>
                      <a:r>
                        <a:rPr lang="fr-FR" sz="1200" i="1" dirty="0">
                          <a:solidFill>
                            <a:srgbClr val="00B0F0"/>
                          </a:solidFill>
                        </a:rPr>
                        <a:t> </a:t>
                      </a:r>
                      <a:r>
                        <a:rPr lang="fr-FR" sz="1200" i="1" dirty="0" err="1">
                          <a:solidFill>
                            <a:srgbClr val="00B0F0"/>
                          </a:solidFill>
                        </a:rPr>
                        <a:t>is</a:t>
                      </a:r>
                      <a:endParaRPr lang="fr-FR" sz="12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0" dirty="0">
                          <a:solidFill>
                            <a:srgbClr val="002060"/>
                          </a:solidFill>
                        </a:rPr>
                        <a:t>je trouve ça</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 </a:t>
                      </a:r>
                      <a:r>
                        <a:rPr lang="fr-FR" sz="1200" i="1" dirty="0" err="1">
                          <a:solidFill>
                            <a:srgbClr val="00B0F0"/>
                          </a:solidFill>
                        </a:rPr>
                        <a:t>find</a:t>
                      </a:r>
                      <a:r>
                        <a:rPr lang="fr-FR" sz="1200" i="1" dirty="0">
                          <a:solidFill>
                            <a:srgbClr val="00B0F0"/>
                          </a:solidFill>
                        </a:rPr>
                        <a:t> </a:t>
                      </a:r>
                      <a:r>
                        <a:rPr lang="fr-FR" sz="1200" i="1" dirty="0" err="1">
                          <a:solidFill>
                            <a:srgbClr val="00B0F0"/>
                          </a:solidFill>
                        </a:rPr>
                        <a:t>that</a:t>
                      </a:r>
                      <a:endParaRPr lang="fr-FR" sz="120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r>
                        <a:rPr lang="en-GB" sz="1200" b="1" kern="1200" dirty="0" err="1">
                          <a:solidFill>
                            <a:srgbClr val="002060"/>
                          </a:solidFill>
                          <a:effectLst/>
                          <a:latin typeface="+mn-lt"/>
                          <a:ea typeface="+mn-ea"/>
                          <a:cs typeface="+mn-cs"/>
                        </a:rPr>
                        <a:t>génial</a:t>
                      </a:r>
                      <a:endParaRPr lang="en-GB" sz="1200" b="1" kern="1200" dirty="0">
                        <a:solidFill>
                          <a:srgbClr val="002060"/>
                        </a:solidFill>
                        <a:effectLst/>
                        <a:latin typeface="+mn-lt"/>
                        <a:ea typeface="+mn-ea"/>
                        <a:cs typeface="+mn-cs"/>
                      </a:endParaRPr>
                    </a:p>
                    <a:p>
                      <a:r>
                        <a:rPr lang="en-GB" sz="1200" b="0" i="1" kern="1200" baseline="0" dirty="0">
                          <a:solidFill>
                            <a:srgbClr val="00B0F0"/>
                          </a:solidFill>
                          <a:effectLst/>
                          <a:latin typeface="+mn-lt"/>
                          <a:ea typeface="+mn-ea"/>
                          <a:cs typeface="+mn-cs"/>
                        </a:rPr>
                        <a:t>great</a:t>
                      </a:r>
                    </a:p>
                    <a:p>
                      <a:endParaRPr lang="en-GB" sz="1200" b="0" i="1" kern="1200" dirty="0">
                        <a:solidFill>
                          <a:srgbClr val="00B0F0"/>
                        </a:solidFill>
                        <a:effectLst/>
                        <a:latin typeface="+mn-lt"/>
                        <a:ea typeface="+mn-ea"/>
                        <a:cs typeface="+mn-cs"/>
                      </a:endParaRPr>
                    </a:p>
                    <a:p>
                      <a:r>
                        <a:rPr lang="en-GB" sz="1200" b="1" kern="1200" dirty="0">
                          <a:solidFill>
                            <a:srgbClr val="002060"/>
                          </a:solidFill>
                          <a:effectLst/>
                          <a:latin typeface="+mn-lt"/>
                          <a:ea typeface="+mn-ea"/>
                          <a:cs typeface="+mn-cs"/>
                        </a:rPr>
                        <a:t>cool</a:t>
                      </a:r>
                    </a:p>
                    <a:p>
                      <a:r>
                        <a:rPr lang="en-GB" sz="1200" b="1" i="1" kern="1200" dirty="0">
                          <a:solidFill>
                            <a:srgbClr val="00B0F0"/>
                          </a:solidFill>
                          <a:effectLst/>
                          <a:latin typeface="+mn-lt"/>
                          <a:ea typeface="+mn-ea"/>
                          <a:cs typeface="+mn-cs"/>
                        </a:rPr>
                        <a:t>cool</a:t>
                      </a:r>
                    </a:p>
                    <a:p>
                      <a:br>
                        <a:rPr lang="en-GB" sz="1200" b="1" i="1" kern="1200" dirty="0">
                          <a:solidFill>
                            <a:srgbClr val="002060"/>
                          </a:solidFill>
                          <a:effectLst/>
                          <a:latin typeface="+mn-lt"/>
                          <a:ea typeface="+mn-ea"/>
                          <a:cs typeface="+mn-cs"/>
                        </a:rPr>
                      </a:br>
                      <a:r>
                        <a:rPr lang="fr-FR" sz="1200" b="1" noProof="0" dirty="0">
                          <a:solidFill>
                            <a:srgbClr val="002060"/>
                          </a:solidFill>
                        </a:rPr>
                        <a:t>marrant</a:t>
                      </a:r>
                      <a:endParaRPr lang="fr-FR" sz="12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err="1">
                          <a:ln>
                            <a:noFill/>
                          </a:ln>
                          <a:solidFill>
                            <a:srgbClr val="00B0F0"/>
                          </a:solidFill>
                          <a:effectLst/>
                          <a:uLnTx/>
                          <a:uFillTx/>
                          <a:latin typeface="+mn-lt"/>
                          <a:ea typeface="+mn-ea"/>
                          <a:cs typeface="+mn-cs"/>
                        </a:rPr>
                        <a:t>funny</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r>
                        <a:rPr lang="fr-FR" sz="1200" b="1" baseline="0" noProof="0" dirty="0" err="1">
                          <a:solidFill>
                            <a:srgbClr val="002060"/>
                          </a:solidFill>
                        </a:rPr>
                        <a:t>intéresant</a:t>
                      </a:r>
                      <a:endParaRPr lang="fr-FR" sz="12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err="1">
                          <a:ln>
                            <a:noFill/>
                          </a:ln>
                          <a:solidFill>
                            <a:srgbClr val="00B0F0"/>
                          </a:solidFill>
                          <a:effectLst/>
                          <a:uLnTx/>
                          <a:uFillTx/>
                          <a:latin typeface="+mn-lt"/>
                          <a:ea typeface="+mn-ea"/>
                          <a:cs typeface="+mn-cs"/>
                        </a:rPr>
                        <a:t>Interesting</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r>
                        <a:rPr lang="fr-FR" sz="1200" b="1" noProof="0" dirty="0">
                          <a:solidFill>
                            <a:srgbClr val="002060"/>
                          </a:solidFill>
                        </a:rPr>
                        <a:t>ennuyeux</a:t>
                      </a:r>
                      <a:endParaRPr lang="fr-FR" sz="1200" b="1" baseline="0" noProof="0" dirty="0">
                        <a:solidFill>
                          <a:srgbClr val="002060"/>
                        </a:solidFill>
                      </a:endParaRPr>
                    </a:p>
                    <a:p>
                      <a:r>
                        <a:rPr kumimoji="0" lang="fr-FR" sz="1200" b="0" i="1" u="none" strike="noStrike" kern="1200" cap="none" spc="0" normalizeH="0" baseline="0" noProof="0" dirty="0" err="1">
                          <a:ln>
                            <a:noFill/>
                          </a:ln>
                          <a:solidFill>
                            <a:srgbClr val="00B0F0"/>
                          </a:solidFill>
                          <a:effectLst/>
                          <a:uLnTx/>
                          <a:uFillTx/>
                          <a:latin typeface="+mn-lt"/>
                          <a:ea typeface="+mn-ea"/>
                          <a:cs typeface="+mn-cs"/>
                        </a:rPr>
                        <a:t>boring</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r>
                        <a:rPr lang="fr-FR" sz="1200" b="1" baseline="0" noProof="0" dirty="0">
                          <a:solidFill>
                            <a:srgbClr val="002060"/>
                          </a:solidFill>
                        </a:rPr>
                        <a:t>nul</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err="1">
                          <a:ln>
                            <a:noFill/>
                          </a:ln>
                          <a:solidFill>
                            <a:srgbClr val="00B0F0"/>
                          </a:solidFill>
                          <a:effectLst/>
                          <a:uLnTx/>
                          <a:uFillTx/>
                          <a:latin typeface="+mn-lt"/>
                          <a:ea typeface="+mn-ea"/>
                          <a:cs typeface="+mn-cs"/>
                        </a:rPr>
                        <a:t>rubbish</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r>
                        <a:rPr lang="fr-FR" sz="1200" b="1" noProof="0" dirty="0">
                          <a:solidFill>
                            <a:srgbClr val="002060"/>
                          </a:solidFill>
                        </a:rPr>
                        <a:t>pas mal</a:t>
                      </a:r>
                      <a:endParaRPr lang="fr-FR" sz="12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err="1">
                          <a:ln>
                            <a:noFill/>
                          </a:ln>
                          <a:solidFill>
                            <a:srgbClr val="00B0F0"/>
                          </a:solidFill>
                          <a:effectLst/>
                          <a:uLnTx/>
                          <a:uFillTx/>
                          <a:latin typeface="+mn-lt"/>
                          <a:ea typeface="+mn-ea"/>
                          <a:cs typeface="+mn-cs"/>
                        </a:rPr>
                        <a:t>alright</a:t>
                      </a:r>
                      <a:r>
                        <a:rPr kumimoji="0" lang="fr-FR" sz="1200" b="0" i="1" u="none" strike="noStrike" kern="1200" cap="none" spc="0" normalizeH="0" baseline="0" noProof="0" dirty="0">
                          <a:ln>
                            <a:noFill/>
                          </a:ln>
                          <a:solidFill>
                            <a:srgbClr val="00B0F0"/>
                          </a:solidFill>
                          <a:effectLst/>
                          <a:uLnTx/>
                          <a:uFillTx/>
                          <a:latin typeface="+mn-lt"/>
                          <a:ea typeface="+mn-ea"/>
                          <a:cs typeface="+mn-cs"/>
                        </a:rPr>
                        <a:t> / not </a:t>
                      </a:r>
                      <a:r>
                        <a:rPr kumimoji="0" lang="fr-FR" sz="1200" b="0" i="1" u="none" strike="noStrike" kern="1200" cap="none" spc="0" normalizeH="0" baseline="0" noProof="0" dirty="0" err="1">
                          <a:ln>
                            <a:noFill/>
                          </a:ln>
                          <a:solidFill>
                            <a:srgbClr val="00B0F0"/>
                          </a:solidFill>
                          <a:effectLst/>
                          <a:uLnTx/>
                          <a:uFillTx/>
                          <a:latin typeface="+mn-lt"/>
                          <a:ea typeface="+mn-ea"/>
                          <a:cs typeface="+mn-cs"/>
                        </a:rPr>
                        <a:t>bad</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3049809"/>
                  </a:ext>
                </a:extLst>
              </a:tr>
              <a:tr h="193071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              </a:t>
                      </a:r>
                      <a:r>
                        <a:rPr lang="fr-FR" sz="1200" b="1" baseline="0" dirty="0">
                          <a:solidFill>
                            <a:srgbClr val="002060"/>
                          </a:solidFill>
                        </a:rPr>
                        <a:t> </a:t>
                      </a:r>
                      <a:r>
                        <a:rPr lang="fr-FR" sz="1200" b="1" dirty="0">
                          <a:solidFill>
                            <a:srgbClr val="002060"/>
                          </a:solidFill>
                        </a:rPr>
                        <a:t>             …mais ce weekend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                           but </a:t>
                      </a:r>
                      <a:r>
                        <a:rPr lang="fr-FR" sz="1200" i="1" dirty="0" err="1">
                          <a:solidFill>
                            <a:srgbClr val="00B0F0"/>
                          </a:solidFill>
                        </a:rPr>
                        <a:t>this</a:t>
                      </a:r>
                      <a:r>
                        <a:rPr lang="fr-FR" sz="1200" i="1" dirty="0">
                          <a:solidFill>
                            <a:srgbClr val="00B0F0"/>
                          </a:solidFill>
                        </a:rPr>
                        <a:t> weekend</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                           …mais demain</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                           but </a:t>
                      </a:r>
                      <a:r>
                        <a:rPr lang="fr-FR" sz="1200" i="1" dirty="0" err="1">
                          <a:solidFill>
                            <a:srgbClr val="00B0F0"/>
                          </a:solidFill>
                        </a:rPr>
                        <a:t>tomorrow</a:t>
                      </a:r>
                      <a:endParaRPr lang="fr-FR" sz="12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hMerge="1">
                  <a:txBody>
                    <a:bodyPr/>
                    <a:lstStyle/>
                    <a:p>
                      <a:endParaRPr lang="en-GB"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Je vais manger au restaurant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am</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going</a:t>
                      </a:r>
                      <a:r>
                        <a:rPr kumimoji="0" lang="fr-FR" sz="1200" b="0" i="1" u="none" strike="noStrike" kern="1200" cap="none" spc="0" normalizeH="0" baseline="0" noProof="0" dirty="0">
                          <a:ln>
                            <a:noFill/>
                          </a:ln>
                          <a:solidFill>
                            <a:srgbClr val="00B0F0"/>
                          </a:solidFill>
                          <a:effectLst/>
                          <a:uLnTx/>
                          <a:uFillTx/>
                          <a:latin typeface="+mn-lt"/>
                          <a:ea typeface="+mn-ea"/>
                          <a:cs typeface="+mn-cs"/>
                        </a:rPr>
                        <a:t> to </a:t>
                      </a:r>
                      <a:r>
                        <a:rPr kumimoji="0" lang="fr-FR" sz="1200" b="0" i="1" u="none" strike="noStrike" kern="1200" cap="none" spc="0" normalizeH="0" baseline="0" noProof="0" dirty="0" err="1">
                          <a:ln>
                            <a:noFill/>
                          </a:ln>
                          <a:solidFill>
                            <a:srgbClr val="00B0F0"/>
                          </a:solidFill>
                          <a:effectLst/>
                          <a:uLnTx/>
                          <a:uFillTx/>
                          <a:latin typeface="+mn-lt"/>
                          <a:ea typeface="+mn-ea"/>
                          <a:cs typeface="+mn-cs"/>
                        </a:rPr>
                        <a:t>eat</a:t>
                      </a:r>
                      <a:r>
                        <a:rPr kumimoji="0" lang="fr-FR" sz="1200" b="0" i="1" u="none" strike="noStrike" kern="1200" cap="none" spc="0" normalizeH="0" baseline="0" noProof="0" dirty="0">
                          <a:ln>
                            <a:noFill/>
                          </a:ln>
                          <a:solidFill>
                            <a:srgbClr val="00B0F0"/>
                          </a:solidFill>
                          <a:effectLst/>
                          <a:uLnTx/>
                          <a:uFillTx/>
                          <a:latin typeface="+mn-lt"/>
                          <a:ea typeface="+mn-ea"/>
                          <a:cs typeface="+mn-cs"/>
                        </a:rPr>
                        <a:t> at the restaurant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Je vais jouer au foot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am</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going</a:t>
                      </a:r>
                      <a:r>
                        <a:rPr kumimoji="0" lang="fr-FR" sz="1200" b="0" i="1" u="none" strike="noStrike" kern="1200" cap="none" spc="0" normalizeH="0" baseline="0" noProof="0" dirty="0">
                          <a:ln>
                            <a:noFill/>
                          </a:ln>
                          <a:solidFill>
                            <a:srgbClr val="00B0F0"/>
                          </a:solidFill>
                          <a:effectLst/>
                          <a:uLnTx/>
                          <a:uFillTx/>
                          <a:latin typeface="+mn-lt"/>
                          <a:ea typeface="+mn-ea"/>
                          <a:cs typeface="+mn-cs"/>
                        </a:rPr>
                        <a:t> to </a:t>
                      </a:r>
                      <a:r>
                        <a:rPr kumimoji="0" lang="fr-FR" sz="1200" b="0" i="1" u="none" strike="noStrike" kern="1200" cap="none" spc="0" normalizeH="0" baseline="0" noProof="0" dirty="0" err="1">
                          <a:ln>
                            <a:noFill/>
                          </a:ln>
                          <a:solidFill>
                            <a:srgbClr val="00B0F0"/>
                          </a:solidFill>
                          <a:effectLst/>
                          <a:uLnTx/>
                          <a:uFillTx/>
                          <a:latin typeface="+mn-lt"/>
                          <a:ea typeface="+mn-ea"/>
                          <a:cs typeface="+mn-cs"/>
                        </a:rPr>
                        <a:t>play</a:t>
                      </a:r>
                      <a:r>
                        <a:rPr kumimoji="0" lang="fr-FR" sz="1200" b="0" i="1" u="none" strike="noStrike" kern="1200" cap="none" spc="0" normalizeH="0" baseline="0" noProof="0" dirty="0">
                          <a:ln>
                            <a:noFill/>
                          </a:ln>
                          <a:solidFill>
                            <a:srgbClr val="00B0F0"/>
                          </a:solidFill>
                          <a:effectLst/>
                          <a:uLnTx/>
                          <a:uFillTx/>
                          <a:latin typeface="+mn-lt"/>
                          <a:ea typeface="+mn-ea"/>
                          <a:cs typeface="+mn-cs"/>
                        </a:rPr>
                        <a:t> football</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je vais faire du camping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am</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going</a:t>
                      </a:r>
                      <a:r>
                        <a:rPr kumimoji="0" lang="fr-FR" sz="1200" b="0" i="1" u="none" strike="noStrike" kern="1200" cap="none" spc="0" normalizeH="0" baseline="0" noProof="0" dirty="0">
                          <a:ln>
                            <a:noFill/>
                          </a:ln>
                          <a:solidFill>
                            <a:srgbClr val="00B0F0"/>
                          </a:solidFill>
                          <a:effectLst/>
                          <a:uLnTx/>
                          <a:uFillTx/>
                          <a:latin typeface="+mn-lt"/>
                          <a:ea typeface="+mn-ea"/>
                          <a:cs typeface="+mn-cs"/>
                        </a:rPr>
                        <a:t> to go camping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je vais faire du VTT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am</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going</a:t>
                      </a:r>
                      <a:r>
                        <a:rPr kumimoji="0" lang="fr-FR" sz="1200" b="0" i="1" u="none" strike="noStrike" kern="1200" cap="none" spc="0" normalizeH="0" baseline="0" noProof="0" dirty="0">
                          <a:ln>
                            <a:noFill/>
                          </a:ln>
                          <a:solidFill>
                            <a:srgbClr val="00B0F0"/>
                          </a:solidFill>
                          <a:effectLst/>
                          <a:uLnTx/>
                          <a:uFillTx/>
                          <a:latin typeface="+mn-lt"/>
                          <a:ea typeface="+mn-ea"/>
                          <a:cs typeface="+mn-cs"/>
                        </a:rPr>
                        <a:t> to go </a:t>
                      </a:r>
                      <a:r>
                        <a:rPr kumimoji="0" lang="fr-FR" sz="1200" b="0" i="1" u="none" strike="noStrike" kern="1200" cap="none" spc="0" normalizeH="0" baseline="0" noProof="0" dirty="0" err="1">
                          <a:ln>
                            <a:noFill/>
                          </a:ln>
                          <a:solidFill>
                            <a:srgbClr val="00B0F0"/>
                          </a:solidFill>
                          <a:effectLst/>
                          <a:uLnTx/>
                          <a:uFillTx/>
                          <a:latin typeface="+mn-lt"/>
                          <a:ea typeface="+mn-ea"/>
                          <a:cs typeface="+mn-cs"/>
                        </a:rPr>
                        <a:t>mountain</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biking</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je vais aller en ville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am</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going</a:t>
                      </a:r>
                      <a:r>
                        <a:rPr kumimoji="0" lang="fr-FR" sz="1200" b="0" i="1" u="none" strike="noStrike" kern="1200" cap="none" spc="0" normalizeH="0" baseline="0" noProof="0" dirty="0">
                          <a:ln>
                            <a:noFill/>
                          </a:ln>
                          <a:solidFill>
                            <a:srgbClr val="00B0F0"/>
                          </a:solidFill>
                          <a:effectLst/>
                          <a:uLnTx/>
                          <a:uFillTx/>
                          <a:latin typeface="+mn-lt"/>
                          <a:ea typeface="+mn-ea"/>
                          <a:cs typeface="+mn-cs"/>
                        </a:rPr>
                        <a:t> to go </a:t>
                      </a:r>
                      <a:r>
                        <a:rPr kumimoji="0" lang="fr-FR" sz="1200" b="0" i="1" u="none" strike="noStrike" kern="1200" cap="none" spc="0" normalizeH="0" baseline="0" noProof="0" dirty="0" err="1">
                          <a:ln>
                            <a:noFill/>
                          </a:ln>
                          <a:solidFill>
                            <a:srgbClr val="00B0F0"/>
                          </a:solidFill>
                          <a:effectLst/>
                          <a:uLnTx/>
                          <a:uFillTx/>
                          <a:latin typeface="+mn-lt"/>
                          <a:ea typeface="+mn-ea"/>
                          <a:cs typeface="+mn-cs"/>
                        </a:rPr>
                        <a:t>into</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town</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je vais aller au cinéma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am</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going</a:t>
                      </a:r>
                      <a:r>
                        <a:rPr kumimoji="0" lang="fr-FR" sz="1200" b="0" i="1" u="none" strike="noStrike" kern="1200" cap="none" spc="0" normalizeH="0" baseline="0" noProof="0" dirty="0">
                          <a:ln>
                            <a:noFill/>
                          </a:ln>
                          <a:solidFill>
                            <a:srgbClr val="00B0F0"/>
                          </a:solidFill>
                          <a:effectLst/>
                          <a:uLnTx/>
                          <a:uFillTx/>
                          <a:latin typeface="+mn-lt"/>
                          <a:ea typeface="+mn-ea"/>
                          <a:cs typeface="+mn-cs"/>
                        </a:rPr>
                        <a:t> to go to the cinéma</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0" dirty="0">
                          <a:solidFill>
                            <a:srgbClr val="002060"/>
                          </a:solidFill>
                        </a:rPr>
                        <a:t>ça</a:t>
                      </a:r>
                      <a:r>
                        <a:rPr lang="fr-FR" sz="1200" b="1" i="0" baseline="0" dirty="0">
                          <a:solidFill>
                            <a:srgbClr val="002060"/>
                          </a:solidFill>
                        </a:rPr>
                        <a:t> va être</a:t>
                      </a:r>
                      <a:endParaRPr lang="fr-FR" sz="1200" b="1" i="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err="1">
                          <a:solidFill>
                            <a:srgbClr val="00B0F0"/>
                          </a:solidFill>
                        </a:rPr>
                        <a:t>it</a:t>
                      </a:r>
                      <a:r>
                        <a:rPr lang="fr-FR" sz="1200" i="1" dirty="0">
                          <a:solidFill>
                            <a:srgbClr val="00B0F0"/>
                          </a:solidFill>
                        </a:rPr>
                        <a:t> </a:t>
                      </a:r>
                      <a:r>
                        <a:rPr lang="fr-FR" sz="1200" i="1" dirty="0" err="1">
                          <a:solidFill>
                            <a:srgbClr val="00B0F0"/>
                          </a:solidFill>
                        </a:rPr>
                        <a:t>is</a:t>
                      </a:r>
                      <a:r>
                        <a:rPr lang="fr-FR" sz="1200" i="1" dirty="0">
                          <a:solidFill>
                            <a:srgbClr val="00B0F0"/>
                          </a:solidFill>
                        </a:rPr>
                        <a:t> </a:t>
                      </a:r>
                      <a:r>
                        <a:rPr lang="fr-FR" sz="1200" i="1" dirty="0" err="1">
                          <a:solidFill>
                            <a:srgbClr val="00B0F0"/>
                          </a:solidFill>
                        </a:rPr>
                        <a:t>going</a:t>
                      </a:r>
                      <a:r>
                        <a:rPr lang="fr-FR" sz="1200" i="1" dirty="0">
                          <a:solidFill>
                            <a:srgbClr val="00B0F0"/>
                          </a:solidFill>
                        </a:rPr>
                        <a:t> to </a:t>
                      </a:r>
                      <a:r>
                        <a:rPr lang="fr-FR" sz="1200" i="1" dirty="0" err="1">
                          <a:solidFill>
                            <a:srgbClr val="00B0F0"/>
                          </a:solidFill>
                        </a:rPr>
                        <a:t>be</a:t>
                      </a:r>
                      <a:endParaRPr lang="fr-FR" sz="12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0" dirty="0">
                          <a:solidFill>
                            <a:srgbClr val="002060"/>
                          </a:solidFill>
                        </a:rPr>
                        <a:t>je vais  trouver ça</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 </a:t>
                      </a:r>
                      <a:r>
                        <a:rPr lang="fr-FR" sz="1200" i="1" dirty="0" err="1">
                          <a:solidFill>
                            <a:srgbClr val="00B0F0"/>
                          </a:solidFill>
                        </a:rPr>
                        <a:t>am</a:t>
                      </a:r>
                      <a:r>
                        <a:rPr lang="fr-FR" sz="1200" i="1" dirty="0">
                          <a:solidFill>
                            <a:srgbClr val="00B0F0"/>
                          </a:solidFill>
                        </a:rPr>
                        <a:t> </a:t>
                      </a:r>
                      <a:r>
                        <a:rPr lang="fr-FR" sz="1200" i="1" dirty="0" err="1">
                          <a:solidFill>
                            <a:srgbClr val="00B0F0"/>
                          </a:solidFill>
                        </a:rPr>
                        <a:t>going</a:t>
                      </a:r>
                      <a:r>
                        <a:rPr lang="fr-FR" sz="1200" i="1" baseline="0" dirty="0">
                          <a:solidFill>
                            <a:srgbClr val="00B0F0"/>
                          </a:solidFill>
                        </a:rPr>
                        <a:t> to </a:t>
                      </a:r>
                      <a:r>
                        <a:rPr lang="fr-FR" sz="1200" i="1" dirty="0" err="1">
                          <a:solidFill>
                            <a:srgbClr val="00B0F0"/>
                          </a:solidFill>
                        </a:rPr>
                        <a:t>find</a:t>
                      </a:r>
                      <a:r>
                        <a:rPr lang="fr-FR" sz="1200" i="1" dirty="0">
                          <a:solidFill>
                            <a:srgbClr val="00B0F0"/>
                          </a:solidFill>
                        </a:rPr>
                        <a:t> </a:t>
                      </a:r>
                      <a:r>
                        <a:rPr lang="fr-FR" sz="1200" i="1" dirty="0" err="1">
                          <a:solidFill>
                            <a:srgbClr val="00B0F0"/>
                          </a:solidFill>
                        </a:rPr>
                        <a:t>that</a:t>
                      </a:r>
                      <a:endParaRPr lang="fr-FR" sz="120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extLst>
                  <a:ext uri="{0D108BD9-81ED-4DB2-BD59-A6C34878D82A}">
                    <a16:rowId xmlns:a16="http://schemas.microsoft.com/office/drawing/2014/main" val="2816935318"/>
                  </a:ext>
                </a:extLst>
              </a:tr>
              <a:tr h="193071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                            … le weekend dernier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                             last weekend</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002060"/>
                          </a:solidFill>
                        </a:rPr>
                        <a:t>                            … hier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                             </a:t>
                      </a:r>
                      <a:r>
                        <a:rPr lang="fr-FR" sz="1200" i="1" dirty="0" err="1">
                          <a:solidFill>
                            <a:srgbClr val="00B0F0"/>
                          </a:solidFill>
                        </a:rPr>
                        <a:t>yesterday</a:t>
                      </a:r>
                      <a:endParaRPr lang="fr-FR" sz="12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hMerge="1">
                  <a:txBody>
                    <a:bodyPr/>
                    <a:lstStyle/>
                    <a:p>
                      <a:endParaRPr lang="en-GB"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en-GB"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j’ai mangé au restaurant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aet</a:t>
                      </a:r>
                      <a:r>
                        <a:rPr kumimoji="0" lang="fr-FR" sz="1200" b="0" i="1" u="none" strike="noStrike" kern="1200" cap="none" spc="0" normalizeH="0" baseline="0" noProof="0" dirty="0">
                          <a:ln>
                            <a:noFill/>
                          </a:ln>
                          <a:solidFill>
                            <a:srgbClr val="00B0F0"/>
                          </a:solidFill>
                          <a:effectLst/>
                          <a:uLnTx/>
                          <a:uFillTx/>
                          <a:latin typeface="+mn-lt"/>
                          <a:ea typeface="+mn-ea"/>
                          <a:cs typeface="+mn-cs"/>
                        </a:rPr>
                        <a:t> at the restaurant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j’ai joué au foot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played</a:t>
                      </a:r>
                      <a:r>
                        <a:rPr kumimoji="0" lang="fr-FR" sz="1200" b="0" i="1" u="none" strike="noStrike" kern="1200" cap="none" spc="0" normalizeH="0" baseline="0" noProof="0" dirty="0">
                          <a:ln>
                            <a:noFill/>
                          </a:ln>
                          <a:solidFill>
                            <a:srgbClr val="00B0F0"/>
                          </a:solidFill>
                          <a:effectLst/>
                          <a:uLnTx/>
                          <a:uFillTx/>
                          <a:latin typeface="+mn-lt"/>
                          <a:ea typeface="+mn-ea"/>
                          <a:cs typeface="+mn-cs"/>
                        </a:rPr>
                        <a:t> football</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j’ai fait du camping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went</a:t>
                      </a:r>
                      <a:r>
                        <a:rPr kumimoji="0" lang="fr-FR" sz="1200" b="0" i="1" u="none" strike="noStrike" kern="1200" cap="none" spc="0" normalizeH="0" baseline="0" noProof="0" dirty="0">
                          <a:ln>
                            <a:noFill/>
                          </a:ln>
                          <a:solidFill>
                            <a:srgbClr val="00B0F0"/>
                          </a:solidFill>
                          <a:effectLst/>
                          <a:uLnTx/>
                          <a:uFillTx/>
                          <a:latin typeface="+mn-lt"/>
                          <a:ea typeface="+mn-ea"/>
                          <a:cs typeface="+mn-cs"/>
                        </a:rPr>
                        <a:t> camping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j’ai fait du VTT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went</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mountain</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biking</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je suis allé</a:t>
                      </a:r>
                      <a:r>
                        <a:rPr kumimoji="0" lang="fr-FR" sz="1200" b="1" i="0" u="none" strike="noStrike" kern="1200" cap="none" spc="0" normalizeH="0" baseline="0" noProof="0" dirty="0">
                          <a:ln>
                            <a:noFill/>
                          </a:ln>
                          <a:solidFill>
                            <a:srgbClr val="FF0000"/>
                          </a:solidFill>
                          <a:effectLst/>
                          <a:uLnTx/>
                          <a:uFillTx/>
                          <a:latin typeface="+mn-lt"/>
                          <a:ea typeface="+mn-ea"/>
                          <a:cs typeface="+mn-cs"/>
                        </a:rPr>
                        <a:t>e</a:t>
                      </a:r>
                      <a:r>
                        <a:rPr kumimoji="0" lang="fr-FR" sz="1200" b="1" i="0" u="none" strike="noStrike" kern="1200" cap="none" spc="0" normalizeH="0" baseline="0" noProof="0" dirty="0">
                          <a:ln>
                            <a:noFill/>
                          </a:ln>
                          <a:solidFill>
                            <a:srgbClr val="002060"/>
                          </a:solidFill>
                          <a:effectLst/>
                          <a:uLnTx/>
                          <a:uFillTx/>
                          <a:latin typeface="+mn-lt"/>
                          <a:ea typeface="+mn-ea"/>
                          <a:cs typeface="+mn-cs"/>
                        </a:rPr>
                        <a:t> en ville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went</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into</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town</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je suis allé</a:t>
                      </a:r>
                      <a:r>
                        <a:rPr kumimoji="0" lang="fr-FR" sz="1200" b="1" i="0" u="none" strike="noStrike" kern="1200" cap="none" spc="0" normalizeH="0" baseline="0" noProof="0" dirty="0">
                          <a:ln>
                            <a:noFill/>
                          </a:ln>
                          <a:solidFill>
                            <a:srgbClr val="FF0000"/>
                          </a:solidFill>
                          <a:effectLst/>
                          <a:uLnTx/>
                          <a:uFillTx/>
                          <a:latin typeface="+mn-lt"/>
                          <a:ea typeface="+mn-ea"/>
                          <a:cs typeface="+mn-cs"/>
                        </a:rPr>
                        <a:t>e</a:t>
                      </a:r>
                      <a:r>
                        <a:rPr kumimoji="0" lang="fr-FR" sz="1200" b="1" i="0" u="none" strike="noStrike" kern="1200" cap="none" spc="0" normalizeH="0" baseline="0" noProof="0" dirty="0">
                          <a:ln>
                            <a:noFill/>
                          </a:ln>
                          <a:solidFill>
                            <a:srgbClr val="002060"/>
                          </a:solidFill>
                          <a:effectLst/>
                          <a:uLnTx/>
                          <a:uFillTx/>
                          <a:latin typeface="+mn-lt"/>
                          <a:ea typeface="+mn-ea"/>
                          <a:cs typeface="+mn-cs"/>
                        </a:rPr>
                        <a:t> au cinéma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I </a:t>
                      </a:r>
                      <a:r>
                        <a:rPr kumimoji="0" lang="fr-FR" sz="1200" b="0" i="1" u="none" strike="noStrike" kern="1200" cap="none" spc="0" normalizeH="0" baseline="0" noProof="0" dirty="0" err="1">
                          <a:ln>
                            <a:noFill/>
                          </a:ln>
                          <a:solidFill>
                            <a:srgbClr val="00B0F0"/>
                          </a:solidFill>
                          <a:effectLst/>
                          <a:uLnTx/>
                          <a:uFillTx/>
                          <a:latin typeface="+mn-lt"/>
                          <a:ea typeface="+mn-ea"/>
                          <a:cs typeface="+mn-cs"/>
                        </a:rPr>
                        <a:t>went</a:t>
                      </a:r>
                      <a:r>
                        <a:rPr kumimoji="0" lang="fr-FR" sz="1200" b="0" i="1" u="none" strike="noStrike" kern="1200" cap="none" spc="0" normalizeH="0" baseline="0" noProof="0" dirty="0">
                          <a:ln>
                            <a:noFill/>
                          </a:ln>
                          <a:solidFill>
                            <a:srgbClr val="00B0F0"/>
                          </a:solidFill>
                          <a:effectLst/>
                          <a:uLnTx/>
                          <a:uFillTx/>
                          <a:latin typeface="+mn-lt"/>
                          <a:ea typeface="+mn-ea"/>
                          <a:cs typeface="+mn-cs"/>
                        </a:rPr>
                        <a:t> to the cinéma</a:t>
                      </a:r>
                      <a:r>
                        <a:rPr lang="fr-FR" sz="1200" b="1" dirty="0">
                          <a:solidFill>
                            <a:srgbClr val="00B050"/>
                          </a:solidFill>
                        </a:rPr>
                        <a:t>        </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0" dirty="0">
                          <a:solidFill>
                            <a:srgbClr val="002060"/>
                          </a:solidFill>
                        </a:rPr>
                        <a:t>c’était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err="1">
                          <a:solidFill>
                            <a:srgbClr val="00B0F0"/>
                          </a:solidFill>
                        </a:rPr>
                        <a:t>it</a:t>
                      </a:r>
                      <a:r>
                        <a:rPr lang="fr-FR" sz="1200" i="1" dirty="0">
                          <a:solidFill>
                            <a:srgbClr val="00B0F0"/>
                          </a:solidFill>
                        </a:rPr>
                        <a:t> </a:t>
                      </a:r>
                      <a:r>
                        <a:rPr lang="fr-FR" sz="1200" i="1" dirty="0" err="1">
                          <a:solidFill>
                            <a:srgbClr val="00B0F0"/>
                          </a:solidFill>
                        </a:rPr>
                        <a:t>was</a:t>
                      </a:r>
                      <a:endParaRPr lang="fr-FR" sz="12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0" dirty="0">
                          <a:solidFill>
                            <a:srgbClr val="002060"/>
                          </a:solidFill>
                        </a:rPr>
                        <a:t>j’ai trouvé</a:t>
                      </a:r>
                      <a:r>
                        <a:rPr lang="fr-FR" sz="1200" b="1" i="0" baseline="0" dirty="0">
                          <a:solidFill>
                            <a:srgbClr val="002060"/>
                          </a:solidFill>
                        </a:rPr>
                        <a:t> ça</a:t>
                      </a:r>
                      <a:endParaRPr lang="fr-FR" sz="1200" b="1" i="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00B0F0"/>
                          </a:solidFill>
                        </a:rPr>
                        <a:t>I </a:t>
                      </a:r>
                      <a:r>
                        <a:rPr lang="fr-FR" sz="1200" i="1" dirty="0" err="1">
                          <a:solidFill>
                            <a:srgbClr val="00B0F0"/>
                          </a:solidFill>
                        </a:rPr>
                        <a:t>found</a:t>
                      </a:r>
                      <a:r>
                        <a:rPr lang="fr-FR" sz="1200" i="1" dirty="0">
                          <a:solidFill>
                            <a:srgbClr val="00B0F0"/>
                          </a:solidFill>
                        </a:rPr>
                        <a:t> </a:t>
                      </a:r>
                      <a:r>
                        <a:rPr lang="fr-FR" sz="1200" i="1" dirty="0" err="1">
                          <a:solidFill>
                            <a:srgbClr val="00B0F0"/>
                          </a:solidFill>
                        </a:rPr>
                        <a:t>that</a:t>
                      </a:r>
                      <a:endParaRPr lang="fr-FR" sz="12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b="1" dirty="0">
                        <a:solidFill>
                          <a:srgbClr val="00B05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b="1" dirty="0">
                        <a:solidFill>
                          <a:srgbClr val="00B050"/>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extLst>
                  <a:ext uri="{0D108BD9-81ED-4DB2-BD59-A6C34878D82A}">
                    <a16:rowId xmlns:a16="http://schemas.microsoft.com/office/drawing/2014/main" val="44750830"/>
                  </a:ext>
                </a:extLst>
              </a:tr>
            </a:tbl>
          </a:graphicData>
        </a:graphic>
      </p:graphicFrame>
    </p:spTree>
    <p:extLst>
      <p:ext uri="{BB962C8B-B14F-4D97-AF65-F5344CB8AC3E}">
        <p14:creationId xmlns:p14="http://schemas.microsoft.com/office/powerpoint/2010/main" val="3094363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73CA2911-9543-48DE-BFBA-452C51D4F25F}"/>
              </a:ext>
            </a:extLst>
          </p:cNvPr>
          <p:cNvGraphicFramePr>
            <a:graphicFrameLocks noGrp="1"/>
          </p:cNvGraphicFramePr>
          <p:nvPr/>
        </p:nvGraphicFramePr>
        <p:xfrm>
          <a:off x="1672" y="0"/>
          <a:ext cx="12190328" cy="6886452"/>
        </p:xfrm>
        <a:graphic>
          <a:graphicData uri="http://schemas.openxmlformats.org/drawingml/2006/table">
            <a:tbl>
              <a:tblPr firstRow="1" bandRow="1">
                <a:tableStyleId>{5940675A-B579-460E-94D1-54222C63F5DA}</a:tableStyleId>
              </a:tblPr>
              <a:tblGrid>
                <a:gridCol w="1280999">
                  <a:extLst>
                    <a:ext uri="{9D8B030D-6E8A-4147-A177-3AD203B41FA5}">
                      <a16:colId xmlns:a16="http://schemas.microsoft.com/office/drawing/2014/main" val="2593026913"/>
                    </a:ext>
                  </a:extLst>
                </a:gridCol>
                <a:gridCol w="1280999">
                  <a:extLst>
                    <a:ext uri="{9D8B030D-6E8A-4147-A177-3AD203B41FA5}">
                      <a16:colId xmlns:a16="http://schemas.microsoft.com/office/drawing/2014/main" val="2858874276"/>
                    </a:ext>
                  </a:extLst>
                </a:gridCol>
                <a:gridCol w="2101645">
                  <a:extLst>
                    <a:ext uri="{9D8B030D-6E8A-4147-A177-3AD203B41FA5}">
                      <a16:colId xmlns:a16="http://schemas.microsoft.com/office/drawing/2014/main" val="139108877"/>
                    </a:ext>
                  </a:extLst>
                </a:gridCol>
                <a:gridCol w="1847739">
                  <a:extLst>
                    <a:ext uri="{9D8B030D-6E8A-4147-A177-3AD203B41FA5}">
                      <a16:colId xmlns:a16="http://schemas.microsoft.com/office/drawing/2014/main" val="3762142128"/>
                    </a:ext>
                  </a:extLst>
                </a:gridCol>
                <a:gridCol w="2279138">
                  <a:extLst>
                    <a:ext uri="{9D8B030D-6E8A-4147-A177-3AD203B41FA5}">
                      <a16:colId xmlns:a16="http://schemas.microsoft.com/office/drawing/2014/main" val="3501625389"/>
                    </a:ext>
                  </a:extLst>
                </a:gridCol>
                <a:gridCol w="861391">
                  <a:extLst>
                    <a:ext uri="{9D8B030D-6E8A-4147-A177-3AD203B41FA5}">
                      <a16:colId xmlns:a16="http://schemas.microsoft.com/office/drawing/2014/main" val="1970803790"/>
                    </a:ext>
                  </a:extLst>
                </a:gridCol>
                <a:gridCol w="2538417">
                  <a:extLst>
                    <a:ext uri="{9D8B030D-6E8A-4147-A177-3AD203B41FA5}">
                      <a16:colId xmlns:a16="http://schemas.microsoft.com/office/drawing/2014/main" val="3898509165"/>
                    </a:ext>
                  </a:extLst>
                </a:gridCol>
              </a:tblGrid>
              <a:tr h="356003">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rPr>
                        <a:t>5- Qu’est-ce que tu vas porter?</a:t>
                      </a:r>
                      <a:r>
                        <a:rPr lang="fr-FR" sz="1800" b="1" i="0" baseline="0" dirty="0">
                          <a:solidFill>
                            <a:schemeClr val="bg1"/>
                          </a:solidFill>
                        </a:rPr>
                        <a:t> </a:t>
                      </a:r>
                      <a:r>
                        <a:rPr lang="fr-FR" sz="1800" i="1" baseline="0" dirty="0" err="1">
                          <a:solidFill>
                            <a:schemeClr val="bg1"/>
                          </a:solidFill>
                        </a:rPr>
                        <a:t>What</a:t>
                      </a:r>
                      <a:r>
                        <a:rPr lang="fr-FR" sz="1800" i="1" baseline="0" dirty="0">
                          <a:solidFill>
                            <a:schemeClr val="bg1"/>
                          </a:solidFill>
                        </a:rPr>
                        <a:t> are </a:t>
                      </a:r>
                      <a:r>
                        <a:rPr lang="fr-FR" sz="1800" i="1" baseline="0" dirty="0" err="1">
                          <a:solidFill>
                            <a:schemeClr val="bg1"/>
                          </a:solidFill>
                        </a:rPr>
                        <a:t>you</a:t>
                      </a:r>
                      <a:r>
                        <a:rPr lang="fr-FR" sz="1800" i="1" baseline="0" dirty="0">
                          <a:solidFill>
                            <a:schemeClr val="bg1"/>
                          </a:solidFill>
                        </a:rPr>
                        <a:t> </a:t>
                      </a:r>
                      <a:r>
                        <a:rPr lang="fr-FR" sz="1800" i="1" baseline="0" dirty="0" err="1">
                          <a:solidFill>
                            <a:schemeClr val="bg1"/>
                          </a:solidFill>
                        </a:rPr>
                        <a:t>going</a:t>
                      </a:r>
                      <a:r>
                        <a:rPr lang="fr-FR" sz="1800" i="1" baseline="0" dirty="0">
                          <a:solidFill>
                            <a:schemeClr val="bg1"/>
                          </a:solidFill>
                        </a:rPr>
                        <a:t> to wear? </a:t>
                      </a:r>
                      <a:endParaRPr lang="fr-FR" sz="18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B050"/>
                    </a:solidFill>
                  </a:tcPr>
                </a:tc>
                <a:tc hMerge="1">
                  <a:txBody>
                    <a:bodyPr/>
                    <a:lstStyle/>
                    <a:p>
                      <a:endParaRPr lang="en-GB"/>
                    </a:p>
                  </a:txBody>
                  <a:tcPr/>
                </a:tc>
                <a:tc hMerge="1">
                  <a:txBody>
                    <a:bodyPr/>
                    <a:lstStyle/>
                    <a:p>
                      <a:pPr algn="ctr"/>
                      <a:endParaRPr lang="fr-FR" sz="16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algn="ctr"/>
                      <a:endParaRPr lang="fr-FR" sz="16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algn="ctr"/>
                      <a:endParaRPr lang="fr-FR" sz="16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pPr algn="ctr"/>
                      <a:endParaRPr lang="fr-FR" sz="1600" i="1" dirty="0">
                        <a:solidFill>
                          <a:schemeClr val="bg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extLst>
                  <a:ext uri="{0D108BD9-81ED-4DB2-BD59-A6C34878D82A}">
                    <a16:rowId xmlns:a16="http://schemas.microsoft.com/office/drawing/2014/main" val="2563774197"/>
                  </a:ext>
                </a:extLst>
              </a:tr>
              <a:tr h="300908">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i="1" dirty="0">
                          <a:solidFill>
                            <a:schemeClr val="bg1"/>
                          </a:solidFill>
                        </a:rPr>
                        <a:t>1</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a:p>
                  </a:txBody>
                  <a:tcPr/>
                </a:tc>
                <a:tc>
                  <a:txBody>
                    <a:bodyPr/>
                    <a:lstStyle/>
                    <a:p>
                      <a:pPr algn="ctr"/>
                      <a:r>
                        <a:rPr lang="fr-FR" sz="1400" i="1" dirty="0">
                          <a:solidFill>
                            <a:schemeClr val="bg1"/>
                          </a:solidFill>
                        </a:rPr>
                        <a:t>2</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400" i="1" dirty="0">
                          <a:solidFill>
                            <a:schemeClr val="bg1"/>
                          </a:solidFill>
                        </a:rPr>
                        <a:t>3</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fr-FR" sz="1400" i="1" dirty="0">
                          <a:solidFill>
                            <a:schemeClr val="bg1"/>
                          </a:solidFill>
                        </a:rPr>
                        <a:t>4</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2">
                  <a:txBody>
                    <a:bodyPr/>
                    <a:lstStyle/>
                    <a:p>
                      <a:pPr algn="ctr"/>
                      <a:r>
                        <a:rPr lang="fr-FR" sz="1400" i="1" dirty="0">
                          <a:solidFill>
                            <a:schemeClr val="bg1"/>
                          </a:solidFill>
                        </a:rPr>
                        <a:t>5</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fr-FR"/>
                    </a:p>
                  </a:txBody>
                  <a:tcPr/>
                </a:tc>
                <a:extLst>
                  <a:ext uri="{0D108BD9-81ED-4DB2-BD59-A6C34878D82A}">
                    <a16:rowId xmlns:a16="http://schemas.microsoft.com/office/drawing/2014/main" val="186498758"/>
                  </a:ext>
                </a:extLst>
              </a:tr>
              <a:tr h="17280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Normalement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Normally</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D’habitude</a:t>
                      </a:r>
                      <a:r>
                        <a:rPr lang="fr-FR" sz="1300" b="1" i="0" dirty="0">
                          <a:solidFill>
                            <a:srgbClr val="002060"/>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err="1">
                          <a:solidFill>
                            <a:srgbClr val="00B0F0"/>
                          </a:solidFill>
                        </a:rPr>
                        <a:t>Usually</a:t>
                      </a:r>
                      <a:endParaRPr lang="fr-FR" sz="13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le weekend</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at the weekend</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le weekend</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at the weekend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3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s’il fait beau/mauvais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if </a:t>
                      </a:r>
                      <a:r>
                        <a:rPr lang="fr-FR" sz="1300" i="1" dirty="0" err="1">
                          <a:solidFill>
                            <a:srgbClr val="00B0F0"/>
                          </a:solidFill>
                        </a:rPr>
                        <a:t>it’s</a:t>
                      </a:r>
                      <a:r>
                        <a:rPr lang="fr-FR" sz="1300" i="1" dirty="0">
                          <a:solidFill>
                            <a:srgbClr val="00B0F0"/>
                          </a:solidFill>
                        </a:rPr>
                        <a:t> beautiful/</a:t>
                      </a:r>
                      <a:r>
                        <a:rPr lang="fr-FR" sz="1300" i="1" dirty="0" err="1">
                          <a:solidFill>
                            <a:srgbClr val="00B0F0"/>
                          </a:solidFill>
                        </a:rPr>
                        <a:t>bad</a:t>
                      </a:r>
                      <a:r>
                        <a:rPr lang="fr-FR" sz="1300" i="1" dirty="0">
                          <a:solidFill>
                            <a:srgbClr val="00B0F0"/>
                          </a:solidFill>
                        </a:rPr>
                        <a:t> </a:t>
                      </a:r>
                      <a:r>
                        <a:rPr lang="fr-FR" sz="1300" i="1" dirty="0" err="1">
                          <a:solidFill>
                            <a:srgbClr val="00B0F0"/>
                          </a:solidFill>
                        </a:rPr>
                        <a:t>weather</a:t>
                      </a:r>
                      <a:endParaRPr lang="fr-FR" sz="13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3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s’il pleut/neige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if it </a:t>
                      </a:r>
                      <a:r>
                        <a:rPr lang="fr-FR" sz="1300" i="1" dirty="0" err="1">
                          <a:solidFill>
                            <a:srgbClr val="00B0F0"/>
                          </a:solidFill>
                        </a:rPr>
                        <a:t>rains</a:t>
                      </a:r>
                      <a:r>
                        <a:rPr lang="fr-FR" sz="1300" i="1" dirty="0">
                          <a:solidFill>
                            <a:srgbClr val="00B0F0"/>
                          </a:solidFill>
                        </a:rPr>
                        <a:t>/</a:t>
                      </a:r>
                      <a:r>
                        <a:rPr lang="fr-FR" sz="1300" i="1" dirty="0" err="1">
                          <a:solidFill>
                            <a:srgbClr val="00B0F0"/>
                          </a:solidFill>
                        </a:rPr>
                        <a:t>snows</a:t>
                      </a:r>
                      <a:endParaRPr lang="fr-FR" sz="13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3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pour aller </a:t>
                      </a:r>
                      <a:r>
                        <a:rPr lang="en-GB" sz="1300" b="1" dirty="0">
                          <a:solidFill>
                            <a:srgbClr val="002060"/>
                          </a:solidFill>
                        </a:rPr>
                        <a:t>à</a:t>
                      </a:r>
                      <a:r>
                        <a:rPr lang="fr-FR" sz="1300" b="1" dirty="0">
                          <a:solidFill>
                            <a:srgbClr val="002060"/>
                          </a:solidFill>
                        </a:rPr>
                        <a:t> une fête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to go to a party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3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pour aller au collège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to go to </a:t>
                      </a:r>
                      <a:r>
                        <a:rPr lang="fr-FR" sz="1300" i="1" dirty="0" err="1">
                          <a:solidFill>
                            <a:srgbClr val="00B0F0"/>
                          </a:solidFill>
                        </a:rPr>
                        <a:t>school</a:t>
                      </a:r>
                      <a:endParaRPr lang="fr-FR" sz="13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je porte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I wear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il/elle/on porte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err="1">
                          <a:solidFill>
                            <a:srgbClr val="00B0F0"/>
                          </a:solidFill>
                        </a:rPr>
                        <a:t>he</a:t>
                      </a:r>
                      <a:r>
                        <a:rPr lang="fr-FR" sz="1300" i="1" dirty="0">
                          <a:solidFill>
                            <a:srgbClr val="00B0F0"/>
                          </a:solidFill>
                        </a:rPr>
                        <a:t>/</a:t>
                      </a:r>
                      <a:r>
                        <a:rPr lang="fr-FR" sz="1300" i="1" dirty="0" err="1">
                          <a:solidFill>
                            <a:srgbClr val="00B0F0"/>
                          </a:solidFill>
                        </a:rPr>
                        <a:t>she</a:t>
                      </a:r>
                      <a:r>
                        <a:rPr lang="fr-FR" sz="1300" i="1" dirty="0">
                          <a:solidFill>
                            <a:srgbClr val="00B0F0"/>
                          </a:solidFill>
                        </a:rPr>
                        <a:t>/</a:t>
                      </a:r>
                      <a:r>
                        <a:rPr lang="fr-FR" sz="1300" i="1" dirty="0" err="1">
                          <a:solidFill>
                            <a:srgbClr val="00B0F0"/>
                          </a:solidFill>
                        </a:rPr>
                        <a:t>we</a:t>
                      </a:r>
                      <a:r>
                        <a:rPr lang="fr-FR" sz="1300" i="1" dirty="0">
                          <a:solidFill>
                            <a:srgbClr val="00B0F0"/>
                          </a:solidFill>
                        </a:rPr>
                        <a:t> wear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on doit porter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err="1">
                          <a:solidFill>
                            <a:srgbClr val="00B0F0"/>
                          </a:solidFill>
                        </a:rPr>
                        <a:t>we</a:t>
                      </a:r>
                      <a:r>
                        <a:rPr lang="fr-FR" sz="1300" i="1" dirty="0">
                          <a:solidFill>
                            <a:srgbClr val="00B0F0"/>
                          </a:solidFill>
                        </a:rPr>
                        <a:t> have to wear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je mets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I put on </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un manteau </a:t>
                      </a:r>
                      <a:r>
                        <a:rPr lang="fr-FR" sz="1300" i="1" dirty="0">
                          <a:solidFill>
                            <a:srgbClr val="00B0F0"/>
                          </a:solidFill>
                        </a:rPr>
                        <a:t>a </a:t>
                      </a:r>
                      <a:r>
                        <a:rPr lang="fr-FR" sz="1300" i="1" dirty="0" err="1">
                          <a:solidFill>
                            <a:srgbClr val="00B0F0"/>
                          </a:solidFill>
                        </a:rPr>
                        <a:t>coat</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un chapeau </a:t>
                      </a:r>
                      <a:r>
                        <a:rPr lang="fr-FR" sz="1300" i="1" dirty="0">
                          <a:solidFill>
                            <a:srgbClr val="00B0F0"/>
                          </a:solidFill>
                        </a:rPr>
                        <a:t>a </a:t>
                      </a:r>
                      <a:r>
                        <a:rPr lang="fr-FR" sz="1300" i="1" dirty="0" err="1">
                          <a:solidFill>
                            <a:srgbClr val="00B0F0"/>
                          </a:solidFill>
                        </a:rPr>
                        <a:t>hat</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un jean </a:t>
                      </a:r>
                      <a:r>
                        <a:rPr lang="fr-FR" sz="1300" i="1" dirty="0">
                          <a:solidFill>
                            <a:srgbClr val="00B0F0"/>
                          </a:solidFill>
                        </a:rPr>
                        <a:t>jeans</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un pantalon </a:t>
                      </a:r>
                      <a:r>
                        <a:rPr lang="fr-FR" sz="1300" i="1" dirty="0" err="1">
                          <a:solidFill>
                            <a:srgbClr val="00B0F0"/>
                          </a:solidFill>
                        </a:rPr>
                        <a:t>trousers</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un pull </a:t>
                      </a:r>
                      <a:r>
                        <a:rPr lang="fr-FR" sz="1300" i="1" dirty="0">
                          <a:solidFill>
                            <a:srgbClr val="00B0F0"/>
                          </a:solidFill>
                        </a:rPr>
                        <a:t>a jumper</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un sweat </a:t>
                      </a:r>
                      <a:r>
                        <a:rPr lang="fr-FR" sz="1300" b="0" i="1" dirty="0">
                          <a:solidFill>
                            <a:srgbClr val="00B0F0"/>
                          </a:solidFill>
                        </a:rPr>
                        <a:t>a sweatshirt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un tee-shirt </a:t>
                      </a:r>
                      <a:r>
                        <a:rPr lang="fr-FR" sz="1300" b="0" i="1" dirty="0">
                          <a:solidFill>
                            <a:srgbClr val="00B0F0"/>
                          </a:solidFill>
                        </a:rPr>
                        <a:t>a t-shirt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un uniforme scolaire</a:t>
                      </a:r>
                      <a:endParaRPr lang="fr-FR" sz="1300" b="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FF0000"/>
                          </a:solidFill>
                        </a:rPr>
                        <a:t>une veste </a:t>
                      </a:r>
                      <a:r>
                        <a:rPr lang="fr-FR" sz="1300" i="1" dirty="0">
                          <a:solidFill>
                            <a:srgbClr val="00B0F0"/>
                          </a:solidFill>
                        </a:rPr>
                        <a:t>a jacket/blazer</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FF0000"/>
                          </a:solidFill>
                        </a:rPr>
                        <a:t>une chemise </a:t>
                      </a:r>
                      <a:r>
                        <a:rPr lang="fr-FR" sz="1300" i="1" dirty="0">
                          <a:solidFill>
                            <a:srgbClr val="00B0F0"/>
                          </a:solidFill>
                        </a:rPr>
                        <a:t>a shirt</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FF0000"/>
                          </a:solidFill>
                        </a:rPr>
                        <a:t>une jupe </a:t>
                      </a:r>
                      <a:r>
                        <a:rPr lang="fr-FR" sz="1300" i="1" dirty="0">
                          <a:solidFill>
                            <a:srgbClr val="00B0F0"/>
                          </a:solidFill>
                        </a:rPr>
                        <a:t>a </a:t>
                      </a:r>
                      <a:r>
                        <a:rPr lang="fr-FR" sz="1300" i="1" dirty="0" err="1">
                          <a:solidFill>
                            <a:srgbClr val="00B0F0"/>
                          </a:solidFill>
                        </a:rPr>
                        <a:t>skirt</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FF0000"/>
                          </a:solidFill>
                        </a:rPr>
                        <a:t>une robe </a:t>
                      </a:r>
                      <a:r>
                        <a:rPr lang="fr-FR" sz="1300" i="1" dirty="0">
                          <a:solidFill>
                            <a:srgbClr val="00B0F0"/>
                          </a:solidFill>
                        </a:rPr>
                        <a:t>a </a:t>
                      </a:r>
                      <a:r>
                        <a:rPr lang="fr-FR" sz="1300" i="1" dirty="0" err="1">
                          <a:solidFill>
                            <a:srgbClr val="00B0F0"/>
                          </a:solidFill>
                        </a:rPr>
                        <a:t>dress</a:t>
                      </a:r>
                      <a:endParaRPr lang="fr-FR" sz="1300"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FF0000"/>
                          </a:solidFill>
                        </a:rPr>
                        <a:t>des baskets</a:t>
                      </a:r>
                      <a:r>
                        <a:rPr lang="fr-FR" sz="1300" b="1" dirty="0">
                          <a:solidFill>
                            <a:srgbClr val="00B050"/>
                          </a:solidFill>
                        </a:rPr>
                        <a:t>*</a:t>
                      </a:r>
                      <a:r>
                        <a:rPr lang="fr-FR" sz="1300" b="1" dirty="0">
                          <a:solidFill>
                            <a:srgbClr val="FF0000"/>
                          </a:solidFill>
                        </a:rPr>
                        <a:t> </a:t>
                      </a:r>
                      <a:r>
                        <a:rPr lang="fr-FR" sz="1300" i="1" dirty="0" err="1">
                          <a:solidFill>
                            <a:srgbClr val="00B0F0"/>
                          </a:solidFill>
                        </a:rPr>
                        <a:t>trainers</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FF0000"/>
                          </a:solidFill>
                        </a:rPr>
                        <a:t>des bottes</a:t>
                      </a:r>
                      <a:r>
                        <a:rPr lang="fr-FR" sz="1300" b="1" dirty="0">
                          <a:solidFill>
                            <a:srgbClr val="00B050"/>
                          </a:solidFill>
                        </a:rPr>
                        <a:t>*</a:t>
                      </a:r>
                      <a:r>
                        <a:rPr lang="fr-FR" sz="1300" b="1" dirty="0">
                          <a:solidFill>
                            <a:srgbClr val="FF0000"/>
                          </a:solidFill>
                        </a:rPr>
                        <a:t> </a:t>
                      </a:r>
                      <a:r>
                        <a:rPr lang="fr-FR" sz="1300" i="1" dirty="0">
                          <a:solidFill>
                            <a:srgbClr val="00B0F0"/>
                          </a:solidFill>
                        </a:rPr>
                        <a:t>boots</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FF0000"/>
                          </a:solidFill>
                        </a:rPr>
                        <a:t>des chaussures</a:t>
                      </a:r>
                      <a:r>
                        <a:rPr lang="fr-FR" sz="1300" b="1" dirty="0">
                          <a:solidFill>
                            <a:srgbClr val="00B050"/>
                          </a:solidFill>
                        </a:rPr>
                        <a:t>*</a:t>
                      </a:r>
                      <a:r>
                        <a:rPr lang="fr-FR" sz="1300" b="1" dirty="0">
                          <a:solidFill>
                            <a:srgbClr val="FF0000"/>
                          </a:solidFill>
                        </a:rPr>
                        <a:t> </a:t>
                      </a:r>
                      <a:r>
                        <a:rPr lang="fr-FR" sz="1300" i="1" dirty="0" err="1">
                          <a:solidFill>
                            <a:srgbClr val="00B0F0"/>
                          </a:solidFill>
                        </a:rPr>
                        <a:t>shoes</a:t>
                      </a:r>
                      <a:endParaRPr lang="fr-FR" sz="13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FF0000"/>
                          </a:solidFill>
                        </a:rPr>
                        <a:t>des chaussettes</a:t>
                      </a:r>
                      <a:r>
                        <a:rPr lang="fr-FR" sz="1300" b="1" dirty="0">
                          <a:solidFill>
                            <a:srgbClr val="00B050"/>
                          </a:solidFill>
                        </a:rPr>
                        <a:t>*</a:t>
                      </a:r>
                      <a:r>
                        <a:rPr lang="fr-FR" sz="1300" b="1" dirty="0">
                          <a:solidFill>
                            <a:srgbClr val="FF0000"/>
                          </a:solidFill>
                        </a:rPr>
                        <a:t> </a:t>
                      </a:r>
                      <a:r>
                        <a:rPr lang="fr-FR" sz="1300" i="1" dirty="0" err="1">
                          <a:solidFill>
                            <a:srgbClr val="00B0F0"/>
                          </a:solidFill>
                        </a:rPr>
                        <a:t>socks</a:t>
                      </a:r>
                      <a:endParaRPr lang="fr-FR" sz="13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rowSpan="3"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orange </a:t>
                      </a:r>
                      <a:r>
                        <a:rPr lang="fr-FR" sz="1300" b="0" i="1" dirty="0" err="1">
                          <a:solidFill>
                            <a:srgbClr val="00B0F0"/>
                          </a:solidFill>
                        </a:rPr>
                        <a:t>orange</a:t>
                      </a:r>
                      <a:endParaRPr lang="fr-FR" sz="1300" b="1" dirty="0">
                        <a:solidFill>
                          <a:srgbClr val="002060"/>
                        </a:solidFill>
                      </a:endParaRPr>
                    </a:p>
                    <a:p>
                      <a:r>
                        <a:rPr lang="fr-FR" sz="1300" b="1" dirty="0">
                          <a:solidFill>
                            <a:srgbClr val="002060"/>
                          </a:solidFill>
                        </a:rPr>
                        <a:t>vert kaki</a:t>
                      </a:r>
                      <a:r>
                        <a:rPr lang="fr-FR" sz="1300" dirty="0">
                          <a:solidFill>
                            <a:srgbClr val="002060"/>
                          </a:solidFill>
                        </a:rPr>
                        <a:t> </a:t>
                      </a:r>
                      <a:r>
                        <a:rPr lang="fr-FR" sz="1300" b="0" i="1" dirty="0" err="1">
                          <a:solidFill>
                            <a:srgbClr val="00B0F0"/>
                          </a:solidFill>
                        </a:rPr>
                        <a:t>khaki</a:t>
                      </a:r>
                      <a:endParaRPr lang="fr-FR" sz="130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marron chocolat </a:t>
                      </a:r>
                      <a:r>
                        <a:rPr lang="fr-FR" sz="1300" b="0" i="1" dirty="0" err="1">
                          <a:solidFill>
                            <a:srgbClr val="00B0F0"/>
                          </a:solidFill>
                        </a:rPr>
                        <a:t>chocolate</a:t>
                      </a:r>
                      <a:r>
                        <a:rPr lang="fr-FR" sz="1300" b="0" i="1" dirty="0">
                          <a:solidFill>
                            <a:srgbClr val="00B0F0"/>
                          </a:solidFill>
                        </a:rPr>
                        <a:t> </a:t>
                      </a:r>
                      <a:r>
                        <a:rPr lang="fr-FR" sz="1300" b="0" i="1" dirty="0" err="1">
                          <a:solidFill>
                            <a:srgbClr val="00B0F0"/>
                          </a:solidFill>
                        </a:rPr>
                        <a:t>brown</a:t>
                      </a:r>
                      <a:endParaRPr lang="fr-FR" sz="13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bleu turquoise </a:t>
                      </a:r>
                      <a:r>
                        <a:rPr lang="fr-FR" sz="1300" b="0" i="1" dirty="0" err="1">
                          <a:solidFill>
                            <a:srgbClr val="00B0F0"/>
                          </a:solidFill>
                        </a:rPr>
                        <a:t>turquoise</a:t>
                      </a:r>
                      <a:endParaRPr lang="fr-FR" sz="13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bleu marine </a:t>
                      </a:r>
                      <a:r>
                        <a:rPr lang="fr-FR" sz="1300" b="0" i="1" dirty="0" err="1">
                          <a:solidFill>
                            <a:srgbClr val="00B0F0"/>
                          </a:solidFill>
                        </a:rPr>
                        <a:t>navy</a:t>
                      </a:r>
                      <a:r>
                        <a:rPr lang="fr-FR" sz="1300" b="0" i="1" dirty="0">
                          <a:solidFill>
                            <a:srgbClr val="00B0F0"/>
                          </a:solidFill>
                        </a:rPr>
                        <a:t> </a:t>
                      </a:r>
                      <a:r>
                        <a:rPr lang="fr-FR" sz="1300" b="0" i="1" dirty="0" err="1">
                          <a:solidFill>
                            <a:srgbClr val="00B0F0"/>
                          </a:solidFill>
                        </a:rPr>
                        <a:t>blue</a:t>
                      </a:r>
                      <a:endParaRPr lang="fr-FR" sz="13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300" b="0" i="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beige</a:t>
                      </a:r>
                      <a:r>
                        <a:rPr lang="fr-FR" sz="1300" b="1" dirty="0">
                          <a:solidFill>
                            <a:srgbClr val="00B050"/>
                          </a:solidFill>
                        </a:rPr>
                        <a:t>s </a:t>
                      </a:r>
                      <a:r>
                        <a:rPr lang="fr-FR" sz="1300" b="0" i="1" dirty="0">
                          <a:solidFill>
                            <a:srgbClr val="00B0F0"/>
                          </a:solidFill>
                        </a:rPr>
                        <a:t>beige</a:t>
                      </a:r>
                      <a:endParaRPr lang="fr-FR" sz="13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rouge</a:t>
                      </a:r>
                      <a:r>
                        <a:rPr lang="fr-FR" sz="1300" b="1" dirty="0">
                          <a:solidFill>
                            <a:srgbClr val="00B050"/>
                          </a:solidFill>
                        </a:rPr>
                        <a:t>s </a:t>
                      </a:r>
                      <a:r>
                        <a:rPr lang="fr-FR" sz="1300" b="0" i="1" dirty="0">
                          <a:solidFill>
                            <a:srgbClr val="00B0F0"/>
                          </a:solidFill>
                        </a:rPr>
                        <a:t>red</a:t>
                      </a:r>
                      <a:endParaRPr lang="fr-FR" sz="1300" b="1" dirty="0">
                        <a:solidFill>
                          <a:srgbClr val="00B05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jaune</a:t>
                      </a:r>
                      <a:r>
                        <a:rPr lang="fr-FR" sz="1300" b="1" dirty="0">
                          <a:solidFill>
                            <a:srgbClr val="00B050"/>
                          </a:solidFill>
                        </a:rPr>
                        <a:t>s </a:t>
                      </a:r>
                      <a:r>
                        <a:rPr lang="fr-FR" sz="1300" b="0" i="1" dirty="0" err="1">
                          <a:solidFill>
                            <a:srgbClr val="00B0F0"/>
                          </a:solidFill>
                        </a:rPr>
                        <a:t>yellow</a:t>
                      </a:r>
                      <a:endParaRPr lang="fr-FR" sz="1300" b="1" dirty="0">
                        <a:solidFill>
                          <a:srgbClr val="00B05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rose</a:t>
                      </a:r>
                      <a:r>
                        <a:rPr lang="fr-FR" sz="1300" b="1" dirty="0">
                          <a:solidFill>
                            <a:srgbClr val="00B050"/>
                          </a:solidFill>
                        </a:rPr>
                        <a:t>s </a:t>
                      </a:r>
                      <a:r>
                        <a:rPr lang="fr-FR" sz="1300" b="0" i="1" dirty="0" err="1">
                          <a:solidFill>
                            <a:srgbClr val="00B0F0"/>
                          </a:solidFill>
                        </a:rPr>
                        <a:t>pink</a:t>
                      </a:r>
                      <a:endParaRPr lang="fr-FR" sz="1300" b="1" dirty="0">
                        <a:solidFill>
                          <a:srgbClr val="00B05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vert/</a:t>
                      </a:r>
                      <a:r>
                        <a:rPr lang="fr-FR" sz="1300" b="1" dirty="0">
                          <a:solidFill>
                            <a:srgbClr val="FF0000"/>
                          </a:solidFill>
                        </a:rPr>
                        <a:t>verte</a:t>
                      </a:r>
                      <a:r>
                        <a:rPr lang="fr-FR" sz="1300" b="1" dirty="0">
                          <a:solidFill>
                            <a:srgbClr val="00B050"/>
                          </a:solidFill>
                        </a:rPr>
                        <a:t>s </a:t>
                      </a:r>
                      <a:r>
                        <a:rPr lang="fr-FR" sz="1300" b="0" i="1" dirty="0">
                          <a:solidFill>
                            <a:srgbClr val="00B0F0"/>
                          </a:solidFill>
                        </a:rPr>
                        <a:t>green</a:t>
                      </a:r>
                      <a:endParaRPr lang="fr-FR" sz="1300" b="1" dirty="0">
                        <a:solidFill>
                          <a:srgbClr val="00B05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bleu/</a:t>
                      </a:r>
                      <a:r>
                        <a:rPr lang="fr-FR" sz="1300" b="1" dirty="0">
                          <a:solidFill>
                            <a:srgbClr val="FF0000"/>
                          </a:solidFill>
                        </a:rPr>
                        <a:t>bleue</a:t>
                      </a:r>
                      <a:r>
                        <a:rPr lang="fr-FR" sz="1300" b="1" dirty="0">
                          <a:solidFill>
                            <a:srgbClr val="00B050"/>
                          </a:solidFill>
                        </a:rPr>
                        <a:t>s </a:t>
                      </a:r>
                      <a:r>
                        <a:rPr lang="fr-FR" sz="1300" b="0" i="1" dirty="0" err="1">
                          <a:solidFill>
                            <a:srgbClr val="00B0F0"/>
                          </a:solidFill>
                        </a:rPr>
                        <a:t>blue</a:t>
                      </a:r>
                      <a:endParaRPr lang="fr-FR" sz="13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gris/</a:t>
                      </a:r>
                      <a:r>
                        <a:rPr lang="fr-FR" sz="1300" b="1" dirty="0">
                          <a:solidFill>
                            <a:srgbClr val="FF0000"/>
                          </a:solidFill>
                        </a:rPr>
                        <a:t>grise</a:t>
                      </a:r>
                      <a:r>
                        <a:rPr lang="fr-FR" sz="1300" b="1" dirty="0">
                          <a:solidFill>
                            <a:srgbClr val="00B050"/>
                          </a:solidFill>
                        </a:rPr>
                        <a:t>s </a:t>
                      </a:r>
                      <a:r>
                        <a:rPr lang="fr-FR" sz="1300" b="0" i="1" dirty="0" err="1">
                          <a:solidFill>
                            <a:srgbClr val="00B0F0"/>
                          </a:solidFill>
                        </a:rPr>
                        <a:t>grey</a:t>
                      </a:r>
                      <a:endParaRPr lang="fr-FR" sz="13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noir/</a:t>
                      </a:r>
                      <a:r>
                        <a:rPr lang="fr-FR" sz="1300" b="1" dirty="0">
                          <a:solidFill>
                            <a:srgbClr val="FF0000"/>
                          </a:solidFill>
                        </a:rPr>
                        <a:t>noire</a:t>
                      </a:r>
                      <a:r>
                        <a:rPr lang="fr-FR" sz="1300" b="1" dirty="0">
                          <a:solidFill>
                            <a:srgbClr val="00B050"/>
                          </a:solidFill>
                        </a:rPr>
                        <a:t>s </a:t>
                      </a:r>
                      <a:r>
                        <a:rPr lang="fr-FR" sz="1300" b="0" i="1" dirty="0">
                          <a:solidFill>
                            <a:srgbClr val="00B0F0"/>
                          </a:solidFill>
                        </a:rPr>
                        <a:t>black</a:t>
                      </a:r>
                      <a:endParaRPr lang="fr-FR" sz="1300" b="1" dirty="0">
                        <a:solidFill>
                          <a:srgbClr val="00B05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blanc/</a:t>
                      </a:r>
                      <a:r>
                        <a:rPr lang="fr-FR" sz="1300" b="1" dirty="0">
                          <a:solidFill>
                            <a:srgbClr val="FF0000"/>
                          </a:solidFill>
                        </a:rPr>
                        <a:t>blanche</a:t>
                      </a:r>
                      <a:r>
                        <a:rPr lang="fr-FR" sz="1300" b="1" dirty="0">
                          <a:solidFill>
                            <a:srgbClr val="00B050"/>
                          </a:solidFill>
                        </a:rPr>
                        <a:t>s </a:t>
                      </a:r>
                      <a:r>
                        <a:rPr lang="fr-FR" sz="1300" b="0" i="1" dirty="0">
                          <a:solidFill>
                            <a:srgbClr val="00B0F0"/>
                          </a:solidFill>
                        </a:rPr>
                        <a:t>white</a:t>
                      </a:r>
                      <a:endParaRPr lang="fr-FR" sz="13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violet/</a:t>
                      </a:r>
                      <a:r>
                        <a:rPr lang="fr-FR" sz="1300" b="1" dirty="0">
                          <a:solidFill>
                            <a:srgbClr val="FF0000"/>
                          </a:solidFill>
                        </a:rPr>
                        <a:t>violette</a:t>
                      </a:r>
                      <a:r>
                        <a:rPr lang="fr-FR" sz="1300" b="1" dirty="0">
                          <a:solidFill>
                            <a:srgbClr val="00B050"/>
                          </a:solidFill>
                        </a:rPr>
                        <a:t>s </a:t>
                      </a:r>
                      <a:r>
                        <a:rPr lang="fr-FR" sz="1300" b="0" i="1" dirty="0">
                          <a:solidFill>
                            <a:srgbClr val="00B0F0"/>
                          </a:solidFill>
                        </a:rPr>
                        <a:t>violet/</a:t>
                      </a:r>
                      <a:r>
                        <a:rPr lang="fr-FR" sz="1300" b="0" i="1" dirty="0" err="1">
                          <a:solidFill>
                            <a:srgbClr val="00B0F0"/>
                          </a:solidFill>
                        </a:rPr>
                        <a:t>purple</a:t>
                      </a:r>
                      <a:endParaRPr lang="fr-FR" sz="1300" b="1" dirty="0">
                        <a:solidFill>
                          <a:srgbClr val="00B05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rowSpan="3" hMerge="1">
                  <a:txBody>
                    <a:bodyPr/>
                    <a:lstStyle/>
                    <a:p>
                      <a:endParaRPr lang="fr-FR"/>
                    </a:p>
                  </a:txBody>
                  <a:tcPr/>
                </a:tc>
                <a:extLst>
                  <a:ext uri="{0D108BD9-81ED-4DB2-BD59-A6C34878D82A}">
                    <a16:rowId xmlns:a16="http://schemas.microsoft.com/office/drawing/2014/main" val="3233049809"/>
                  </a:ext>
                </a:extLst>
              </a:tr>
              <a:tr h="111295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                     …mais ce weekend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                     but </a:t>
                      </a:r>
                      <a:r>
                        <a:rPr lang="fr-FR" sz="1300" i="1" dirty="0" err="1">
                          <a:solidFill>
                            <a:srgbClr val="00B0F0"/>
                          </a:solidFill>
                        </a:rPr>
                        <a:t>this</a:t>
                      </a:r>
                      <a:r>
                        <a:rPr lang="fr-FR" sz="1300" i="1" dirty="0">
                          <a:solidFill>
                            <a:srgbClr val="00B0F0"/>
                          </a:solidFill>
                        </a:rPr>
                        <a:t> weekend</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                     …mais demain</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                     but </a:t>
                      </a:r>
                      <a:r>
                        <a:rPr lang="fr-FR" sz="1300" i="1" dirty="0" err="1">
                          <a:solidFill>
                            <a:srgbClr val="00B0F0"/>
                          </a:solidFill>
                        </a:rPr>
                        <a:t>tomorrow</a:t>
                      </a:r>
                      <a:endParaRPr lang="fr-FR" sz="1300" i="1" dirty="0">
                        <a:solidFill>
                          <a:srgbClr val="00B0F0"/>
                        </a:solidFill>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lang="fr-FR" sz="13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hMerge="1">
                  <a:txBody>
                    <a:bodyPr/>
                    <a:lstStyle/>
                    <a:p>
                      <a:endParaRPr lang="en-GB"/>
                    </a:p>
                  </a:txBody>
                  <a:tcPr/>
                </a:tc>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7030A0"/>
                          </a:solidFill>
                        </a:rPr>
                        <a:t>je vais porter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err="1">
                          <a:solidFill>
                            <a:srgbClr val="00B0F0"/>
                          </a:solidFill>
                        </a:rPr>
                        <a:t>I’m</a:t>
                      </a:r>
                      <a:r>
                        <a:rPr lang="fr-FR" sz="1300" i="1" dirty="0">
                          <a:solidFill>
                            <a:srgbClr val="00B0F0"/>
                          </a:solidFill>
                        </a:rPr>
                        <a:t> </a:t>
                      </a:r>
                      <a:r>
                        <a:rPr lang="fr-FR" sz="1300" i="1" dirty="0" err="1">
                          <a:solidFill>
                            <a:srgbClr val="00B0F0"/>
                          </a:solidFill>
                        </a:rPr>
                        <a:t>going</a:t>
                      </a:r>
                      <a:r>
                        <a:rPr lang="fr-FR" sz="1300" i="1" dirty="0">
                          <a:solidFill>
                            <a:srgbClr val="00B0F0"/>
                          </a:solidFill>
                        </a:rPr>
                        <a:t> to wear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7030A0"/>
                          </a:solidFill>
                        </a:rPr>
                        <a:t>je vais mettre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err="1">
                          <a:solidFill>
                            <a:srgbClr val="00B0F0"/>
                          </a:solidFill>
                        </a:rPr>
                        <a:t>I’m</a:t>
                      </a:r>
                      <a:r>
                        <a:rPr lang="fr-FR" sz="1300" i="1" dirty="0">
                          <a:solidFill>
                            <a:srgbClr val="00B0F0"/>
                          </a:solidFill>
                        </a:rPr>
                        <a:t> </a:t>
                      </a:r>
                      <a:r>
                        <a:rPr lang="fr-FR" sz="1300" i="1" dirty="0" err="1">
                          <a:solidFill>
                            <a:srgbClr val="00B0F0"/>
                          </a:solidFill>
                        </a:rPr>
                        <a:t>going</a:t>
                      </a:r>
                      <a:r>
                        <a:rPr lang="fr-FR" sz="1300" i="1" dirty="0">
                          <a:solidFill>
                            <a:srgbClr val="00B0F0"/>
                          </a:solidFill>
                        </a:rPr>
                        <a:t> to put 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3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vMerge="1">
                  <a:txBody>
                    <a:bodyPr/>
                    <a:lstStyle/>
                    <a:p>
                      <a:endParaRPr lang="en-GB"/>
                    </a:p>
                  </a:txBody>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816935318"/>
                  </a:ext>
                </a:extLst>
              </a:tr>
              <a:tr h="907934">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                     … le weekend dernier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                     last weekend</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                      … hier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                     </a:t>
                      </a:r>
                      <a:r>
                        <a:rPr lang="fr-FR" sz="1300" i="1" dirty="0" err="1">
                          <a:solidFill>
                            <a:srgbClr val="00B0F0"/>
                          </a:solidFill>
                        </a:rPr>
                        <a:t>yesterday</a:t>
                      </a:r>
                      <a:endParaRPr lang="fr-FR" sz="13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hMerge="1">
                  <a:txBody>
                    <a:bodyPr/>
                    <a:lstStyle/>
                    <a:p>
                      <a:endParaRPr lang="en-GB"/>
                    </a:p>
                  </a:txBody>
                  <a:tcPr/>
                </a:tc>
                <a:tc hMerge="1">
                  <a:txBody>
                    <a:bodyPr/>
                    <a:lstStyle/>
                    <a:p>
                      <a:endParaRPr lang="en-GB"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J’ai porté</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I </a:t>
                      </a:r>
                      <a:r>
                        <a:rPr lang="fr-FR" sz="1300" i="1" dirty="0" err="1">
                          <a:solidFill>
                            <a:srgbClr val="00B0F0"/>
                          </a:solidFill>
                        </a:rPr>
                        <a:t>wore</a:t>
                      </a:r>
                      <a:endParaRPr lang="fr-FR" sz="13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J’ai mis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I put on</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vMerge="1">
                  <a:txBody>
                    <a:bodyPr/>
                    <a:lstStyle/>
                    <a:p>
                      <a:endParaRPr lang="en-GB"/>
                    </a:p>
                  </a:txBody>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44750830"/>
                  </a:ext>
                </a:extLst>
              </a:tr>
              <a:tr h="29666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i="1" dirty="0">
                          <a:solidFill>
                            <a:schemeClr val="bg1"/>
                          </a:solidFill>
                        </a:rPr>
                        <a:t>                                                                                    1</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a:p>
                  </a:txBody>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i="1" dirty="0">
                          <a:solidFill>
                            <a:schemeClr val="bg1"/>
                          </a:solidFill>
                        </a:rPr>
                        <a:t>2</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i="1" dirty="0">
                          <a:solidFill>
                            <a:schemeClr val="bg1"/>
                          </a:solidFill>
                        </a:rPr>
                        <a:t>3</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lvl="0" algn="ctr"/>
                      <a:r>
                        <a:rPr lang="fr-FR" sz="1400" i="1" dirty="0">
                          <a:solidFill>
                            <a:schemeClr val="bg1"/>
                          </a:solidFill>
                        </a:rPr>
                        <a:t>4</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lvl="0" algn="ctr"/>
                      <a:r>
                        <a:rPr lang="fr-FR" sz="1400" i="1" dirty="0">
                          <a:solidFill>
                            <a:schemeClr val="bg1"/>
                          </a:solidFill>
                        </a:rPr>
                        <a:t>5</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extLst>
                  <a:ext uri="{0D108BD9-81ED-4DB2-BD59-A6C34878D82A}">
                    <a16:rowId xmlns:a16="http://schemas.microsoft.com/office/drawing/2014/main" val="3930368034"/>
                  </a:ext>
                </a:extLst>
              </a:tr>
              <a:tr h="2138038">
                <a:tc gridSpan="3">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Je dirais que</a:t>
                      </a:r>
                    </a:p>
                    <a:p>
                      <a:pPr marL="0" marR="0" lvl="0" indent="0" algn="r"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I would say that</a:t>
                      </a:r>
                    </a:p>
                    <a:p>
                      <a:pPr marL="0" marR="0" lvl="0" indent="0" algn="r"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A mon avis</a:t>
                      </a:r>
                    </a:p>
                    <a:p>
                      <a:pPr marL="0" marR="0" lvl="0" indent="0" algn="r"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In my opinion</a:t>
                      </a:r>
                    </a:p>
                    <a:p>
                      <a:pPr marL="0" marR="0" lvl="0" indent="0" algn="r"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Selon mes parents</a:t>
                      </a:r>
                    </a:p>
                    <a:p>
                      <a:pPr marL="0" marR="0" lvl="0" indent="0" algn="r" defTabSz="914400" rtl="0" eaLnBrk="1" fontAlgn="auto" latinLnBrk="0" hangingPunct="1">
                        <a:lnSpc>
                          <a:spcPct val="100000"/>
                        </a:lnSpc>
                        <a:spcBef>
                          <a:spcPts val="0"/>
                        </a:spcBef>
                        <a:spcAft>
                          <a:spcPts val="0"/>
                        </a:spcAft>
                        <a:buClrTx/>
                        <a:buSzTx/>
                        <a:buFontTx/>
                        <a:buNone/>
                        <a:tabLst/>
                        <a:defRPr/>
                      </a:pPr>
                      <a:r>
                        <a:rPr lang="fr-FR" sz="1300" i="1" dirty="0" err="1">
                          <a:solidFill>
                            <a:srgbClr val="00B0F0"/>
                          </a:solidFill>
                        </a:rPr>
                        <a:t>According</a:t>
                      </a:r>
                      <a:r>
                        <a:rPr lang="fr-FR" sz="1300" i="1" dirty="0">
                          <a:solidFill>
                            <a:srgbClr val="00B0F0"/>
                          </a:solidFill>
                        </a:rPr>
                        <a:t> to my parents</a:t>
                      </a:r>
                    </a:p>
                    <a:p>
                      <a:pPr marL="0" marR="0" lvl="0" indent="0" algn="r"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Certains disent que</a:t>
                      </a:r>
                    </a:p>
                    <a:p>
                      <a:pPr marL="0" marR="0" lvl="0" indent="0" algn="r" defTabSz="914400" rtl="0" eaLnBrk="1" fontAlgn="auto" latinLnBrk="0" hangingPunct="1">
                        <a:lnSpc>
                          <a:spcPct val="100000"/>
                        </a:lnSpc>
                        <a:spcBef>
                          <a:spcPts val="0"/>
                        </a:spcBef>
                        <a:spcAft>
                          <a:spcPts val="0"/>
                        </a:spcAft>
                        <a:buClrTx/>
                        <a:buSzTx/>
                        <a:buFontTx/>
                        <a:buNone/>
                        <a:tabLst/>
                        <a:defRPr/>
                      </a:pPr>
                      <a:r>
                        <a:rPr lang="fr-FR" sz="1300" i="1" dirty="0" err="1">
                          <a:solidFill>
                            <a:srgbClr val="00B0F0"/>
                          </a:solidFill>
                        </a:rPr>
                        <a:t>Some</a:t>
                      </a:r>
                      <a:r>
                        <a:rPr lang="fr-FR" sz="1300" i="1" dirty="0">
                          <a:solidFill>
                            <a:srgbClr val="00B0F0"/>
                          </a:solidFill>
                        </a:rPr>
                        <a:t> say that</a:t>
                      </a:r>
                    </a:p>
                    <a:p>
                      <a:pPr marL="0" marR="0" lvl="0" indent="0" algn="r"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Mes amis disent que</a:t>
                      </a:r>
                    </a:p>
                    <a:p>
                      <a:pPr marL="0" marR="0" lvl="0" indent="0" algn="r"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My friends say that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60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j’ai</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I have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il/elle/on a</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he/she/we have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300" i="1" dirty="0">
                        <a:solidFill>
                          <a:srgbClr val="00B0F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b="1" dirty="0">
                          <a:solidFill>
                            <a:srgbClr val="002060"/>
                          </a:solidFill>
                        </a:rPr>
                        <a:t>c'est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err="1">
                          <a:solidFill>
                            <a:srgbClr val="00B0F0"/>
                          </a:solidFill>
                        </a:rPr>
                        <a:t>it</a:t>
                      </a:r>
                      <a:r>
                        <a:rPr lang="fr-FR" sz="1300" i="1" dirty="0">
                          <a:solidFill>
                            <a:srgbClr val="00B0F0"/>
                          </a:solidFill>
                        </a:rPr>
                        <a:t> is</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r>
                        <a:rPr lang="fr-FR" sz="1300" b="1" dirty="0">
                          <a:solidFill>
                            <a:srgbClr val="002060"/>
                          </a:solidFill>
                        </a:rPr>
                        <a:t>un style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a style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300" i="1" dirty="0">
                        <a:solidFill>
                          <a:srgbClr val="00B0F0"/>
                        </a:solidFill>
                      </a:endParaRPr>
                    </a:p>
                    <a:p>
                      <a:r>
                        <a:rPr lang="fr-FR" sz="1300" b="1" dirty="0">
                          <a:solidFill>
                            <a:srgbClr val="002060"/>
                          </a:solidFill>
                        </a:rPr>
                        <a:t>un look</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300" i="1" dirty="0">
                          <a:solidFill>
                            <a:srgbClr val="00B0F0"/>
                          </a:solidFill>
                        </a:rPr>
                        <a:t>a look</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lvl="0"/>
                      <a:r>
                        <a:rPr lang="fr-FR" sz="1300" b="1" dirty="0">
                          <a:solidFill>
                            <a:srgbClr val="002060"/>
                          </a:solidFill>
                        </a:rPr>
                        <a:t>plutôt </a:t>
                      </a:r>
                      <a:r>
                        <a:rPr lang="fr-FR" sz="1300" i="1" dirty="0" err="1">
                          <a:solidFill>
                            <a:srgbClr val="00B0F0"/>
                          </a:solidFill>
                        </a:rPr>
                        <a:t>rather</a:t>
                      </a:r>
                      <a:endParaRPr lang="fr-FR" sz="130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lvl="0"/>
                      <a:r>
                        <a:rPr lang="fr-FR" sz="1300" b="1" dirty="0">
                          <a:solidFill>
                            <a:srgbClr val="002060"/>
                          </a:solidFill>
                        </a:rPr>
                        <a:t>classique </a:t>
                      </a:r>
                      <a:r>
                        <a:rPr lang="fr-FR" sz="1300" i="1" dirty="0" err="1">
                          <a:solidFill>
                            <a:srgbClr val="00B0F0"/>
                          </a:solidFill>
                        </a:rPr>
                        <a:t>classic</a:t>
                      </a:r>
                      <a:endParaRPr lang="fr-FR" sz="1300" i="1" dirty="0">
                        <a:solidFill>
                          <a:srgbClr val="00B0F0"/>
                        </a:solidFill>
                      </a:endParaRPr>
                    </a:p>
                    <a:p>
                      <a:pPr lvl="0"/>
                      <a:r>
                        <a:rPr lang="fr-FR" sz="1300" b="1" i="0" dirty="0">
                          <a:solidFill>
                            <a:srgbClr val="002060"/>
                          </a:solidFill>
                        </a:rPr>
                        <a:t>moderne </a:t>
                      </a:r>
                      <a:r>
                        <a:rPr lang="fr-FR" sz="1300" i="1" dirty="0">
                          <a:solidFill>
                            <a:srgbClr val="00B0F0"/>
                          </a:solidFill>
                        </a:rPr>
                        <a:t>modern</a:t>
                      </a:r>
                      <a:endParaRPr lang="fr-FR" sz="1300" dirty="0">
                        <a:solidFill>
                          <a:srgbClr val="002060"/>
                        </a:solidFill>
                      </a:endParaRPr>
                    </a:p>
                    <a:p>
                      <a:r>
                        <a:rPr lang="fr-FR" sz="1300" b="1" dirty="0">
                          <a:solidFill>
                            <a:srgbClr val="002060"/>
                          </a:solidFill>
                        </a:rPr>
                        <a:t>décontracté</a:t>
                      </a:r>
                      <a:r>
                        <a:rPr lang="fr-FR" sz="1300" dirty="0">
                          <a:solidFill>
                            <a:srgbClr val="002060"/>
                          </a:solidFill>
                        </a:rPr>
                        <a:t> </a:t>
                      </a:r>
                      <a:r>
                        <a:rPr lang="fr-FR" sz="1300" i="1" dirty="0" err="1">
                          <a:solidFill>
                            <a:srgbClr val="00B0F0"/>
                          </a:solidFill>
                        </a:rPr>
                        <a:t>relaxed</a:t>
                      </a:r>
                      <a:endParaRPr lang="fr-FR" sz="1300" dirty="0">
                        <a:solidFill>
                          <a:srgbClr val="002060"/>
                        </a:solidFill>
                      </a:endParaRPr>
                    </a:p>
                    <a:p>
                      <a:pPr lvl="0"/>
                      <a:r>
                        <a:rPr lang="fr-FR" sz="1300" b="1" dirty="0">
                          <a:solidFill>
                            <a:srgbClr val="002060"/>
                          </a:solidFill>
                        </a:rPr>
                        <a:t>skateur</a:t>
                      </a:r>
                      <a:r>
                        <a:rPr lang="fr-FR" sz="1300" dirty="0">
                          <a:solidFill>
                            <a:srgbClr val="002060"/>
                          </a:solidFill>
                        </a:rPr>
                        <a:t> </a:t>
                      </a:r>
                      <a:r>
                        <a:rPr lang="fr-FR" sz="1300" i="1" dirty="0" err="1">
                          <a:solidFill>
                            <a:srgbClr val="00B0F0"/>
                          </a:solidFill>
                        </a:rPr>
                        <a:t>skater</a:t>
                      </a:r>
                      <a:endParaRPr lang="fr-FR" sz="1300" dirty="0">
                        <a:solidFill>
                          <a:srgbClr val="002060"/>
                        </a:solidFill>
                      </a:endParaRPr>
                    </a:p>
                    <a:p>
                      <a:pPr lvl="0"/>
                      <a:r>
                        <a:rPr lang="fr-FR" sz="1300" b="1" dirty="0">
                          <a:solidFill>
                            <a:srgbClr val="002060"/>
                          </a:solidFill>
                        </a:rPr>
                        <a:t>sportif</a:t>
                      </a:r>
                      <a:r>
                        <a:rPr lang="fr-FR" sz="1300" dirty="0">
                          <a:solidFill>
                            <a:srgbClr val="002060"/>
                          </a:solidFill>
                        </a:rPr>
                        <a:t> </a:t>
                      </a:r>
                      <a:r>
                        <a:rPr lang="fr-FR" sz="1300" i="1" dirty="0">
                          <a:solidFill>
                            <a:srgbClr val="00B0F0"/>
                          </a:solidFill>
                        </a:rPr>
                        <a:t>sporty</a:t>
                      </a:r>
                      <a:endParaRPr lang="fr-FR" sz="1300" dirty="0">
                        <a:solidFill>
                          <a:srgbClr val="002060"/>
                        </a:solidFill>
                      </a:endParaRPr>
                    </a:p>
                    <a:p>
                      <a:pPr lvl="0"/>
                      <a:r>
                        <a:rPr lang="fr-FR" sz="1300" b="1" dirty="0">
                          <a:solidFill>
                            <a:srgbClr val="002060"/>
                          </a:solidFill>
                        </a:rPr>
                        <a:t>moche</a:t>
                      </a:r>
                      <a:r>
                        <a:rPr lang="fr-FR" sz="1300" dirty="0">
                          <a:solidFill>
                            <a:srgbClr val="002060"/>
                          </a:solidFill>
                        </a:rPr>
                        <a:t> </a:t>
                      </a:r>
                      <a:r>
                        <a:rPr lang="fr-FR" sz="1300" i="1" dirty="0" err="1">
                          <a:solidFill>
                            <a:srgbClr val="00B0F0"/>
                          </a:solidFill>
                        </a:rPr>
                        <a:t>ugly</a:t>
                      </a:r>
                      <a:endParaRPr lang="fr-FR" sz="1300" dirty="0">
                        <a:solidFill>
                          <a:srgbClr val="002060"/>
                        </a:solidFill>
                      </a:endParaRPr>
                    </a:p>
                    <a:p>
                      <a:pPr lvl="0"/>
                      <a:r>
                        <a:rPr lang="fr-FR" sz="1300" b="1" dirty="0">
                          <a:solidFill>
                            <a:srgbClr val="002060"/>
                          </a:solidFill>
                        </a:rPr>
                        <a:t>horrible </a:t>
                      </a:r>
                      <a:r>
                        <a:rPr lang="fr-FR" sz="1300" i="1" dirty="0" err="1">
                          <a:solidFill>
                            <a:srgbClr val="00B0F0"/>
                          </a:solidFill>
                        </a:rPr>
                        <a:t>horrible</a:t>
                      </a:r>
                      <a:endParaRPr lang="fr-FR" sz="1300" dirty="0">
                        <a:solidFill>
                          <a:srgbClr val="002060"/>
                        </a:solidFill>
                      </a:endParaRPr>
                    </a:p>
                    <a:p>
                      <a:pPr lvl="0"/>
                      <a:r>
                        <a:rPr lang="fr-FR" sz="1300" b="1" dirty="0">
                          <a:solidFill>
                            <a:srgbClr val="002060"/>
                          </a:solidFill>
                        </a:rPr>
                        <a:t>Branché </a:t>
                      </a:r>
                      <a:r>
                        <a:rPr lang="fr-FR" sz="1300" b="0" i="1" dirty="0" err="1">
                          <a:solidFill>
                            <a:srgbClr val="00B0F0"/>
                          </a:solidFill>
                        </a:rPr>
                        <a:t>trendy</a:t>
                      </a:r>
                      <a:endParaRPr lang="fr-FR" sz="1300" b="0" i="1" dirty="0">
                        <a:solidFill>
                          <a:srgbClr val="00B0F0"/>
                        </a:solidFill>
                      </a:endParaRPr>
                    </a:p>
                    <a:p>
                      <a:pPr lvl="0"/>
                      <a:r>
                        <a:rPr lang="fr-FR" sz="1300" b="1" dirty="0">
                          <a:solidFill>
                            <a:srgbClr val="002060"/>
                          </a:solidFill>
                        </a:rPr>
                        <a:t>cool </a:t>
                      </a:r>
                      <a:r>
                        <a:rPr lang="fr-FR" sz="1300" i="1" dirty="0" err="1">
                          <a:solidFill>
                            <a:srgbClr val="00B0F0"/>
                          </a:solidFill>
                        </a:rPr>
                        <a:t>cool</a:t>
                      </a:r>
                      <a:endParaRPr lang="fr-FR" sz="1300" dirty="0">
                        <a:solidFill>
                          <a:srgbClr val="002060"/>
                        </a:solidFill>
                      </a:endParaRPr>
                    </a:p>
                    <a:p>
                      <a:pPr lvl="0"/>
                      <a:r>
                        <a:rPr lang="fr-FR" sz="1300" b="1" dirty="0">
                          <a:solidFill>
                            <a:srgbClr val="002060"/>
                          </a:solidFill>
                        </a:rPr>
                        <a:t>chic</a:t>
                      </a:r>
                      <a:r>
                        <a:rPr lang="fr-FR" sz="1300" dirty="0">
                          <a:solidFill>
                            <a:srgbClr val="002060"/>
                          </a:solidFill>
                        </a:rPr>
                        <a:t> </a:t>
                      </a:r>
                      <a:r>
                        <a:rPr lang="fr-FR" sz="1300" i="1" dirty="0" err="1">
                          <a:solidFill>
                            <a:srgbClr val="00B0F0"/>
                          </a:solidFill>
                        </a:rPr>
                        <a:t>chic</a:t>
                      </a:r>
                      <a:endParaRPr lang="fr-FR" sz="1300" dirty="0">
                        <a:solidFill>
                          <a:srgbClr val="00206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3304794800"/>
                  </a:ext>
                </a:extLst>
              </a:tr>
            </a:tbl>
          </a:graphicData>
        </a:graphic>
      </p:graphicFrame>
      <p:pic>
        <p:nvPicPr>
          <p:cNvPr id="9" name="Picture 8">
            <a:extLst>
              <a:ext uri="{FF2B5EF4-FFF2-40B4-BE49-F238E27FC236}">
                <a16:creationId xmlns:a16="http://schemas.microsoft.com/office/drawing/2014/main" id="{90086F4B-BD8E-42AD-A0CA-BD36FF326496}"/>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40811" y="4905886"/>
            <a:ext cx="2099191" cy="1938975"/>
          </a:xfrm>
          <a:prstGeom prst="rect">
            <a:avLst/>
          </a:prstGeom>
        </p:spPr>
      </p:pic>
    </p:spTree>
    <p:extLst>
      <p:ext uri="{BB962C8B-B14F-4D97-AF65-F5344CB8AC3E}">
        <p14:creationId xmlns:p14="http://schemas.microsoft.com/office/powerpoint/2010/main" val="3076450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8468727-63BE-4191-B4A6-C30C82C0E9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4E1897-7472-4761-9B5E-049F8D2C7A67}"/>
              </a:ext>
            </a:extLst>
          </p:cNvPr>
          <p:cNvSpPr>
            <a:spLocks noGrp="1"/>
          </p:cNvSpPr>
          <p:nvPr>
            <p:ph type="title"/>
          </p:nvPr>
        </p:nvSpPr>
        <p:spPr>
          <a:xfrm>
            <a:off x="457201" y="412454"/>
            <a:ext cx="2381250" cy="2101850"/>
          </a:xfrm>
        </p:spPr>
        <p:txBody>
          <a:bodyPr>
            <a:normAutofit/>
          </a:bodyPr>
          <a:lstStyle/>
          <a:p>
            <a:endParaRPr lang="en-GB" sz="2800"/>
          </a:p>
        </p:txBody>
      </p:sp>
      <p:sp>
        <p:nvSpPr>
          <p:cNvPr id="14" name="Rectangle 13">
            <a:extLst>
              <a:ext uri="{FF2B5EF4-FFF2-40B4-BE49-F238E27FC236}">
                <a16:creationId xmlns:a16="http://schemas.microsoft.com/office/drawing/2014/main" id="{9D355BB6-1BB8-4828-B246-CFB31742D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3483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CA52A9B9-B2B3-46F0-9D53-0EFF9905BF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45238" y="1452646"/>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9D6D71E-237C-4542-8877-7D44AA087AE7}"/>
              </a:ext>
            </a:extLst>
          </p:cNvPr>
          <p:cNvSpPr>
            <a:spLocks noGrp="1"/>
          </p:cNvSpPr>
          <p:nvPr>
            <p:ph idx="1"/>
          </p:nvPr>
        </p:nvSpPr>
        <p:spPr>
          <a:xfrm>
            <a:off x="3157538" y="412454"/>
            <a:ext cx="3243262" cy="2101850"/>
          </a:xfrm>
        </p:spPr>
        <p:txBody>
          <a:bodyPr anchor="ctr">
            <a:normAutofit/>
          </a:bodyPr>
          <a:lstStyle/>
          <a:p>
            <a:endParaRPr lang="en-GB" sz="1700"/>
          </a:p>
        </p:txBody>
      </p:sp>
      <p:pic>
        <p:nvPicPr>
          <p:cNvPr id="7" name="Picture 6">
            <a:extLst>
              <a:ext uri="{FF2B5EF4-FFF2-40B4-BE49-F238E27FC236}">
                <a16:creationId xmlns:a16="http://schemas.microsoft.com/office/drawing/2014/main" id="{79DFD172-C902-4574-8A6F-315A7C6AFC22}"/>
              </a:ext>
            </a:extLst>
          </p:cNvPr>
          <p:cNvPicPr>
            <a:picLocks noChangeAspect="1"/>
          </p:cNvPicPr>
          <p:nvPr/>
        </p:nvPicPr>
        <p:blipFill rotWithShape="1">
          <a:blip r:embed="rId2"/>
          <a:srcRect l="307" r="8190"/>
          <a:stretch/>
        </p:blipFill>
        <p:spPr>
          <a:xfrm>
            <a:off x="2838451" y="0"/>
            <a:ext cx="5600701" cy="6857999"/>
          </a:xfrm>
          <a:prstGeom prst="rect">
            <a:avLst/>
          </a:prstGeom>
        </p:spPr>
      </p:pic>
    </p:spTree>
    <p:extLst>
      <p:ext uri="{BB962C8B-B14F-4D97-AF65-F5344CB8AC3E}">
        <p14:creationId xmlns:p14="http://schemas.microsoft.com/office/powerpoint/2010/main" val="3600154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0A970-C8B6-41AE-9B60-F7CCA008908F}"/>
              </a:ext>
            </a:extLst>
          </p:cNvPr>
          <p:cNvSpPr>
            <a:spLocks noGrp="1"/>
          </p:cNvSpPr>
          <p:nvPr>
            <p:ph type="title"/>
          </p:nvPr>
        </p:nvSpPr>
        <p:spPr>
          <a:xfrm>
            <a:off x="549729" y="3216954"/>
            <a:ext cx="4789714" cy="1325563"/>
          </a:xfrm>
        </p:spPr>
        <p:txBody>
          <a:bodyPr>
            <a:normAutofit fontScale="90000"/>
          </a:bodyPr>
          <a:lstStyle/>
          <a:p>
            <a:pPr>
              <a:lnSpc>
                <a:spcPct val="107000"/>
              </a:lnSpc>
              <a:spcAft>
                <a:spcPts val="800"/>
              </a:spcAft>
              <a:tabLst>
                <a:tab pos="3086100" algn="l"/>
              </a:tabLst>
            </a:pPr>
            <a:r>
              <a:rPr lang="fr-FR" sz="1100" b="1" dirty="0">
                <a:effectLst/>
                <a:latin typeface="Calibri" panose="020F0502020204030204" pitchFamily="34" charset="0"/>
                <a:ea typeface="Calibri" panose="020F0502020204030204" pitchFamily="34" charset="0"/>
                <a:cs typeface="Times New Roman" panose="02020603050405020304" pitchFamily="18" charset="0"/>
              </a:rPr>
              <a:t>Mon caractère	</a:t>
            </a:r>
            <a:r>
              <a:rPr lang="fr-FR" sz="1100" b="1" i="1" dirty="0" err="1">
                <a:effectLst/>
                <a:latin typeface="Calibri" panose="020F0502020204030204" pitchFamily="34" charset="0"/>
                <a:ea typeface="Calibri" panose="020F0502020204030204" pitchFamily="34" charset="0"/>
                <a:cs typeface="Times New Roman" panose="02020603050405020304" pitchFamily="18" charset="0"/>
              </a:rPr>
              <a:t>My</a:t>
            </a:r>
            <a:r>
              <a:rPr lang="fr-FR" sz="1100" b="1" i="1" dirty="0">
                <a:effectLst/>
                <a:latin typeface="Calibri" panose="020F0502020204030204" pitchFamily="34" charset="0"/>
                <a:ea typeface="Calibri" panose="020F0502020204030204" pitchFamily="34" charset="0"/>
                <a:cs typeface="Times New Roman" panose="02020603050405020304" pitchFamily="18" charset="0"/>
              </a:rPr>
              <a:t> </a:t>
            </a:r>
            <a:r>
              <a:rPr lang="fr-FR" sz="1100" b="1" i="1" dirty="0" err="1">
                <a:effectLst/>
                <a:latin typeface="Calibri" panose="020F0502020204030204" pitchFamily="34" charset="0"/>
                <a:ea typeface="Calibri" panose="020F0502020204030204" pitchFamily="34" charset="0"/>
                <a:cs typeface="Times New Roman" panose="02020603050405020304" pitchFamily="18" charset="0"/>
              </a:rPr>
              <a:t>character</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Je suis …	</a:t>
            </a:r>
            <a:r>
              <a:rPr lang="en-US" sz="1100" i="1" dirty="0">
                <a:effectLst/>
                <a:latin typeface="Calibri" panose="020F0502020204030204" pitchFamily="34" charset="0"/>
                <a:ea typeface="Calibri" panose="020F0502020204030204" pitchFamily="34" charset="0"/>
                <a:cs typeface="Times New Roman" panose="02020603050405020304" pitchFamily="18" charset="0"/>
              </a:rPr>
              <a:t>I am …</a:t>
            </a:r>
            <a:br>
              <a:rPr lang="en-US" sz="1100" i="1" dirty="0">
                <a:effectLst/>
                <a:latin typeface="Calibri" panose="020F0502020204030204" pitchFamily="34" charset="0"/>
                <a:ea typeface="Calibri" panose="020F0502020204030204" pitchFamily="34" charset="0"/>
                <a:cs typeface="Times New Roman" panose="02020603050405020304" pitchFamily="18" charset="0"/>
              </a:rPr>
            </a:br>
            <a:r>
              <a:rPr lang="en-US" sz="1100" dirty="0">
                <a:effectLst/>
                <a:latin typeface="Calibri" panose="020F0502020204030204" pitchFamily="34" charset="0"/>
                <a:ea typeface="Calibri" panose="020F0502020204030204" pitchFamily="34" charset="0"/>
                <a:cs typeface="Times New Roman" panose="02020603050405020304" pitchFamily="18" charset="0"/>
              </a:rPr>
              <a:t>Tu es …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You are …</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Il est …	</a:t>
            </a:r>
            <a:r>
              <a:rPr lang="fr-FR" sz="1100" i="1" dirty="0">
                <a:effectLst/>
                <a:latin typeface="Calibri" panose="020F0502020204030204" pitchFamily="34" charset="0"/>
                <a:ea typeface="Calibri" panose="020F0502020204030204" pitchFamily="34" charset="0"/>
                <a:cs typeface="Times New Roman" panose="02020603050405020304" pitchFamily="18" charset="0"/>
              </a:rPr>
              <a:t>He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is</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Elle est …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She</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is</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Je ne suis pas …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I’m</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not …</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drôle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funny</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égoïste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selfish</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intelligent(e) 	</a:t>
            </a:r>
            <a:r>
              <a:rPr lang="fr-FR" sz="1100" i="1" dirty="0">
                <a:effectLst/>
                <a:latin typeface="Calibri" panose="020F0502020204030204" pitchFamily="34" charset="0"/>
                <a:ea typeface="Calibri" panose="020F0502020204030204" pitchFamily="34" charset="0"/>
                <a:cs typeface="Times New Roman" panose="02020603050405020304" pitchFamily="18" charset="0"/>
              </a:rPr>
              <a:t>intelligent</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paresseux/paresseuse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lazy</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patient(e)	</a:t>
            </a:r>
            <a:r>
              <a:rPr lang="fr-FR" sz="1100" i="1" dirty="0">
                <a:effectLst/>
                <a:latin typeface="Calibri" panose="020F0502020204030204" pitchFamily="34" charset="0"/>
                <a:ea typeface="Calibri" panose="020F0502020204030204" pitchFamily="34" charset="0"/>
                <a:cs typeface="Times New Roman" panose="02020603050405020304" pitchFamily="18" charset="0"/>
              </a:rPr>
              <a:t>patient</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pénible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annoying</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sportif/sportive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sporty</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sympa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nice</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timide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shy</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mon frère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my</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brother</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ma sœur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my</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sister</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mes parents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my</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parents</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mon meilleur ami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my</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best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friend</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(male)</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ma meilleure amie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my</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best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friend</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female</a:t>
            </a:r>
            <a:r>
              <a:rPr lang="fr-FR" sz="1100" i="1" dirty="0">
                <a:effectLst/>
                <a:latin typeface="Calibri" panose="020F0502020204030204" pitchFamily="34" charset="0"/>
                <a:ea typeface="Calibri" panose="020F0502020204030204" pitchFamily="34" charset="0"/>
                <a:cs typeface="Times New Roman" panose="02020603050405020304" pitchFamily="18" charset="0"/>
              </a:rPr>
              <a:t>)</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r>
              <a:rPr lang="en-GB" sz="1100" b="1" dirty="0">
                <a:effectLst/>
                <a:latin typeface="Calibri" panose="020F0502020204030204" pitchFamily="34" charset="0"/>
                <a:ea typeface="Calibri" panose="020F0502020204030204" pitchFamily="34" charset="0"/>
                <a:cs typeface="Times New Roman" panose="02020603050405020304" pitchFamily="18" charset="0"/>
              </a:rPr>
              <a:t>Ma </a:t>
            </a:r>
            <a:r>
              <a:rPr lang="en-GB" sz="1100" b="1" dirty="0" err="1">
                <a:effectLst/>
                <a:latin typeface="Calibri" panose="020F0502020204030204" pitchFamily="34" charset="0"/>
                <a:ea typeface="Calibri" panose="020F0502020204030204" pitchFamily="34" charset="0"/>
                <a:cs typeface="Times New Roman" panose="02020603050405020304" pitchFamily="18" charset="0"/>
              </a:rPr>
              <a:t>bande</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de </a:t>
            </a:r>
            <a:r>
              <a:rPr lang="en-GB" sz="1100" b="1" dirty="0" err="1">
                <a:effectLst/>
                <a:latin typeface="Calibri" panose="020F0502020204030204" pitchFamily="34" charset="0"/>
                <a:ea typeface="Calibri" panose="020F0502020204030204" pitchFamily="34" charset="0"/>
                <a:cs typeface="Times New Roman" panose="02020603050405020304" pitchFamily="18" charset="0"/>
              </a:rPr>
              <a:t>copains</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r>
              <a:rPr lang="en-GB" sz="1100" b="1" i="1" dirty="0">
                <a:effectLst/>
                <a:latin typeface="Calibri" panose="020F0502020204030204" pitchFamily="34" charset="0"/>
                <a:ea typeface="Calibri" panose="020F0502020204030204" pitchFamily="34" charset="0"/>
                <a:cs typeface="Times New Roman" panose="02020603050405020304" pitchFamily="18" charset="0"/>
              </a:rPr>
              <a:t>My group of friends</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Tu fais quoi avec tes copains/copines?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What do you do with your friends?</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On écoute de la musique.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We</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listen</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to music.</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On joue à des jeux vidéo.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We play video games.</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On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va</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en</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ville</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We go into town.</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On fait du shopping.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We go shopping.</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On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rigole</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We have fun.</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Tu parles de quoi avec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tes</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copains</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What do you talk about with your</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i="1" dirty="0">
                <a:effectLst/>
                <a:latin typeface="Calibri" panose="020F0502020204030204" pitchFamily="34" charset="0"/>
                <a:ea typeface="Calibri" panose="020F0502020204030204" pitchFamily="34" charset="0"/>
                <a:cs typeface="Times New Roman" panose="02020603050405020304" pitchFamily="18" charset="0"/>
              </a:rPr>
              <a:t>  	  friends?</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On parle de sport.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We talk about sport.</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On parle de mode.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We</a:t>
            </a:r>
            <a:r>
              <a:rPr lang="fr-FR" sz="1100" i="1" dirty="0">
                <a:effectLst/>
                <a:latin typeface="Calibri" panose="020F0502020204030204" pitchFamily="34" charset="0"/>
                <a:ea typeface="Calibri" panose="020F0502020204030204" pitchFamily="34" charset="0"/>
                <a:cs typeface="Times New Roman" panose="02020603050405020304" pitchFamily="18" charset="0"/>
              </a:rPr>
              <a:t> talk about fashion.</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On parle de films.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We talk about films.</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Je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fais</a:t>
            </a:r>
            <a:r>
              <a:rPr lang="en-GB" sz="1100" dirty="0">
                <a:effectLst/>
                <a:latin typeface="Calibri" panose="020F0502020204030204" pitchFamily="34" charset="0"/>
                <a:ea typeface="Calibri" panose="020F0502020204030204" pitchFamily="34" charset="0"/>
                <a:cs typeface="Times New Roman" panose="02020603050405020304" pitchFamily="18" charset="0"/>
              </a:rPr>
              <a:t> beaucoup de chose</a:t>
            </a:r>
            <a:r>
              <a:rPr lang="en-US" sz="1100" dirty="0">
                <a:effectLst/>
                <a:latin typeface="Calibri" panose="020F0502020204030204" pitchFamily="34" charset="0"/>
                <a:ea typeface="Calibri" panose="020F0502020204030204" pitchFamily="34" charset="0"/>
                <a:cs typeface="Times New Roman" panose="02020603050405020304" pitchFamily="18" charset="0"/>
              </a:rPr>
              <a:t>s.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I do lots of things.</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On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s’entend</a:t>
            </a:r>
            <a:r>
              <a:rPr lang="en-GB" sz="1100" dirty="0">
                <a:effectLst/>
                <a:latin typeface="Calibri" panose="020F0502020204030204" pitchFamily="34" charset="0"/>
                <a:ea typeface="Calibri" panose="020F0502020204030204" pitchFamily="34" charset="0"/>
                <a:cs typeface="Times New Roman" panose="02020603050405020304" pitchFamily="18" charset="0"/>
              </a:rPr>
              <a:t> très bien.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We get on very well.</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4" name="Title 1">
            <a:extLst>
              <a:ext uri="{FF2B5EF4-FFF2-40B4-BE49-F238E27FC236}">
                <a16:creationId xmlns:a16="http://schemas.microsoft.com/office/drawing/2014/main" id="{FC3EB884-F758-467D-9BB7-DBDB05C8B631}"/>
              </a:ext>
            </a:extLst>
          </p:cNvPr>
          <p:cNvSpPr txBox="1">
            <a:spLocks/>
          </p:cNvSpPr>
          <p:nvPr/>
        </p:nvSpPr>
        <p:spPr>
          <a:xfrm>
            <a:off x="6641647" y="1397906"/>
            <a:ext cx="5550353" cy="43810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Aft>
                <a:spcPts val="800"/>
              </a:spcAft>
              <a:tabLst>
                <a:tab pos="30861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La musique	</a:t>
            </a:r>
            <a:r>
              <a:rPr lang="en-US" sz="1000" b="1" i="1" dirty="0">
                <a:effectLst/>
                <a:latin typeface="Calibri" panose="020F0502020204030204" pitchFamily="34" charset="0"/>
                <a:ea typeface="Calibri" panose="020F0502020204030204" pitchFamily="34" charset="0"/>
                <a:cs typeface="Times New Roman" panose="02020603050405020304" pitchFamily="18" charset="0"/>
              </a:rPr>
              <a:t>Music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fr-FR" sz="1000" dirty="0">
                <a:effectLst/>
                <a:latin typeface="Calibri" panose="020F0502020204030204" pitchFamily="34" charset="0"/>
                <a:ea typeface="Calibri" panose="020F0502020204030204" pitchFamily="34" charset="0"/>
                <a:cs typeface="Times New Roman" panose="02020603050405020304" pitchFamily="18" charset="0"/>
              </a:rPr>
              <a:t>Quelle musique écoutes-tu?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What</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music do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you</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listen</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to?</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J’écoute du </a:t>
            </a:r>
            <a:r>
              <a:rPr lang="fr-FR" sz="1000" dirty="0" err="1">
                <a:effectLst/>
                <a:latin typeface="Calibri" panose="020F0502020204030204" pitchFamily="34" charset="0"/>
                <a:ea typeface="Calibri" panose="020F0502020204030204" pitchFamily="34" charset="0"/>
                <a:cs typeface="Times New Roman" panose="02020603050405020304" pitchFamily="18" charset="0"/>
              </a:rPr>
              <a:t>R’n’B</a:t>
            </a: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I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listen</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to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R’n’B</a:t>
            </a:r>
            <a:r>
              <a:rPr lang="fr-FR" sz="1000" i="1" dirty="0">
                <a:effectLst/>
                <a:latin typeface="Calibri" panose="020F0502020204030204" pitchFamily="34" charset="0"/>
                <a:ea typeface="Calibri" panose="020F0502020204030204" pitchFamily="34" charset="0"/>
                <a:cs typeface="Times New Roman" panose="02020603050405020304" pitchFamily="18" charset="0"/>
              </a:rPr>
              <a:t>.</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J’écoute du rap.	</a:t>
            </a:r>
            <a:r>
              <a:rPr lang="en-US" sz="1000" i="1" dirty="0">
                <a:effectLst/>
                <a:latin typeface="Calibri" panose="020F0502020204030204" pitchFamily="34" charset="0"/>
                <a:ea typeface="Calibri" panose="020F0502020204030204" pitchFamily="34" charset="0"/>
                <a:cs typeface="Times New Roman" panose="02020603050405020304" pitchFamily="18" charset="0"/>
              </a:rPr>
              <a:t>I listen to rap.</a:t>
            </a:r>
            <a:br>
              <a:rPr lang="en-US" sz="1000" i="1" dirty="0">
                <a:effectLst/>
                <a:latin typeface="Calibri" panose="020F0502020204030204" pitchFamily="34" charset="0"/>
                <a:ea typeface="Calibri" panose="020F0502020204030204" pitchFamily="34" charset="0"/>
                <a:cs typeface="Times New Roman" panose="02020603050405020304" pitchFamily="18" charset="0"/>
              </a:rPr>
            </a:br>
            <a:r>
              <a:rPr lang="en-US" sz="1000" dirty="0" err="1">
                <a:effectLst/>
                <a:latin typeface="Calibri" panose="020F0502020204030204" pitchFamily="34" charset="0"/>
                <a:ea typeface="Calibri" panose="020F0502020204030204" pitchFamily="34" charset="0"/>
                <a:cs typeface="Times New Roman" panose="02020603050405020304" pitchFamily="18" charset="0"/>
              </a:rPr>
              <a:t>J’écoute</a:t>
            </a:r>
            <a:r>
              <a:rPr lang="en-US" sz="1000" dirty="0">
                <a:effectLst/>
                <a:latin typeface="Calibri" panose="020F0502020204030204" pitchFamily="34" charset="0"/>
                <a:ea typeface="Calibri" panose="020F0502020204030204" pitchFamily="34" charset="0"/>
                <a:cs typeface="Times New Roman" panose="02020603050405020304" pitchFamily="18" charset="0"/>
              </a:rPr>
              <a:t> du jazz.	</a:t>
            </a:r>
            <a:r>
              <a:rPr lang="en-US" sz="1000" i="1" dirty="0">
                <a:effectLst/>
                <a:latin typeface="Calibri" panose="020F0502020204030204" pitchFamily="34" charset="0"/>
                <a:ea typeface="Calibri" panose="020F0502020204030204" pitchFamily="34" charset="0"/>
                <a:cs typeface="Times New Roman" panose="02020603050405020304" pitchFamily="18" charset="0"/>
              </a:rPr>
              <a:t>I listen to jazz.</a:t>
            </a:r>
            <a:br>
              <a:rPr lang="en-US"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J’écoute du pop-rock.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I</a:t>
            </a: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listen</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to pop.</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J’écoute de la musique classique.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listen to classical music.</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US" sz="1000" dirty="0" err="1">
                <a:effectLst/>
                <a:latin typeface="Calibri" panose="020F0502020204030204" pitchFamily="34" charset="0"/>
                <a:ea typeface="Calibri" panose="020F0502020204030204" pitchFamily="34" charset="0"/>
                <a:cs typeface="Times New Roman" panose="02020603050405020304" pitchFamily="18" charset="0"/>
              </a:rPr>
              <a:t>J’écoute</a:t>
            </a:r>
            <a:r>
              <a:rPr lang="en-US" sz="1000" dirty="0">
                <a:effectLst/>
                <a:latin typeface="Calibri" panose="020F0502020204030204" pitchFamily="34" charset="0"/>
                <a:ea typeface="Calibri" panose="020F0502020204030204" pitchFamily="34" charset="0"/>
                <a:cs typeface="Times New Roman" panose="02020603050405020304" pitchFamily="18" charset="0"/>
              </a:rPr>
              <a:t> beaucoup </a:t>
            </a:r>
            <a:r>
              <a:rPr lang="en-US" sz="1000" dirty="0" err="1">
                <a:effectLst/>
                <a:latin typeface="Calibri" panose="020F0502020204030204" pitchFamily="34" charset="0"/>
                <a:ea typeface="Calibri" panose="020F0502020204030204" pitchFamily="34" charset="0"/>
                <a:cs typeface="Times New Roman" panose="02020603050405020304" pitchFamily="18" charset="0"/>
              </a:rPr>
              <a:t>d’artistes</a:t>
            </a: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1000" dirty="0" err="1">
                <a:effectLst/>
                <a:latin typeface="Calibri" panose="020F0502020204030204" pitchFamily="34" charset="0"/>
                <a:ea typeface="Calibri" panose="020F0502020204030204" pitchFamily="34" charset="0"/>
                <a:cs typeface="Times New Roman" panose="02020603050405020304" pitchFamily="18" charset="0"/>
              </a:rPr>
              <a:t>différents</a:t>
            </a: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1000" i="1" dirty="0">
                <a:effectLst/>
                <a:latin typeface="Calibri" panose="020F0502020204030204" pitchFamily="34" charset="0"/>
                <a:ea typeface="Calibri" panose="020F0502020204030204" pitchFamily="34" charset="0"/>
                <a:cs typeface="Times New Roman" panose="02020603050405020304" pitchFamily="18" charset="0"/>
              </a:rPr>
              <a:t>I listen to lots of different artists.</a:t>
            </a:r>
            <a:br>
              <a:rPr lang="en-US"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J’aime la musique de X.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I like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X’s</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music.</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Je n’aime pas la musique de X.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I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don’t</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like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X’s</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music.</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Mon groupe préféré, c’est …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My</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favourite</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group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is</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Mon chanteur préféré, c’est …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My favourite (male) singer is …</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US" sz="1000" dirty="0">
                <a:effectLst/>
                <a:latin typeface="Calibri" panose="020F0502020204030204" pitchFamily="34" charset="0"/>
                <a:ea typeface="Calibri" panose="020F0502020204030204" pitchFamily="34" charset="0"/>
                <a:cs typeface="Times New Roman" panose="02020603050405020304" pitchFamily="18" charset="0"/>
              </a:rPr>
              <a:t>Ma chanteuse </a:t>
            </a:r>
            <a:r>
              <a:rPr lang="en-US" sz="1000" dirty="0" err="1">
                <a:effectLst/>
                <a:latin typeface="Calibri" panose="020F0502020204030204" pitchFamily="34" charset="0"/>
                <a:ea typeface="Calibri" panose="020F0502020204030204" pitchFamily="34" charset="0"/>
                <a:cs typeface="Times New Roman" panose="02020603050405020304" pitchFamily="18" charset="0"/>
              </a:rPr>
              <a:t>préférée</a:t>
            </a: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1000" dirty="0" err="1">
                <a:effectLst/>
                <a:latin typeface="Calibri" panose="020F0502020204030204" pitchFamily="34" charset="0"/>
                <a:ea typeface="Calibri" panose="020F0502020204030204" pitchFamily="34" charset="0"/>
                <a:cs typeface="Times New Roman" panose="02020603050405020304" pitchFamily="18" charset="0"/>
              </a:rPr>
              <a:t>c’est</a:t>
            </a:r>
            <a:r>
              <a:rPr lang="en-US" sz="1000" dirty="0">
                <a:effectLst/>
                <a:latin typeface="Calibri" panose="020F0502020204030204" pitchFamily="34" charset="0"/>
                <a:ea typeface="Calibri" panose="020F0502020204030204" pitchFamily="34" charset="0"/>
                <a:cs typeface="Times New Roman" panose="02020603050405020304" pitchFamily="18" charset="0"/>
              </a:rPr>
              <a:t> …	</a:t>
            </a:r>
            <a:r>
              <a:rPr lang="en-US" sz="1000" i="1" dirty="0">
                <a:effectLst/>
                <a:latin typeface="Calibri" panose="020F0502020204030204" pitchFamily="34" charset="0"/>
                <a:ea typeface="Calibri" panose="020F0502020204030204" pitchFamily="34" charset="0"/>
                <a:cs typeface="Times New Roman" panose="02020603050405020304" pitchFamily="18" charset="0"/>
              </a:rPr>
              <a:t>My </a:t>
            </a:r>
            <a:r>
              <a:rPr lang="en-US" sz="1000" i="1" dirty="0" err="1">
                <a:effectLst/>
                <a:latin typeface="Calibri" panose="020F0502020204030204" pitchFamily="34" charset="0"/>
                <a:ea typeface="Calibri" panose="020F0502020204030204" pitchFamily="34" charset="0"/>
                <a:cs typeface="Times New Roman" panose="02020603050405020304" pitchFamily="18" charset="0"/>
              </a:rPr>
              <a:t>favourite</a:t>
            </a:r>
            <a:r>
              <a:rPr lang="en-US" sz="1000" i="1" dirty="0">
                <a:effectLst/>
                <a:latin typeface="Calibri" panose="020F0502020204030204" pitchFamily="34" charset="0"/>
                <a:ea typeface="Calibri" panose="020F0502020204030204" pitchFamily="34" charset="0"/>
                <a:cs typeface="Times New Roman" panose="02020603050405020304" pitchFamily="18" charset="0"/>
              </a:rPr>
              <a:t> (female) singer is …</a:t>
            </a:r>
            <a:br>
              <a:rPr lang="en-US"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J’adore la chanson …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I love the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song</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les mélodies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the tunes</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les paroles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the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words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fr-FR" sz="1000" b="1" dirty="0">
                <a:effectLst/>
                <a:latin typeface="Calibri" panose="020F0502020204030204" pitchFamily="34" charset="0"/>
                <a:ea typeface="Calibri" panose="020F0502020204030204" pitchFamily="34" charset="0"/>
                <a:cs typeface="Times New Roman" panose="02020603050405020304" pitchFamily="18" charset="0"/>
              </a:rPr>
              <a:t>Les vêtements</a:t>
            </a:r>
            <a:r>
              <a:rPr lang="fr-FR" sz="1000" b="1" i="1" dirty="0">
                <a:effectLst/>
                <a:latin typeface="Calibri" panose="020F0502020204030204" pitchFamily="34" charset="0"/>
                <a:ea typeface="Calibri" panose="020F0502020204030204" pitchFamily="34" charset="0"/>
                <a:cs typeface="Times New Roman" panose="02020603050405020304" pitchFamily="18" charset="0"/>
              </a:rPr>
              <a:t>	</a:t>
            </a:r>
            <a:r>
              <a:rPr lang="fr-FR" sz="1000" b="1" i="1" dirty="0" err="1">
                <a:effectLst/>
                <a:latin typeface="Calibri" panose="020F0502020204030204" pitchFamily="34" charset="0"/>
                <a:ea typeface="Calibri" panose="020F0502020204030204" pitchFamily="34" charset="0"/>
                <a:cs typeface="Times New Roman" panose="02020603050405020304" pitchFamily="18" charset="0"/>
              </a:rPr>
              <a:t>Clothes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fr-FR" sz="1000" dirty="0">
                <a:effectLst/>
                <a:latin typeface="Calibri" panose="020F0502020204030204" pitchFamily="34" charset="0"/>
                <a:ea typeface="Calibri" panose="020F0502020204030204" pitchFamily="34" charset="0"/>
                <a:cs typeface="Times New Roman" panose="02020603050405020304" pitchFamily="18" charset="0"/>
              </a:rPr>
              <a:t>Qu’est-ce que tu vas porter à la fête?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What are you going to wear to the </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i="1" dirty="0">
                <a:effectLst/>
                <a:latin typeface="Calibri" panose="020F0502020204030204" pitchFamily="34" charset="0"/>
                <a:ea typeface="Calibri" panose="020F0502020204030204" pitchFamily="34" charset="0"/>
                <a:cs typeface="Times New Roman" panose="02020603050405020304" pitchFamily="18" charset="0"/>
              </a:rPr>
              <a:t>  	  party?</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Je vais porter …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I’m</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going</a:t>
            </a:r>
            <a:r>
              <a:rPr lang="fr-FR" sz="1000" i="1" dirty="0">
                <a:effectLst/>
                <a:latin typeface="Calibri" panose="020F0502020204030204" pitchFamily="34" charset="0"/>
                <a:ea typeface="Calibri" panose="020F0502020204030204" pitchFamily="34" charset="0"/>
                <a:cs typeface="Times New Roman" panose="02020603050405020304" pitchFamily="18" charset="0"/>
              </a:rPr>
              <a:t> to wear …</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des baskets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trainers</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des bottes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boots</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des chaussures (de skate)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skater</a:t>
            </a:r>
            <a:r>
              <a:rPr lang="fr-FR" sz="1000" i="1" dirty="0">
                <a:effectLst/>
                <a:latin typeface="Calibri" panose="020F0502020204030204" pitchFamily="34" charset="0"/>
                <a:ea typeface="Calibri" panose="020F0502020204030204" pitchFamily="34" charset="0"/>
                <a:cs typeface="Times New Roman" panose="02020603050405020304" pitchFamily="18" charset="0"/>
              </a:rPr>
              <a:t>)</a:t>
            </a: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shoes</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une chemise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a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shirt</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un jean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jeans</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une jupe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a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skirt</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un pantalon   	</a:t>
            </a:r>
            <a:r>
              <a:rPr lang="fr-FR" sz="1000" i="1" dirty="0" err="1">
                <a:effectLst/>
                <a:latin typeface="Calibri" panose="020F0502020204030204" pitchFamily="34" charset="0"/>
                <a:ea typeface="Calibri" panose="020F0502020204030204" pitchFamily="34" charset="0"/>
                <a:cs typeface="Times New Roman" panose="02020603050405020304" pitchFamily="18" charset="0"/>
              </a:rPr>
              <a:t>trousers</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un pull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a jumper</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un sweat à capuche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a hoodie</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un tee-shirt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a T-shirt</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r>
              <a:rPr lang="fr-FR" sz="1000" dirty="0">
                <a:effectLst/>
                <a:latin typeface="Calibri" panose="020F0502020204030204" pitchFamily="34" charset="0"/>
                <a:ea typeface="Calibri" panose="020F0502020204030204" pitchFamily="34" charset="0"/>
                <a:cs typeface="Times New Roman" panose="02020603050405020304" pitchFamily="18" charset="0"/>
              </a:rPr>
              <a:t>une veste	</a:t>
            </a:r>
            <a:r>
              <a:rPr lang="fr-FR" sz="1000" i="1" dirty="0">
                <a:effectLst/>
                <a:latin typeface="Calibri" panose="020F0502020204030204" pitchFamily="34" charset="0"/>
                <a:ea typeface="Calibri" panose="020F0502020204030204" pitchFamily="34" charset="0"/>
                <a:cs typeface="Times New Roman" panose="02020603050405020304" pitchFamily="18" charset="0"/>
              </a:rPr>
              <a:t>a jacket</a:t>
            </a:r>
            <a:br>
              <a:rPr lang="fr-FR" sz="1000" i="1" dirty="0">
                <a:effectLst/>
                <a:latin typeface="Calibri" panose="020F0502020204030204" pitchFamily="34" charset="0"/>
                <a:ea typeface="Calibri" panose="020F0502020204030204" pitchFamily="34" charset="0"/>
                <a:cs typeface="Times New Roman" panose="02020603050405020304" pitchFamily="18" charset="0"/>
              </a:rPr>
            </a:br>
            <a:br>
              <a:rPr lang="en-GB" sz="1000" dirty="0">
                <a:latin typeface="Calibri" panose="020F0502020204030204" pitchFamily="34" charset="0"/>
                <a:ea typeface="Calibri" panose="020F0502020204030204" pitchFamily="34" charset="0"/>
                <a:cs typeface="Times New Roman" panose="02020603050405020304" pitchFamily="18" charset="0"/>
              </a:rPr>
            </a:br>
            <a:endParaRPr lang="en-GB" sz="1000" dirty="0"/>
          </a:p>
        </p:txBody>
      </p:sp>
    </p:spTree>
    <p:extLst>
      <p:ext uri="{BB962C8B-B14F-4D97-AF65-F5344CB8AC3E}">
        <p14:creationId xmlns:p14="http://schemas.microsoft.com/office/powerpoint/2010/main" val="2452265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0A970-C8B6-41AE-9B60-F7CCA008908F}"/>
              </a:ext>
            </a:extLst>
          </p:cNvPr>
          <p:cNvSpPr>
            <a:spLocks noGrp="1"/>
          </p:cNvSpPr>
          <p:nvPr>
            <p:ph type="title"/>
          </p:nvPr>
        </p:nvSpPr>
        <p:spPr>
          <a:xfrm>
            <a:off x="435429" y="2553153"/>
            <a:ext cx="4789714" cy="1325563"/>
          </a:xfrm>
        </p:spPr>
        <p:txBody>
          <a:bodyPr>
            <a:normAutofit fontScale="90000"/>
          </a:bodyPr>
          <a:lstStyle/>
          <a:p>
            <a:pPr>
              <a:lnSpc>
                <a:spcPct val="107000"/>
              </a:lnSpc>
              <a:spcAft>
                <a:spcPts val="800"/>
              </a:spcAft>
              <a:tabLst>
                <a:tab pos="3086100" algn="l"/>
              </a:tabLst>
            </a:pPr>
            <a:r>
              <a:rPr lang="fr-FR" sz="1100" b="1" dirty="0">
                <a:effectLst/>
                <a:latin typeface="Calibri" panose="020F0502020204030204" pitchFamily="34" charset="0"/>
                <a:ea typeface="Calibri" panose="020F0502020204030204" pitchFamily="34" charset="0"/>
                <a:cs typeface="Times New Roman" panose="02020603050405020304" pitchFamily="18" charset="0"/>
              </a:rPr>
              <a:t>Les couleurs	</a:t>
            </a:r>
            <a:r>
              <a:rPr lang="fr-FR" sz="1100" b="1" i="1" dirty="0" err="1">
                <a:effectLst/>
                <a:latin typeface="Calibri" panose="020F0502020204030204" pitchFamily="34" charset="0"/>
                <a:ea typeface="Calibri" panose="020F0502020204030204" pitchFamily="34" charset="0"/>
                <a:cs typeface="Times New Roman" panose="02020603050405020304" pitchFamily="18" charset="0"/>
              </a:rPr>
              <a:t>Colours</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beige	</a:t>
            </a:r>
            <a:r>
              <a:rPr lang="fr-FR" sz="1100" i="1" dirty="0">
                <a:effectLst/>
                <a:latin typeface="Calibri" panose="020F0502020204030204" pitchFamily="34" charset="0"/>
                <a:ea typeface="Calibri" panose="020F0502020204030204" pitchFamily="34" charset="0"/>
                <a:cs typeface="Times New Roman" panose="02020603050405020304" pitchFamily="18" charset="0"/>
              </a:rPr>
              <a:t>beige</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blanc(</a:t>
            </a:r>
            <a:r>
              <a:rPr lang="fr-FR" sz="1100" dirty="0" err="1">
                <a:effectLst/>
                <a:latin typeface="Calibri" panose="020F0502020204030204" pitchFamily="34" charset="0"/>
                <a:ea typeface="Calibri" panose="020F0502020204030204" pitchFamily="34" charset="0"/>
                <a:cs typeface="Times New Roman" panose="02020603050405020304" pitchFamily="18" charset="0"/>
              </a:rPr>
              <a:t>he</a:t>
            </a: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r>
              <a:rPr lang="fr-FR" sz="1100" i="1" dirty="0">
                <a:effectLst/>
                <a:latin typeface="Calibri" panose="020F0502020204030204" pitchFamily="34" charset="0"/>
                <a:ea typeface="Calibri" panose="020F0502020204030204" pitchFamily="34" charset="0"/>
                <a:cs typeface="Times New Roman" panose="02020603050405020304" pitchFamily="18" charset="0"/>
              </a:rPr>
              <a:t>white</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bleu(e)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blue</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marron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brown</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noir(e)	</a:t>
            </a:r>
            <a:r>
              <a:rPr lang="fr-FR" sz="1100" i="1" dirty="0">
                <a:effectLst/>
                <a:latin typeface="Calibri" panose="020F0502020204030204" pitchFamily="34" charset="0"/>
                <a:ea typeface="Calibri" panose="020F0502020204030204" pitchFamily="34" charset="0"/>
                <a:cs typeface="Times New Roman" panose="02020603050405020304" pitchFamily="18" charset="0"/>
              </a:rPr>
              <a:t>black</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orange	</a:t>
            </a:r>
            <a:r>
              <a:rPr lang="fr-FR" sz="1100" i="1" dirty="0">
                <a:effectLst/>
                <a:latin typeface="Calibri" panose="020F0502020204030204" pitchFamily="34" charset="0"/>
                <a:ea typeface="Calibri" panose="020F0502020204030204" pitchFamily="34" charset="0"/>
                <a:cs typeface="Times New Roman" panose="02020603050405020304" pitchFamily="18" charset="0"/>
              </a:rPr>
              <a:t>orange</a:t>
            </a:r>
            <a:br>
              <a:rPr lang="fr-FR" sz="1100" i="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vert kaki	</a:t>
            </a:r>
            <a:r>
              <a:rPr lang="fr-FR" sz="1100" i="1" dirty="0" err="1">
                <a:effectLst/>
                <a:latin typeface="Calibri" panose="020F0502020204030204" pitchFamily="34" charset="0"/>
                <a:ea typeface="Calibri" panose="020F0502020204030204" pitchFamily="34" charset="0"/>
                <a:cs typeface="Times New Roman" panose="02020603050405020304" pitchFamily="18" charset="0"/>
              </a:rPr>
              <a:t>khaki</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r>
              <a:rPr lang="en-GB" sz="1100" b="1" dirty="0">
                <a:effectLst/>
                <a:latin typeface="Calibri" panose="020F0502020204030204" pitchFamily="34" charset="0"/>
                <a:ea typeface="Calibri" panose="020F0502020204030204" pitchFamily="34" charset="0"/>
                <a:cs typeface="Times New Roman" panose="02020603050405020304" pitchFamily="18" charset="0"/>
              </a:rPr>
              <a:t>Ce weekend	</a:t>
            </a:r>
            <a:r>
              <a:rPr lang="en-GB" sz="1100" b="1" i="1" dirty="0">
                <a:effectLst/>
                <a:latin typeface="Calibri" panose="020F0502020204030204" pitchFamily="34" charset="0"/>
                <a:ea typeface="Calibri" panose="020F0502020204030204" pitchFamily="34" charset="0"/>
                <a:cs typeface="Times New Roman" panose="02020603050405020304" pitchFamily="18" charset="0"/>
              </a:rPr>
              <a:t>This weekend</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Ce weekend, je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vais</a:t>
            </a:r>
            <a:r>
              <a:rPr lang="en-GB" sz="1100" dirty="0">
                <a:effectLst/>
                <a:latin typeface="Calibri" panose="020F0502020204030204" pitchFamily="34" charset="0"/>
                <a:ea typeface="Calibri" panose="020F0502020204030204" pitchFamily="34" charset="0"/>
                <a:cs typeface="Times New Roman" panose="02020603050405020304" pitchFamily="18" charset="0"/>
              </a:rPr>
              <a:t> …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This weekend I’m going …</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manger au restaurant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to eat in a restaurant</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err="1">
                <a:effectLst/>
                <a:latin typeface="Calibri" panose="020F0502020204030204" pitchFamily="34" charset="0"/>
                <a:ea typeface="Calibri" panose="020F0502020204030204" pitchFamily="34" charset="0"/>
                <a:cs typeface="Times New Roman" panose="02020603050405020304" pitchFamily="18" charset="0"/>
              </a:rPr>
              <a:t>aller</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en</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ville</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to go into town</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err="1">
                <a:effectLst/>
                <a:latin typeface="Calibri" panose="020F0502020204030204" pitchFamily="34" charset="0"/>
                <a:ea typeface="Calibri" panose="020F0502020204030204" pitchFamily="34" charset="0"/>
                <a:cs typeface="Times New Roman" panose="02020603050405020304" pitchFamily="18" charset="0"/>
              </a:rPr>
              <a:t>jouer</a:t>
            </a:r>
            <a:r>
              <a:rPr lang="en-GB" sz="1100" dirty="0">
                <a:effectLst/>
                <a:latin typeface="Calibri" panose="020F0502020204030204" pitchFamily="34" charset="0"/>
                <a:ea typeface="Calibri" panose="020F0502020204030204" pitchFamily="34" charset="0"/>
                <a:cs typeface="Times New Roman" panose="02020603050405020304" pitchFamily="18" charset="0"/>
              </a:rPr>
              <a:t> au foot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to play football</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faire du camping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to go camping</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err="1">
                <a:effectLst/>
                <a:latin typeface="Calibri" panose="020F0502020204030204" pitchFamily="34" charset="0"/>
                <a:ea typeface="Calibri" panose="020F0502020204030204" pitchFamily="34" charset="0"/>
                <a:cs typeface="Times New Roman" panose="02020603050405020304" pitchFamily="18" charset="0"/>
              </a:rPr>
              <a:t>aller</a:t>
            </a:r>
            <a:r>
              <a:rPr lang="en-GB" sz="1100" dirty="0">
                <a:effectLst/>
                <a:latin typeface="Calibri" panose="020F0502020204030204" pitchFamily="34" charset="0"/>
                <a:ea typeface="Calibri" panose="020F0502020204030204" pitchFamily="34" charset="0"/>
                <a:cs typeface="Times New Roman" panose="02020603050405020304" pitchFamily="18" charset="0"/>
              </a:rPr>
              <a:t> au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cinéma</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to go to the cinema</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r>
              <a:rPr lang="en-GB" sz="1100" dirty="0">
                <a:effectLst/>
                <a:latin typeface="Calibri" panose="020F0502020204030204" pitchFamily="34" charset="0"/>
                <a:ea typeface="Calibri" panose="020F0502020204030204" pitchFamily="34" charset="0"/>
                <a:cs typeface="Times New Roman" panose="02020603050405020304" pitchFamily="18" charset="0"/>
              </a:rPr>
              <a:t>faire de la rando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to go hiking</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4" name="Title 1">
            <a:extLst>
              <a:ext uri="{FF2B5EF4-FFF2-40B4-BE49-F238E27FC236}">
                <a16:creationId xmlns:a16="http://schemas.microsoft.com/office/drawing/2014/main" id="{FC3EB884-F758-467D-9BB7-DBDB05C8B631}"/>
              </a:ext>
            </a:extLst>
          </p:cNvPr>
          <p:cNvSpPr txBox="1">
            <a:spLocks/>
          </p:cNvSpPr>
          <p:nvPr/>
        </p:nvSpPr>
        <p:spPr>
          <a:xfrm>
            <a:off x="6418489" y="1569356"/>
            <a:ext cx="4789714" cy="43810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Aft>
                <a:spcPts val="800"/>
              </a:spcAft>
              <a:tabLst>
                <a:tab pos="3086100" algn="l"/>
              </a:tabLs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Le weekend dernier	</a:t>
            </a:r>
            <a:r>
              <a:rPr lang="en-GB" sz="1000" b="1" i="1" dirty="0">
                <a:effectLst/>
                <a:latin typeface="Calibri" panose="020F0502020204030204" pitchFamily="34" charset="0"/>
                <a:ea typeface="Calibri" panose="020F0502020204030204" pitchFamily="34" charset="0"/>
                <a:cs typeface="Times New Roman" panose="02020603050405020304" pitchFamily="18" charset="0"/>
              </a:rPr>
              <a:t>Last weekend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en-GB" sz="1000" dirty="0">
                <a:effectLst/>
                <a:latin typeface="Calibri" panose="020F0502020204030204" pitchFamily="34" charset="0"/>
                <a:ea typeface="Calibri" panose="020F0502020204030204" pitchFamily="34" charset="0"/>
                <a:cs typeface="Times New Roman" panose="02020603050405020304" pitchFamily="18" charset="0"/>
              </a:rPr>
              <a:t>je suis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allé</a:t>
            </a:r>
            <a:r>
              <a:rPr lang="en-GB" sz="1000" dirty="0">
                <a:effectLst/>
                <a:latin typeface="Calibri" panose="020F0502020204030204" pitchFamily="34" charset="0"/>
                <a:ea typeface="Calibri" panose="020F0502020204030204" pitchFamily="34" charset="0"/>
                <a:cs typeface="Times New Roman" panose="02020603050405020304" pitchFamily="18" charset="0"/>
              </a:rPr>
              <a:t>(e) au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stade</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went to the stadium</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je suis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allé</a:t>
            </a:r>
            <a:r>
              <a:rPr lang="en-GB" sz="1000" dirty="0">
                <a:effectLst/>
                <a:latin typeface="Calibri" panose="020F0502020204030204" pitchFamily="34" charset="0"/>
                <a:ea typeface="Calibri" panose="020F0502020204030204" pitchFamily="34" charset="0"/>
                <a:cs typeface="Times New Roman" panose="02020603050405020304" pitchFamily="18" charset="0"/>
              </a:rPr>
              <a:t>(e) au parc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went to the park</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je suis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allé</a:t>
            </a:r>
            <a:r>
              <a:rPr lang="en-GB" sz="1000" dirty="0">
                <a:effectLst/>
                <a:latin typeface="Calibri" panose="020F0502020204030204" pitchFamily="34" charset="0"/>
                <a:ea typeface="Calibri" panose="020F0502020204030204" pitchFamily="34" charset="0"/>
                <a:cs typeface="Times New Roman" panose="02020603050405020304" pitchFamily="18" charset="0"/>
              </a:rPr>
              <a:t>(e) au café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went to the café</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je suis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allé</a:t>
            </a:r>
            <a:r>
              <a:rPr lang="en-GB" sz="1000" dirty="0">
                <a:effectLst/>
                <a:latin typeface="Calibri" panose="020F0502020204030204" pitchFamily="34" charset="0"/>
                <a:ea typeface="Calibri" panose="020F0502020204030204" pitchFamily="34" charset="0"/>
                <a:cs typeface="Times New Roman" panose="02020603050405020304" pitchFamily="18" charset="0"/>
              </a:rPr>
              <a:t>(e)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en</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ville</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went into town</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je suis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allé</a:t>
            </a:r>
            <a:r>
              <a:rPr lang="en-GB" sz="1000" dirty="0">
                <a:effectLst/>
                <a:latin typeface="Calibri" panose="020F0502020204030204" pitchFamily="34" charset="0"/>
                <a:ea typeface="Calibri" panose="020F0502020204030204" pitchFamily="34" charset="0"/>
                <a:cs typeface="Times New Roman" panose="02020603050405020304" pitchFamily="18" charset="0"/>
              </a:rPr>
              <a:t>(e) à un concert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went to a concert</a:t>
            </a:r>
            <a:br>
              <a:rPr lang="en-GB" sz="1000"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je suis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allé</a:t>
            </a:r>
            <a:r>
              <a:rPr lang="en-GB" sz="1000" dirty="0">
                <a:effectLst/>
                <a:latin typeface="Calibri" panose="020F0502020204030204" pitchFamily="34" charset="0"/>
                <a:ea typeface="Calibri" panose="020F0502020204030204" pitchFamily="34" charset="0"/>
                <a:cs typeface="Times New Roman" panose="02020603050405020304" pitchFamily="18" charset="0"/>
              </a:rPr>
              <a:t>(e) à la piscine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went to the swimming pool</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je suis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allé</a:t>
            </a:r>
            <a:r>
              <a:rPr lang="en-GB" sz="1000" dirty="0">
                <a:effectLst/>
                <a:latin typeface="Calibri" panose="020F0502020204030204" pitchFamily="34" charset="0"/>
                <a:ea typeface="Calibri" panose="020F0502020204030204" pitchFamily="34" charset="0"/>
                <a:cs typeface="Times New Roman" panose="02020603050405020304" pitchFamily="18" charset="0"/>
              </a:rPr>
              <a:t>(e) à Paris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went to Paris</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je suis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allé</a:t>
            </a:r>
            <a:r>
              <a:rPr lang="en-GB" sz="1000" dirty="0">
                <a:effectLst/>
                <a:latin typeface="Calibri" panose="020F0502020204030204" pitchFamily="34" charset="0"/>
                <a:ea typeface="Calibri" panose="020F0502020204030204" pitchFamily="34" charset="0"/>
                <a:cs typeface="Times New Roman" panose="02020603050405020304" pitchFamily="18" charset="0"/>
              </a:rPr>
              <a:t>(e) à la discothèque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went to the disco</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j’ai</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mangé</a:t>
            </a:r>
            <a:r>
              <a:rPr lang="en-GB" sz="1000" dirty="0">
                <a:effectLst/>
                <a:latin typeface="Calibri" panose="020F0502020204030204" pitchFamily="34" charset="0"/>
                <a:ea typeface="Calibri" panose="020F0502020204030204" pitchFamily="34" charset="0"/>
                <a:cs typeface="Times New Roman" panose="02020603050405020304" pitchFamily="18" charset="0"/>
              </a:rPr>
              <a:t> des frites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ate chips</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j’ai</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écouté</a:t>
            </a:r>
            <a:r>
              <a:rPr lang="en-GB" sz="1000" dirty="0">
                <a:effectLst/>
                <a:latin typeface="Calibri" panose="020F0502020204030204" pitchFamily="34" charset="0"/>
                <a:ea typeface="Calibri" panose="020F0502020204030204" pitchFamily="34" charset="0"/>
                <a:cs typeface="Times New Roman" panose="02020603050405020304" pitchFamily="18" charset="0"/>
              </a:rPr>
              <a:t> de la musique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listened to music</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j’ai</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regardé</a:t>
            </a:r>
            <a:r>
              <a:rPr lang="en-GB" sz="1000" dirty="0">
                <a:effectLst/>
                <a:latin typeface="Calibri" panose="020F0502020204030204" pitchFamily="34" charset="0"/>
                <a:ea typeface="Calibri" panose="020F0502020204030204" pitchFamily="34" charset="0"/>
                <a:cs typeface="Times New Roman" panose="02020603050405020304" pitchFamily="18" charset="0"/>
              </a:rPr>
              <a:t> un match de foot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watched a football match</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j’ai</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dansé</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danced</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j’ai</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joué</a:t>
            </a:r>
            <a:r>
              <a:rPr lang="en-GB" sz="1000" dirty="0">
                <a:effectLst/>
                <a:latin typeface="Calibri" panose="020F0502020204030204" pitchFamily="34" charset="0"/>
                <a:ea typeface="Calibri" panose="020F0502020204030204" pitchFamily="34" charset="0"/>
                <a:cs typeface="Times New Roman" panose="02020603050405020304" pitchFamily="18" charset="0"/>
              </a:rPr>
              <a:t> au tennis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played tennis</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j’ai</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visité</a:t>
            </a:r>
            <a:r>
              <a:rPr lang="en-GB" sz="1000" dirty="0">
                <a:effectLst/>
                <a:latin typeface="Calibri" panose="020F0502020204030204" pitchFamily="34" charset="0"/>
                <a:ea typeface="Calibri" panose="020F0502020204030204" pitchFamily="34" charset="0"/>
                <a:cs typeface="Times New Roman" panose="02020603050405020304" pitchFamily="18" charset="0"/>
              </a:rPr>
              <a:t> le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musée</a:t>
            </a:r>
            <a:r>
              <a:rPr lang="en-GB" sz="1000" dirty="0">
                <a:effectLst/>
                <a:latin typeface="Calibri" panose="020F0502020204030204" pitchFamily="34" charset="0"/>
                <a:ea typeface="Calibri" panose="020F0502020204030204" pitchFamily="34" charset="0"/>
                <a:cs typeface="Times New Roman" panose="02020603050405020304" pitchFamily="18" charset="0"/>
              </a:rPr>
              <a:t> du Louvre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visited the Louvre museum</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j’ai</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acheté</a:t>
            </a:r>
            <a:r>
              <a:rPr lang="en-GB" sz="1000" dirty="0">
                <a:effectLst/>
                <a:latin typeface="Calibri" panose="020F0502020204030204" pitchFamily="34" charset="0"/>
                <a:ea typeface="Calibri" panose="020F0502020204030204" pitchFamily="34" charset="0"/>
                <a:cs typeface="Times New Roman" panose="02020603050405020304" pitchFamily="18" charset="0"/>
              </a:rPr>
              <a:t> un jean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bought a pair of jeans</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j’ai</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nagé</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 swam</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tabLst>
                <a:tab pos="30861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Les mots </a:t>
            </a:r>
            <a:r>
              <a:rPr lang="en-US" sz="1000" b="1" dirty="0" err="1">
                <a:effectLst/>
                <a:latin typeface="Calibri" panose="020F0502020204030204" pitchFamily="34" charset="0"/>
                <a:ea typeface="Calibri" panose="020F0502020204030204" pitchFamily="34" charset="0"/>
                <a:cs typeface="Times New Roman" panose="02020603050405020304" pitchFamily="18" charset="0"/>
              </a:rPr>
              <a:t>essentiels</a:t>
            </a:r>
            <a:r>
              <a:rPr lang="en-US" sz="1000" b="1" dirty="0">
                <a:effectLst/>
                <a:latin typeface="Calibri" panose="020F0502020204030204" pitchFamily="34" charset="0"/>
                <a:ea typeface="Calibri" panose="020F0502020204030204" pitchFamily="34" charset="0"/>
                <a:cs typeface="Times New Roman" panose="02020603050405020304" pitchFamily="18" charset="0"/>
              </a:rPr>
              <a:t>	</a:t>
            </a:r>
            <a:r>
              <a:rPr lang="en-US" sz="1000" b="1" i="1" dirty="0">
                <a:effectLst/>
                <a:latin typeface="Calibri" panose="020F0502020204030204" pitchFamily="34" charset="0"/>
                <a:ea typeface="Calibri" panose="020F0502020204030204" pitchFamily="34" charset="0"/>
                <a:cs typeface="Times New Roman" panose="02020603050405020304" pitchFamily="18" charset="0"/>
              </a:rPr>
              <a:t>High-frequency words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en-GB" sz="1000" dirty="0" err="1">
                <a:effectLst/>
                <a:latin typeface="Calibri" panose="020F0502020204030204" pitchFamily="34" charset="0"/>
                <a:ea typeface="Calibri" panose="020F0502020204030204" pitchFamily="34" charset="0"/>
                <a:cs typeface="Times New Roman" panose="02020603050405020304" pitchFamily="18" charset="0"/>
              </a:rPr>
              <a:t>alors</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so</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avec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with</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bien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well</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comme</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d’hab</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as usual</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en</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g</a:t>
            </a:r>
            <a:r>
              <a:rPr lang="en-GB" sz="1000" dirty="0" err="1">
                <a:effectLst/>
                <a:latin typeface="Calibri" panose="020F0502020204030204" pitchFamily="34" charset="0"/>
                <a:ea typeface="Calibri" panose="020F0502020204030204" pitchFamily="34" charset="0"/>
                <a:cs typeface="Arial" panose="020B0604020202020204" pitchFamily="34" charset="0"/>
              </a:rPr>
              <a:t>é</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n</a:t>
            </a:r>
            <a:r>
              <a:rPr lang="en-GB" sz="1000" dirty="0" err="1">
                <a:effectLst/>
                <a:latin typeface="Calibri" panose="020F0502020204030204" pitchFamily="34" charset="0"/>
                <a:ea typeface="Calibri" panose="020F0502020204030204" pitchFamily="34" charset="0"/>
                <a:cs typeface="Arial" panose="020B0604020202020204" pitchFamily="34" charset="0"/>
              </a:rPr>
              <a:t>é</a:t>
            </a:r>
            <a:r>
              <a:rPr lang="en-GB" sz="1000" dirty="0" err="1">
                <a:effectLst/>
                <a:latin typeface="Calibri" panose="020F0502020204030204" pitchFamily="34" charset="0"/>
                <a:ea typeface="Calibri" panose="020F0502020204030204" pitchFamily="34" charset="0"/>
                <a:cs typeface="Times New Roman" panose="02020603050405020304" pitchFamily="18" charset="0"/>
              </a:rPr>
              <a:t>ral</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in general</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ensemble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together</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ouah</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wow!</a:t>
            </a:r>
            <a:br>
              <a:rPr lang="en-GB" sz="1000"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où</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where</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ou</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or</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err="1">
                <a:effectLst/>
                <a:latin typeface="Calibri" panose="020F0502020204030204" pitchFamily="34" charset="0"/>
                <a:ea typeface="Calibri" panose="020F0502020204030204" pitchFamily="34" charset="0"/>
                <a:cs typeface="Times New Roman" panose="02020603050405020304" pitchFamily="18" charset="0"/>
              </a:rPr>
              <a:t>si</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if</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tout(e)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all, every</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GB" sz="1000" dirty="0">
                <a:effectLst/>
                <a:latin typeface="Calibri" panose="020F0502020204030204" pitchFamily="34" charset="0"/>
                <a:ea typeface="Calibri" panose="020F0502020204030204" pitchFamily="34" charset="0"/>
                <a:cs typeface="Times New Roman" panose="02020603050405020304" pitchFamily="18" charset="0"/>
              </a:rPr>
              <a:t>tout le temps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all the time</a:t>
            </a:r>
            <a:br>
              <a:rPr lang="en-GB" sz="1000" i="1" dirty="0">
                <a:effectLst/>
                <a:latin typeface="Calibri" panose="020F0502020204030204" pitchFamily="34" charset="0"/>
                <a:ea typeface="Calibri" panose="020F0502020204030204" pitchFamily="34" charset="0"/>
                <a:cs typeface="Times New Roman" panose="02020603050405020304" pitchFamily="18" charset="0"/>
              </a:rPr>
            </a:br>
            <a:r>
              <a:rPr lang="en-US" sz="1000" dirty="0" err="1">
                <a:effectLst/>
                <a:latin typeface="Calibri" panose="020F0502020204030204" pitchFamily="34" charset="0"/>
                <a:ea typeface="Calibri" panose="020F0502020204030204" pitchFamily="34" charset="0"/>
                <a:cs typeface="Times New Roman" panose="02020603050405020304" pitchFamily="18" charset="0"/>
              </a:rPr>
              <a:t>vraiment</a:t>
            </a: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1000" i="1" dirty="0">
                <a:effectLst/>
                <a:latin typeface="Calibri" panose="020F0502020204030204" pitchFamily="34" charset="0"/>
                <a:ea typeface="Calibri" panose="020F0502020204030204" pitchFamily="34" charset="0"/>
                <a:cs typeface="Times New Roman" panose="02020603050405020304" pitchFamily="18" charset="0"/>
              </a:rPr>
              <a:t>really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br>
              <a:rPr lang="en-GB" sz="1000" dirty="0">
                <a:latin typeface="Calibri" panose="020F0502020204030204" pitchFamily="34" charset="0"/>
                <a:ea typeface="Calibri" panose="020F0502020204030204" pitchFamily="34" charset="0"/>
                <a:cs typeface="Times New Roman" panose="02020603050405020304" pitchFamily="18" charset="0"/>
              </a:rPr>
            </a:br>
            <a:endParaRPr lang="en-GB" sz="1000" dirty="0"/>
          </a:p>
        </p:txBody>
      </p:sp>
    </p:spTree>
    <p:extLst>
      <p:ext uri="{BB962C8B-B14F-4D97-AF65-F5344CB8AC3E}">
        <p14:creationId xmlns:p14="http://schemas.microsoft.com/office/powerpoint/2010/main" val="4195990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E0D2AB42E77A4D84BE2DD6D05212EE" ma:contentTypeVersion="12" ma:contentTypeDescription="Create a new document." ma:contentTypeScope="" ma:versionID="6ce3580611a98063e1b982c10a8d4899">
  <xsd:schema xmlns:xsd="http://www.w3.org/2001/XMLSchema" xmlns:xs="http://www.w3.org/2001/XMLSchema" xmlns:p="http://schemas.microsoft.com/office/2006/metadata/properties" xmlns:ns3="39f316ac-aaf5-4e2e-a738-5959585ebd54" xmlns:ns4="ab5792e2-7a20-434d-b2c8-f6c424745da8" targetNamespace="http://schemas.microsoft.com/office/2006/metadata/properties" ma:root="true" ma:fieldsID="0fb2ca46268dcf17957317634adb8574" ns3:_="" ns4:_="">
    <xsd:import namespace="39f316ac-aaf5-4e2e-a738-5959585ebd54"/>
    <xsd:import namespace="ab5792e2-7a20-434d-b2c8-f6c424745da8"/>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f316ac-aaf5-4e2e-a738-5959585ebd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5792e2-7a20-434d-b2c8-f6c424745da8"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F83E8E-D027-4036-AB87-3F54124BDE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f316ac-aaf5-4e2e-a738-5959585ebd54"/>
    <ds:schemaRef ds:uri="ab5792e2-7a20-434d-b2c8-f6c424745d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FE4BD8-BD29-408F-9C40-A94B4A4CBD12}">
  <ds:schemaRefs>
    <ds:schemaRef ds:uri="http://purl.org/dc/elements/1.1/"/>
    <ds:schemaRef ds:uri="http://schemas.microsoft.com/office/infopath/2007/PartnerControls"/>
    <ds:schemaRef ds:uri="ab5792e2-7a20-434d-b2c8-f6c424745da8"/>
    <ds:schemaRef ds:uri="http://www.w3.org/XML/1998/namespace"/>
    <ds:schemaRef ds:uri="http://purl.org/dc/terms/"/>
    <ds:schemaRef ds:uri="http://schemas.microsoft.com/office/2006/documentManagement/types"/>
    <ds:schemaRef ds:uri="http://schemas.openxmlformats.org/package/2006/metadata/core-properties"/>
    <ds:schemaRef ds:uri="39f316ac-aaf5-4e2e-a738-5959585ebd54"/>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E3D65B18-9B4F-44F8-B9DD-8F119AB720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7450</TotalTime>
  <Words>2722</Words>
  <Application>Microsoft Office PowerPoint</Application>
  <PresentationFormat>Widescreen</PresentationFormat>
  <Paragraphs>619</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Mon caractère My character Je suis … I am … Tu es … You are … Il est … He is … Elle est … She is … Je ne suis pas … I’m not … drôle funny égoïste selfish intelligent(e)  intelligent paresseux/paresseuse lazy patient(e) patient pénible annoying sportif/sportive sporty sympa nice timide shy mon frère my brother ma sœur my sister mes parents my parents mon meilleur ami  my best friend (male) ma meilleure amie my best friend (female)   Ma bande de copains My group of friends Tu fais quoi avec tes copains/copines?  What do you do with your friends? On écoute de la musique. We listen to music. On joue à des jeux vidéo.  We play video games. On va en ville. We go into town. On fait du shopping. We go shopping. On rigole. We have fun. Tu parles de quoi avec tes copains? What do you talk about with your      friends? On parle de sport. We talk about sport. On parle de mode. We talk about fashion. On parle de films. We talk about films. Je fais beaucoup de choses. I do lots of things. On s’entend très bien. We get on very well.  </vt:lpstr>
      <vt:lpstr>Les couleurs Colours beige beige blanc(he) white bleu(e) blue marron brown noir(e) black orange orange vert kaki khaki   Ce weekend This weekend  Ce weekend, je vais … This weekend I’m going … manger au restaurant to eat in a restaurant aller en ville  to go into town jouer au foot to play football faire du camping to go camping aller au cinéma to go to the cinema faire de la rando to go hiking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Jones</dc:creator>
  <cp:lastModifiedBy>Caroline Heaney</cp:lastModifiedBy>
  <cp:revision>115</cp:revision>
  <dcterms:created xsi:type="dcterms:W3CDTF">2021-01-08T13:31:16Z</dcterms:created>
  <dcterms:modified xsi:type="dcterms:W3CDTF">2023-11-10T15:32:19Z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0x010100E1E0D2AB42E77A4D84BE2DD6D05212EE</vt:lpwstr>
  </property>
</Properties>
</file>