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1300" r:id="rId5"/>
    <p:sldId id="1294" r:id="rId6"/>
    <p:sldId id="1301" r:id="rId7"/>
    <p:sldId id="1302" r:id="rId8"/>
    <p:sldId id="1303" r:id="rId9"/>
    <p:sldId id="1309" r:id="rId10"/>
    <p:sldId id="1310" r:id="rId11"/>
    <p:sldId id="1311" r:id="rId12"/>
    <p:sldId id="131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45B7"/>
    <a:srgbClr val="FF7C80"/>
    <a:srgbClr val="FFFF00"/>
    <a:srgbClr val="FF0066"/>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809" autoAdjust="0"/>
    <p:restoredTop sz="80657" autoAdjust="0"/>
  </p:normalViewPr>
  <p:slideViewPr>
    <p:cSldViewPr snapToGrid="0">
      <p:cViewPr varScale="1">
        <p:scale>
          <a:sx n="67" d="100"/>
          <a:sy n="67" d="100"/>
        </p:scale>
        <p:origin x="42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becca Jones" userId="cc34aa30-be8e-493b-abaa-39f3d88714a0" providerId="ADAL" clId="{9916DA37-BE36-471C-8D85-7B75524687A9}"/>
    <pc:docChg chg="delSld">
      <pc:chgData name="Rebecca Jones" userId="cc34aa30-be8e-493b-abaa-39f3d88714a0" providerId="ADAL" clId="{9916DA37-BE36-471C-8D85-7B75524687A9}" dt="2021-01-09T01:16:38.990" v="1" actId="2696"/>
      <pc:docMkLst>
        <pc:docMk/>
      </pc:docMkLst>
      <pc:sldChg chg="del">
        <pc:chgData name="Rebecca Jones" userId="cc34aa30-be8e-493b-abaa-39f3d88714a0" providerId="ADAL" clId="{9916DA37-BE36-471C-8D85-7B75524687A9}" dt="2021-01-09T01:16:36.728" v="0" actId="2696"/>
        <pc:sldMkLst>
          <pc:docMk/>
          <pc:sldMk cId="2180509535" sldId="264"/>
        </pc:sldMkLst>
      </pc:sldChg>
      <pc:sldChg chg="del">
        <pc:chgData name="Rebecca Jones" userId="cc34aa30-be8e-493b-abaa-39f3d88714a0" providerId="ADAL" clId="{9916DA37-BE36-471C-8D85-7B75524687A9}" dt="2021-01-09T01:16:38.990" v="1" actId="2696"/>
        <pc:sldMkLst>
          <pc:docMk/>
          <pc:sldMk cId="938867914" sldId="128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4" y="0"/>
            <a:ext cx="2971800" cy="458788"/>
          </a:xfrm>
          <a:prstGeom prst="rect">
            <a:avLst/>
          </a:prstGeom>
        </p:spPr>
        <p:txBody>
          <a:bodyPr vert="horz" lIns="91440" tIns="45720" rIns="91440" bIns="45720" rtlCol="0"/>
          <a:lstStyle>
            <a:lvl1pPr algn="r">
              <a:defRPr sz="1200"/>
            </a:lvl1pPr>
          </a:lstStyle>
          <a:p>
            <a:fld id="{F9B7B55D-2D0E-4CAC-97A9-D9A3405A5772}" type="datetimeFigureOut">
              <a:rPr lang="fr-FR" smtClean="0"/>
              <a:t>26/06/2023</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1"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Footer Placeholder 5"/>
          <p:cNvSpPr>
            <a:spLocks noGrp="1"/>
          </p:cNvSpPr>
          <p:nvPr>
            <p:ph type="ftr" sz="quarter" idx="4"/>
          </p:nvPr>
        </p:nvSpPr>
        <p:spPr>
          <a:xfrm>
            <a:off x="0" y="8685214"/>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4" y="8685214"/>
            <a:ext cx="2971800" cy="458787"/>
          </a:xfrm>
          <a:prstGeom prst="rect">
            <a:avLst/>
          </a:prstGeom>
        </p:spPr>
        <p:txBody>
          <a:bodyPr vert="horz" lIns="91440" tIns="45720" rIns="91440" bIns="45720" rtlCol="0" anchor="b"/>
          <a:lstStyle>
            <a:lvl1pPr algn="r">
              <a:defRPr sz="1200"/>
            </a:lvl1pPr>
          </a:lstStyle>
          <a:p>
            <a:fld id="{4200AE5E-5171-4E3E-8976-34735CFA97DA}" type="slidenum">
              <a:rPr lang="fr-FR" smtClean="0"/>
              <a:t>‹#›</a:t>
            </a:fld>
            <a:endParaRPr lang="fr-FR"/>
          </a:p>
        </p:txBody>
      </p:sp>
    </p:spTree>
    <p:extLst>
      <p:ext uri="{BB962C8B-B14F-4D97-AF65-F5344CB8AC3E}">
        <p14:creationId xmlns:p14="http://schemas.microsoft.com/office/powerpoint/2010/main" val="3556273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4200AE5E-5171-4E3E-8976-34735CFA97DA}" type="slidenum">
              <a:rPr lang="fr-FR" smtClean="0"/>
              <a:t>2</a:t>
            </a:fld>
            <a:endParaRPr lang="fr-FR"/>
          </a:p>
        </p:txBody>
      </p:sp>
    </p:spTree>
    <p:extLst>
      <p:ext uri="{BB962C8B-B14F-4D97-AF65-F5344CB8AC3E}">
        <p14:creationId xmlns:p14="http://schemas.microsoft.com/office/powerpoint/2010/main" val="3170793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4200AE5E-5171-4E3E-8976-34735CFA97DA}" type="slidenum">
              <a:rPr lang="fr-FR" smtClean="0"/>
              <a:t>3</a:t>
            </a:fld>
            <a:endParaRPr lang="fr-FR"/>
          </a:p>
        </p:txBody>
      </p:sp>
    </p:spTree>
    <p:extLst>
      <p:ext uri="{BB962C8B-B14F-4D97-AF65-F5344CB8AC3E}">
        <p14:creationId xmlns:p14="http://schemas.microsoft.com/office/powerpoint/2010/main" val="3485656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4200AE5E-5171-4E3E-8976-34735CFA97DA}" type="slidenum">
              <a:rPr lang="fr-FR" smtClean="0"/>
              <a:t>4</a:t>
            </a:fld>
            <a:endParaRPr lang="fr-FR"/>
          </a:p>
        </p:txBody>
      </p:sp>
    </p:spTree>
    <p:extLst>
      <p:ext uri="{BB962C8B-B14F-4D97-AF65-F5344CB8AC3E}">
        <p14:creationId xmlns:p14="http://schemas.microsoft.com/office/powerpoint/2010/main" val="1288681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4200AE5E-5171-4E3E-8976-34735CFA97DA}" type="slidenum">
              <a:rPr lang="fr-FR" smtClean="0"/>
              <a:t>5</a:t>
            </a:fld>
            <a:endParaRPr lang="fr-FR"/>
          </a:p>
        </p:txBody>
      </p:sp>
    </p:spTree>
    <p:extLst>
      <p:ext uri="{BB962C8B-B14F-4D97-AF65-F5344CB8AC3E}">
        <p14:creationId xmlns:p14="http://schemas.microsoft.com/office/powerpoint/2010/main" val="3056544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F19DB-5179-4F2E-8551-9ADF094CE4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id="{B5D4D5FB-9107-493E-8225-346CAB0F55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id="{0253C656-000E-47DE-88A2-D4D16DCAF049}"/>
              </a:ext>
            </a:extLst>
          </p:cNvPr>
          <p:cNvSpPr>
            <a:spLocks noGrp="1"/>
          </p:cNvSpPr>
          <p:nvPr>
            <p:ph type="dt" sz="half" idx="10"/>
          </p:nvPr>
        </p:nvSpPr>
        <p:spPr/>
        <p:txBody>
          <a:bodyPr/>
          <a:lstStyle/>
          <a:p>
            <a:fld id="{CDE981F8-22BD-4D61-93D2-34C4FE2452CA}" type="datetimeFigureOut">
              <a:rPr lang="fr-FR" smtClean="0"/>
              <a:t>26/06/2023</a:t>
            </a:fld>
            <a:endParaRPr lang="fr-FR"/>
          </a:p>
        </p:txBody>
      </p:sp>
      <p:sp>
        <p:nvSpPr>
          <p:cNvPr id="5" name="Footer Placeholder 4">
            <a:extLst>
              <a:ext uri="{FF2B5EF4-FFF2-40B4-BE49-F238E27FC236}">
                <a16:creationId xmlns:a16="http://schemas.microsoft.com/office/drawing/2014/main" id="{2D312AC1-204C-4375-946E-F78E06EF319F}"/>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F577806A-658E-452D-9D05-049D2670EB28}"/>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3186855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DF6C6-FC3B-4B0D-8C4B-003E954853D5}"/>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0E33D924-DD4D-4653-923E-C6905267560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7DB77D03-A18D-441C-90AA-C4D50E85751C}"/>
              </a:ext>
            </a:extLst>
          </p:cNvPr>
          <p:cNvSpPr>
            <a:spLocks noGrp="1"/>
          </p:cNvSpPr>
          <p:nvPr>
            <p:ph type="dt" sz="half" idx="10"/>
          </p:nvPr>
        </p:nvSpPr>
        <p:spPr/>
        <p:txBody>
          <a:bodyPr/>
          <a:lstStyle/>
          <a:p>
            <a:fld id="{CDE981F8-22BD-4D61-93D2-34C4FE2452CA}" type="datetimeFigureOut">
              <a:rPr lang="fr-FR" smtClean="0"/>
              <a:t>26/06/2023</a:t>
            </a:fld>
            <a:endParaRPr lang="fr-FR"/>
          </a:p>
        </p:txBody>
      </p:sp>
      <p:sp>
        <p:nvSpPr>
          <p:cNvPr id="5" name="Footer Placeholder 4">
            <a:extLst>
              <a:ext uri="{FF2B5EF4-FFF2-40B4-BE49-F238E27FC236}">
                <a16:creationId xmlns:a16="http://schemas.microsoft.com/office/drawing/2014/main" id="{B1116215-B49C-4A99-BCB0-46E1D5119F2F}"/>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83CD201C-F3F7-4A76-9008-F9A9F118743B}"/>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3287967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47A4FD-7956-4FF7-AAD8-510FC66E5A5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B49B3B57-2179-4D22-9D1E-AA91C5D693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7F507519-5240-47DC-A078-FD4D74475D42}"/>
              </a:ext>
            </a:extLst>
          </p:cNvPr>
          <p:cNvSpPr>
            <a:spLocks noGrp="1"/>
          </p:cNvSpPr>
          <p:nvPr>
            <p:ph type="dt" sz="half" idx="10"/>
          </p:nvPr>
        </p:nvSpPr>
        <p:spPr/>
        <p:txBody>
          <a:bodyPr/>
          <a:lstStyle/>
          <a:p>
            <a:fld id="{CDE981F8-22BD-4D61-93D2-34C4FE2452CA}" type="datetimeFigureOut">
              <a:rPr lang="fr-FR" smtClean="0"/>
              <a:t>26/06/2023</a:t>
            </a:fld>
            <a:endParaRPr lang="fr-FR"/>
          </a:p>
        </p:txBody>
      </p:sp>
      <p:sp>
        <p:nvSpPr>
          <p:cNvPr id="5" name="Footer Placeholder 4">
            <a:extLst>
              <a:ext uri="{FF2B5EF4-FFF2-40B4-BE49-F238E27FC236}">
                <a16:creationId xmlns:a16="http://schemas.microsoft.com/office/drawing/2014/main" id="{E7613554-AAB5-485B-88C4-101D5762A20E}"/>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A503150D-9E3A-4AE7-835F-1B3C7654DF32}"/>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1381208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F052C-A3F1-4BF1-A324-787719C36494}"/>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97C0FB8A-DEFC-4456-970C-34020C9EF2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94F38A16-D327-46FA-B123-7EC86A33A26D}"/>
              </a:ext>
            </a:extLst>
          </p:cNvPr>
          <p:cNvSpPr>
            <a:spLocks noGrp="1"/>
          </p:cNvSpPr>
          <p:nvPr>
            <p:ph type="dt" sz="half" idx="10"/>
          </p:nvPr>
        </p:nvSpPr>
        <p:spPr/>
        <p:txBody>
          <a:bodyPr/>
          <a:lstStyle/>
          <a:p>
            <a:fld id="{CDE981F8-22BD-4D61-93D2-34C4FE2452CA}" type="datetimeFigureOut">
              <a:rPr lang="fr-FR" smtClean="0"/>
              <a:t>26/06/2023</a:t>
            </a:fld>
            <a:endParaRPr lang="fr-FR"/>
          </a:p>
        </p:txBody>
      </p:sp>
      <p:sp>
        <p:nvSpPr>
          <p:cNvPr id="5" name="Footer Placeholder 4">
            <a:extLst>
              <a:ext uri="{FF2B5EF4-FFF2-40B4-BE49-F238E27FC236}">
                <a16:creationId xmlns:a16="http://schemas.microsoft.com/office/drawing/2014/main" id="{A73D3F2C-DAC1-492F-8D0B-530F47597510}"/>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7F460176-710C-44F6-9AE1-5510F5EFEE0B}"/>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193136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31DB-804A-4893-BA1B-9FA21D3BC1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id="{BF31EF32-41C6-4FD4-9BFA-1AEDD92F88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70BF92C-7AC8-4986-87D8-7EE36E33D76A}"/>
              </a:ext>
            </a:extLst>
          </p:cNvPr>
          <p:cNvSpPr>
            <a:spLocks noGrp="1"/>
          </p:cNvSpPr>
          <p:nvPr>
            <p:ph type="dt" sz="half" idx="10"/>
          </p:nvPr>
        </p:nvSpPr>
        <p:spPr/>
        <p:txBody>
          <a:bodyPr/>
          <a:lstStyle/>
          <a:p>
            <a:fld id="{CDE981F8-22BD-4D61-93D2-34C4FE2452CA}" type="datetimeFigureOut">
              <a:rPr lang="fr-FR" smtClean="0"/>
              <a:t>26/06/2023</a:t>
            </a:fld>
            <a:endParaRPr lang="fr-FR"/>
          </a:p>
        </p:txBody>
      </p:sp>
      <p:sp>
        <p:nvSpPr>
          <p:cNvPr id="5" name="Footer Placeholder 4">
            <a:extLst>
              <a:ext uri="{FF2B5EF4-FFF2-40B4-BE49-F238E27FC236}">
                <a16:creationId xmlns:a16="http://schemas.microsoft.com/office/drawing/2014/main" id="{BF762A1A-21F1-441A-B8B0-B3B13286F748}"/>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D34C39AE-C6B8-4647-BA3A-B372A7286397}"/>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47986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5D780-EDF1-4D68-A3AE-EBC04068486A}"/>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F82E917C-242A-4BEB-A530-752AAD8196E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id="{FAE8964D-75D9-45FC-8EB9-EF3B44B524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id="{D4C7B7A8-3A3C-45ED-B20E-02080B70A11F}"/>
              </a:ext>
            </a:extLst>
          </p:cNvPr>
          <p:cNvSpPr>
            <a:spLocks noGrp="1"/>
          </p:cNvSpPr>
          <p:nvPr>
            <p:ph type="dt" sz="half" idx="10"/>
          </p:nvPr>
        </p:nvSpPr>
        <p:spPr/>
        <p:txBody>
          <a:bodyPr/>
          <a:lstStyle/>
          <a:p>
            <a:fld id="{CDE981F8-22BD-4D61-93D2-34C4FE2452CA}" type="datetimeFigureOut">
              <a:rPr lang="fr-FR" smtClean="0"/>
              <a:t>26/06/2023</a:t>
            </a:fld>
            <a:endParaRPr lang="fr-FR"/>
          </a:p>
        </p:txBody>
      </p:sp>
      <p:sp>
        <p:nvSpPr>
          <p:cNvPr id="6" name="Footer Placeholder 5">
            <a:extLst>
              <a:ext uri="{FF2B5EF4-FFF2-40B4-BE49-F238E27FC236}">
                <a16:creationId xmlns:a16="http://schemas.microsoft.com/office/drawing/2014/main" id="{86BDDBF5-26C3-4B51-A5D5-B6EC259851D6}"/>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BA200714-E090-421D-A7E5-C9F91428A943}"/>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2796558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A8760-1AF3-4BF5-BE40-3E2316A4A813}"/>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id="{9C38DB4E-3F43-47B1-9D5C-B1F51BD1EF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0F5F20-37D4-4615-AAC7-73B2A9448C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id="{D78F1081-1CF9-4A8E-B0B0-3B7D1E0B2B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D2C535-4410-4310-B523-0BB1BF278C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id="{05D66A8E-399A-4E48-8205-3BACA5BF6B4B}"/>
              </a:ext>
            </a:extLst>
          </p:cNvPr>
          <p:cNvSpPr>
            <a:spLocks noGrp="1"/>
          </p:cNvSpPr>
          <p:nvPr>
            <p:ph type="dt" sz="half" idx="10"/>
          </p:nvPr>
        </p:nvSpPr>
        <p:spPr/>
        <p:txBody>
          <a:bodyPr/>
          <a:lstStyle/>
          <a:p>
            <a:fld id="{CDE981F8-22BD-4D61-93D2-34C4FE2452CA}" type="datetimeFigureOut">
              <a:rPr lang="fr-FR" smtClean="0"/>
              <a:t>26/06/2023</a:t>
            </a:fld>
            <a:endParaRPr lang="fr-FR"/>
          </a:p>
        </p:txBody>
      </p:sp>
      <p:sp>
        <p:nvSpPr>
          <p:cNvPr id="8" name="Footer Placeholder 7">
            <a:extLst>
              <a:ext uri="{FF2B5EF4-FFF2-40B4-BE49-F238E27FC236}">
                <a16:creationId xmlns:a16="http://schemas.microsoft.com/office/drawing/2014/main" id="{6356AA52-680C-401D-8026-FC9CCEDA5645}"/>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id="{74D78578-8F75-4829-932C-9B06E52EDB19}"/>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3451838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FA438-F7B1-4136-95E6-5FB5E7680718}"/>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id="{76B711B6-BAFB-42FD-A74F-CBC9EC0B152E}"/>
              </a:ext>
            </a:extLst>
          </p:cNvPr>
          <p:cNvSpPr>
            <a:spLocks noGrp="1"/>
          </p:cNvSpPr>
          <p:nvPr>
            <p:ph type="dt" sz="half" idx="10"/>
          </p:nvPr>
        </p:nvSpPr>
        <p:spPr/>
        <p:txBody>
          <a:bodyPr/>
          <a:lstStyle/>
          <a:p>
            <a:fld id="{CDE981F8-22BD-4D61-93D2-34C4FE2452CA}" type="datetimeFigureOut">
              <a:rPr lang="fr-FR" smtClean="0"/>
              <a:t>26/06/2023</a:t>
            </a:fld>
            <a:endParaRPr lang="fr-FR"/>
          </a:p>
        </p:txBody>
      </p:sp>
      <p:sp>
        <p:nvSpPr>
          <p:cNvPr id="4" name="Footer Placeholder 3">
            <a:extLst>
              <a:ext uri="{FF2B5EF4-FFF2-40B4-BE49-F238E27FC236}">
                <a16:creationId xmlns:a16="http://schemas.microsoft.com/office/drawing/2014/main" id="{C409A251-9260-4060-BF0B-47A842EA09E4}"/>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40AA63EA-E87D-4AAE-986B-37977B7BF860}"/>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919303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33A892-134B-4439-ABB3-7C816E38FA2E}"/>
              </a:ext>
            </a:extLst>
          </p:cNvPr>
          <p:cNvSpPr>
            <a:spLocks noGrp="1"/>
          </p:cNvSpPr>
          <p:nvPr>
            <p:ph type="dt" sz="half" idx="10"/>
          </p:nvPr>
        </p:nvSpPr>
        <p:spPr/>
        <p:txBody>
          <a:bodyPr/>
          <a:lstStyle/>
          <a:p>
            <a:fld id="{CDE981F8-22BD-4D61-93D2-34C4FE2452CA}" type="datetimeFigureOut">
              <a:rPr lang="fr-FR" smtClean="0"/>
              <a:t>26/06/2023</a:t>
            </a:fld>
            <a:endParaRPr lang="fr-FR"/>
          </a:p>
        </p:txBody>
      </p:sp>
      <p:sp>
        <p:nvSpPr>
          <p:cNvPr id="3" name="Footer Placeholder 2">
            <a:extLst>
              <a:ext uri="{FF2B5EF4-FFF2-40B4-BE49-F238E27FC236}">
                <a16:creationId xmlns:a16="http://schemas.microsoft.com/office/drawing/2014/main" id="{1160EB0D-02F1-4AD5-A76E-E43675F8BE5D}"/>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id="{180D0A68-4EA8-4E50-B36D-FD3B6AF317CD}"/>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3934853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7FE6A-3D90-4B5B-A13A-18EE6BFCDC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id="{01D7F442-767B-446C-8BF1-B26E376DE0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EA622E5D-0869-46E2-A75F-CCC0A42A0F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1FD9F8-19B9-4FB7-9F7D-265CE7FFA09A}"/>
              </a:ext>
            </a:extLst>
          </p:cNvPr>
          <p:cNvSpPr>
            <a:spLocks noGrp="1"/>
          </p:cNvSpPr>
          <p:nvPr>
            <p:ph type="dt" sz="half" idx="10"/>
          </p:nvPr>
        </p:nvSpPr>
        <p:spPr/>
        <p:txBody>
          <a:bodyPr/>
          <a:lstStyle/>
          <a:p>
            <a:fld id="{CDE981F8-22BD-4D61-93D2-34C4FE2452CA}" type="datetimeFigureOut">
              <a:rPr lang="fr-FR" smtClean="0"/>
              <a:t>26/06/2023</a:t>
            </a:fld>
            <a:endParaRPr lang="fr-FR"/>
          </a:p>
        </p:txBody>
      </p:sp>
      <p:sp>
        <p:nvSpPr>
          <p:cNvPr id="6" name="Footer Placeholder 5">
            <a:extLst>
              <a:ext uri="{FF2B5EF4-FFF2-40B4-BE49-F238E27FC236}">
                <a16:creationId xmlns:a16="http://schemas.microsoft.com/office/drawing/2014/main" id="{63E9217A-94F2-40BB-BBE9-55B996CEF1ED}"/>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E85ABCEF-91DF-4DF1-978F-2DBA3158D96C}"/>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3451362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79D34-B1C2-45AF-B4DB-A3AEF158B0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225668B3-8282-4B0D-97B3-D365B64A0D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id="{4A1914DF-46C3-43C5-93BA-558CDCBE42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F0E45A-CE99-4AAB-8A0C-833DDA9867D6}"/>
              </a:ext>
            </a:extLst>
          </p:cNvPr>
          <p:cNvSpPr>
            <a:spLocks noGrp="1"/>
          </p:cNvSpPr>
          <p:nvPr>
            <p:ph type="dt" sz="half" idx="10"/>
          </p:nvPr>
        </p:nvSpPr>
        <p:spPr/>
        <p:txBody>
          <a:bodyPr/>
          <a:lstStyle/>
          <a:p>
            <a:fld id="{CDE981F8-22BD-4D61-93D2-34C4FE2452CA}" type="datetimeFigureOut">
              <a:rPr lang="fr-FR" smtClean="0"/>
              <a:t>26/06/2023</a:t>
            </a:fld>
            <a:endParaRPr lang="fr-FR"/>
          </a:p>
        </p:txBody>
      </p:sp>
      <p:sp>
        <p:nvSpPr>
          <p:cNvPr id="6" name="Footer Placeholder 5">
            <a:extLst>
              <a:ext uri="{FF2B5EF4-FFF2-40B4-BE49-F238E27FC236}">
                <a16:creationId xmlns:a16="http://schemas.microsoft.com/office/drawing/2014/main" id="{B6E34290-24D3-4577-A157-0D83950CF1FB}"/>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25626C75-5276-488B-98E5-852A17564464}"/>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942124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0A559B-5572-4D18-A309-9DCAC68D16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id="{4CE46382-1BCE-44EB-B2FD-18C1407DD1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4C92389E-2F44-4259-8B7F-3540661346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E981F8-22BD-4D61-93D2-34C4FE2452CA}" type="datetimeFigureOut">
              <a:rPr lang="fr-FR" smtClean="0"/>
              <a:t>26/06/2023</a:t>
            </a:fld>
            <a:endParaRPr lang="fr-FR"/>
          </a:p>
        </p:txBody>
      </p:sp>
      <p:sp>
        <p:nvSpPr>
          <p:cNvPr id="5" name="Footer Placeholder 4">
            <a:extLst>
              <a:ext uri="{FF2B5EF4-FFF2-40B4-BE49-F238E27FC236}">
                <a16:creationId xmlns:a16="http://schemas.microsoft.com/office/drawing/2014/main" id="{4119E84E-716D-4398-ADA9-D7A8DB5E7B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id="{8F835583-454E-4BD1-9245-1896ABA06B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91A478-880A-45BF-83B4-683692AC4C30}" type="slidenum">
              <a:rPr lang="fr-FR" smtClean="0"/>
              <a:t>‹#›</a:t>
            </a:fld>
            <a:endParaRPr lang="fr-FR"/>
          </a:p>
        </p:txBody>
      </p:sp>
    </p:spTree>
    <p:extLst>
      <p:ext uri="{BB962C8B-B14F-4D97-AF65-F5344CB8AC3E}">
        <p14:creationId xmlns:p14="http://schemas.microsoft.com/office/powerpoint/2010/main" val="4156308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apfvalblog.blogspot.com/2016/03/paris-avec-zaz.html" TargetMode="External"/><Relationship Id="rId5" Type="http://schemas.openxmlformats.org/officeDocument/2006/relationships/image" Target="../media/image2.png"/><Relationship Id="rId4" Type="http://schemas.openxmlformats.org/officeDocument/2006/relationships/hyperlink" Target="http://www.publicdomainpictures.net/view-image.php?image=5515&amp;picture=resturilor-de-artifici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icondoit.wordpress.com/2010/02/01/harlem-paris-together-at-last/"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6.png"/><Relationship Id="rId7" Type="http://schemas.openxmlformats.org/officeDocument/2006/relationships/hyperlink" Target="https://commons.wikimedia.org/wiki/File:Airplane.sv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https://en.wikipedia.org/wiki/File:Eurostar.svg" TargetMode="External"/><Relationship Id="rId4" Type="http://schemas.microsoft.com/office/2007/relationships/hdphoto" Target="../media/hdphoto1.wdp"/><Relationship Id="rId9" Type="http://schemas.openxmlformats.org/officeDocument/2006/relationships/hyperlink" Target="https://pixabay.com/en/sea-ship-traffic-vehicle-1295116/"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DC266-66FC-45C9-B45D-97C7C4DEF0E4}"/>
              </a:ext>
            </a:extLst>
          </p:cNvPr>
          <p:cNvSpPr>
            <a:spLocks noGrp="1"/>
          </p:cNvSpPr>
          <p:nvPr>
            <p:ph type="title"/>
          </p:nvPr>
        </p:nvSpPr>
        <p:spPr>
          <a:xfrm>
            <a:off x="3152775" y="2927350"/>
            <a:ext cx="7143750" cy="1325563"/>
          </a:xfrm>
        </p:spPr>
        <p:txBody>
          <a:bodyPr>
            <a:noAutofit/>
          </a:bodyPr>
          <a:lstStyle/>
          <a:p>
            <a:r>
              <a:rPr lang="en-GB" sz="9600" b="1" dirty="0">
                <a:solidFill>
                  <a:srgbClr val="3F45B7"/>
                </a:solidFill>
                <a:latin typeface="Arial Rounded MT Bold" panose="020F0704030504030204" pitchFamily="34" charset="0"/>
              </a:rPr>
              <a:t>Module 2</a:t>
            </a:r>
          </a:p>
        </p:txBody>
      </p:sp>
    </p:spTree>
    <p:extLst>
      <p:ext uri="{BB962C8B-B14F-4D97-AF65-F5344CB8AC3E}">
        <p14:creationId xmlns:p14="http://schemas.microsoft.com/office/powerpoint/2010/main" val="1603378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546BDE8-FE34-4271-AB6B-F55707CD878C}"/>
              </a:ext>
            </a:extLst>
          </p:cNvPr>
          <p:cNvGraphicFramePr>
            <a:graphicFrameLocks noGrp="1"/>
          </p:cNvGraphicFramePr>
          <p:nvPr/>
        </p:nvGraphicFramePr>
        <p:xfrm>
          <a:off x="0" y="-1"/>
          <a:ext cx="12235667" cy="7060324"/>
        </p:xfrm>
        <a:graphic>
          <a:graphicData uri="http://schemas.openxmlformats.org/drawingml/2006/table">
            <a:tbl>
              <a:tblPr firstRow="1" bandRow="1">
                <a:tableStyleId>{5940675A-B579-460E-94D1-54222C63F5DA}</a:tableStyleId>
              </a:tblPr>
              <a:tblGrid>
                <a:gridCol w="1120371">
                  <a:extLst>
                    <a:ext uri="{9D8B030D-6E8A-4147-A177-3AD203B41FA5}">
                      <a16:colId xmlns:a16="http://schemas.microsoft.com/office/drawing/2014/main" val="346465721"/>
                    </a:ext>
                  </a:extLst>
                </a:gridCol>
                <a:gridCol w="5620063">
                  <a:extLst>
                    <a:ext uri="{9D8B030D-6E8A-4147-A177-3AD203B41FA5}">
                      <a16:colId xmlns:a16="http://schemas.microsoft.com/office/drawing/2014/main" val="2153256686"/>
                    </a:ext>
                  </a:extLst>
                </a:gridCol>
                <a:gridCol w="261257">
                  <a:extLst>
                    <a:ext uri="{9D8B030D-6E8A-4147-A177-3AD203B41FA5}">
                      <a16:colId xmlns:a16="http://schemas.microsoft.com/office/drawing/2014/main" val="2483169007"/>
                    </a:ext>
                  </a:extLst>
                </a:gridCol>
                <a:gridCol w="1005840">
                  <a:extLst>
                    <a:ext uri="{9D8B030D-6E8A-4147-A177-3AD203B41FA5}">
                      <a16:colId xmlns:a16="http://schemas.microsoft.com/office/drawing/2014/main" val="1398830977"/>
                    </a:ext>
                  </a:extLst>
                </a:gridCol>
                <a:gridCol w="1162595">
                  <a:extLst>
                    <a:ext uri="{9D8B030D-6E8A-4147-A177-3AD203B41FA5}">
                      <a16:colId xmlns:a16="http://schemas.microsoft.com/office/drawing/2014/main" val="2682667079"/>
                    </a:ext>
                  </a:extLst>
                </a:gridCol>
                <a:gridCol w="1332411">
                  <a:extLst>
                    <a:ext uri="{9D8B030D-6E8A-4147-A177-3AD203B41FA5}">
                      <a16:colId xmlns:a16="http://schemas.microsoft.com/office/drawing/2014/main" val="4197684131"/>
                    </a:ext>
                  </a:extLst>
                </a:gridCol>
                <a:gridCol w="535577">
                  <a:extLst>
                    <a:ext uri="{9D8B030D-6E8A-4147-A177-3AD203B41FA5}">
                      <a16:colId xmlns:a16="http://schemas.microsoft.com/office/drawing/2014/main" val="370463609"/>
                    </a:ext>
                  </a:extLst>
                </a:gridCol>
                <a:gridCol w="1197553">
                  <a:extLst>
                    <a:ext uri="{9D8B030D-6E8A-4147-A177-3AD203B41FA5}">
                      <a16:colId xmlns:a16="http://schemas.microsoft.com/office/drawing/2014/main" val="815156494"/>
                    </a:ext>
                  </a:extLst>
                </a:gridCol>
              </a:tblGrid>
              <a:tr h="620767">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i="0" dirty="0">
                          <a:solidFill>
                            <a:schemeClr val="bg1"/>
                          </a:solidFill>
                          <a:latin typeface="+mn-lt"/>
                        </a:rPr>
                        <a:t>1.    Qu’est-ce que tu as fait (à Paris / hier / pendant les vacances)?   C’était comment?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i="0" dirty="0">
                          <a:solidFill>
                            <a:schemeClr val="bg1"/>
                          </a:solidFill>
                          <a:latin typeface="+mn-lt"/>
                        </a:rPr>
                        <a:t>        </a:t>
                      </a:r>
                      <a:r>
                        <a:rPr lang="fr-FR" sz="1800" b="0" i="1" dirty="0" err="1">
                          <a:solidFill>
                            <a:schemeClr val="bg1"/>
                          </a:solidFill>
                          <a:latin typeface="+mn-lt"/>
                        </a:rPr>
                        <a:t>What</a:t>
                      </a:r>
                      <a:r>
                        <a:rPr lang="fr-FR" sz="1800" b="0" i="1" dirty="0">
                          <a:solidFill>
                            <a:schemeClr val="bg1"/>
                          </a:solidFill>
                          <a:latin typeface="+mn-lt"/>
                        </a:rPr>
                        <a:t> </a:t>
                      </a:r>
                      <a:r>
                        <a:rPr lang="fr-FR" sz="1800" b="0" i="1" dirty="0" err="1">
                          <a:solidFill>
                            <a:schemeClr val="bg1"/>
                          </a:solidFill>
                          <a:latin typeface="+mn-lt"/>
                        </a:rPr>
                        <a:t>did</a:t>
                      </a:r>
                      <a:r>
                        <a:rPr lang="fr-FR" sz="1800" b="0" i="1" dirty="0">
                          <a:solidFill>
                            <a:schemeClr val="bg1"/>
                          </a:solidFill>
                          <a:latin typeface="+mn-lt"/>
                        </a:rPr>
                        <a:t> </a:t>
                      </a:r>
                      <a:r>
                        <a:rPr lang="fr-FR" sz="1800" b="0" i="1" dirty="0" err="1">
                          <a:solidFill>
                            <a:schemeClr val="bg1"/>
                          </a:solidFill>
                          <a:latin typeface="+mn-lt"/>
                        </a:rPr>
                        <a:t>you</a:t>
                      </a:r>
                      <a:r>
                        <a:rPr lang="fr-FR" sz="1800" b="0" i="1" dirty="0">
                          <a:solidFill>
                            <a:schemeClr val="bg1"/>
                          </a:solidFill>
                          <a:latin typeface="+mn-lt"/>
                        </a:rPr>
                        <a:t> do (in Paris / </a:t>
                      </a:r>
                      <a:r>
                        <a:rPr lang="fr-FR" sz="1800" b="0" i="1" dirty="0" err="1">
                          <a:solidFill>
                            <a:schemeClr val="bg1"/>
                          </a:solidFill>
                          <a:latin typeface="+mn-lt"/>
                        </a:rPr>
                        <a:t>yesterday</a:t>
                      </a:r>
                      <a:r>
                        <a:rPr lang="fr-FR" sz="1800" b="0" i="1" baseline="0" dirty="0">
                          <a:solidFill>
                            <a:schemeClr val="bg1"/>
                          </a:solidFill>
                          <a:latin typeface="+mn-lt"/>
                        </a:rPr>
                        <a:t> </a:t>
                      </a:r>
                      <a:r>
                        <a:rPr lang="fr-FR" sz="1800" b="0" i="1" baseline="0" dirty="0" err="1">
                          <a:solidFill>
                            <a:schemeClr val="bg1"/>
                          </a:solidFill>
                          <a:latin typeface="+mn-lt"/>
                        </a:rPr>
                        <a:t>during</a:t>
                      </a:r>
                      <a:r>
                        <a:rPr lang="fr-FR" sz="1800" b="0" i="1" baseline="0" dirty="0">
                          <a:solidFill>
                            <a:schemeClr val="bg1"/>
                          </a:solidFill>
                          <a:latin typeface="+mn-lt"/>
                        </a:rPr>
                        <a:t> the </a:t>
                      </a:r>
                      <a:r>
                        <a:rPr lang="fr-FR" sz="1800" b="0" i="1" baseline="0" dirty="0" err="1">
                          <a:solidFill>
                            <a:schemeClr val="bg1"/>
                          </a:solidFill>
                          <a:latin typeface="+mn-lt"/>
                        </a:rPr>
                        <a:t>holidays</a:t>
                      </a:r>
                      <a:r>
                        <a:rPr lang="fr-FR" sz="1800" b="0" i="1" dirty="0">
                          <a:solidFill>
                            <a:schemeClr val="bg1"/>
                          </a:solidFill>
                          <a:latin typeface="+mn-lt"/>
                        </a:rPr>
                        <a:t>)?</a:t>
                      </a:r>
                      <a:r>
                        <a:rPr lang="fr-FR" sz="1800" b="1" i="1" dirty="0">
                          <a:solidFill>
                            <a:schemeClr val="bg1"/>
                          </a:solidFill>
                          <a:latin typeface="+mn-lt"/>
                        </a:rPr>
                        <a:t>     </a:t>
                      </a:r>
                      <a:r>
                        <a:rPr lang="fr-FR" sz="1800" b="0" i="1" dirty="0">
                          <a:solidFill>
                            <a:schemeClr val="bg1"/>
                          </a:solidFill>
                          <a:latin typeface="+mn-lt"/>
                        </a:rPr>
                        <a:t>How </a:t>
                      </a:r>
                      <a:r>
                        <a:rPr lang="fr-FR" sz="1800" b="0" i="1" dirty="0" err="1">
                          <a:solidFill>
                            <a:schemeClr val="bg1"/>
                          </a:solidFill>
                          <a:latin typeface="+mn-lt"/>
                        </a:rPr>
                        <a:t>was</a:t>
                      </a:r>
                      <a:r>
                        <a:rPr lang="fr-FR" sz="1800" b="0" i="1" dirty="0">
                          <a:solidFill>
                            <a:schemeClr val="bg1"/>
                          </a:solidFill>
                          <a:latin typeface="+mn-lt"/>
                        </a:rPr>
                        <a:t> </a:t>
                      </a:r>
                      <a:r>
                        <a:rPr lang="fr-FR" sz="1800" b="0" i="1" dirty="0" err="1">
                          <a:solidFill>
                            <a:schemeClr val="bg1"/>
                          </a:solidFill>
                          <a:latin typeface="+mn-lt"/>
                        </a:rPr>
                        <a:t>it</a:t>
                      </a:r>
                      <a:r>
                        <a:rPr lang="fr-FR" sz="1800" b="0" i="1" dirty="0">
                          <a:solidFill>
                            <a:schemeClr val="bg1"/>
                          </a:solidFill>
                          <a:latin typeface="+mn-lt"/>
                        </a:rPr>
                        <a:t>? </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0000"/>
                    </a:solidFill>
                  </a:tcPr>
                </a:tc>
                <a:tc hMerge="1">
                  <a:txBody>
                    <a:bodyPr/>
                    <a:lstStyle/>
                    <a:p>
                      <a:endParaRPr lang="fr-FR" sz="1500" dirty="0">
                        <a:solidFill>
                          <a:srgbClr val="00206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pPr algn="ctr"/>
                      <a:endParaRPr lang="fr-FR" sz="1500" b="0" i="1" dirty="0">
                        <a:solidFill>
                          <a:srgbClr val="002060"/>
                        </a:solidFill>
                        <a:latin typeface="+mn-lt"/>
                      </a:endParaRPr>
                    </a:p>
                  </a:txBody>
                  <a:tcPr>
                    <a:lnL w="12700" cap="flat" cmpd="sng" algn="ctr">
                      <a:solidFill>
                        <a:srgbClr val="002060"/>
                      </a:solidFill>
                      <a:prstDash val="solid"/>
                      <a:round/>
                      <a:headEnd type="none" w="med" len="med"/>
                      <a:tailEnd type="none" w="med" len="med"/>
                    </a:lnL>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endParaRPr lang="en-GB"/>
                    </a:p>
                  </a:txBody>
                  <a:tcPr/>
                </a:tc>
                <a:tc hMerge="1">
                  <a:txBody>
                    <a:bodyPr/>
                    <a:lstStyle/>
                    <a:p>
                      <a:endParaRPr lang="en-GB"/>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800" b="0" i="1" dirty="0">
                        <a:solidFill>
                          <a:schemeClr val="bg1"/>
                        </a:solidFill>
                        <a:latin typeface="+mn-lt"/>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800" b="0" i="1" dirty="0">
                        <a:solidFill>
                          <a:schemeClr val="bg1"/>
                        </a:solidFill>
                        <a:latin typeface="+mn-lt"/>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800" b="0" i="1" dirty="0">
                        <a:solidFill>
                          <a:schemeClr val="bg1"/>
                        </a:solidFill>
                        <a:latin typeface="+mn-lt"/>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0000"/>
                    </a:solidFill>
                  </a:tcPr>
                </a:tc>
                <a:extLst>
                  <a:ext uri="{0D108BD9-81ED-4DB2-BD59-A6C34878D82A}">
                    <a16:rowId xmlns:a16="http://schemas.microsoft.com/office/drawing/2014/main" val="1795920653"/>
                  </a:ext>
                </a:extLst>
              </a:tr>
              <a:tr h="354724">
                <a:tc>
                  <a:txBody>
                    <a:bodyPr/>
                    <a:lstStyle/>
                    <a:p>
                      <a:pPr lvl="0" algn="ctr"/>
                      <a:r>
                        <a:rPr lang="fr-FR" sz="1500" b="0" i="1" dirty="0">
                          <a:solidFill>
                            <a:schemeClr val="bg1"/>
                          </a:solidFill>
                          <a:latin typeface="+mn-lt"/>
                        </a:rPr>
                        <a:t>1</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algn="ctr"/>
                      <a:r>
                        <a:rPr lang="fr-FR" sz="1500" b="0" i="1" dirty="0">
                          <a:solidFill>
                            <a:schemeClr val="bg1"/>
                          </a:solidFill>
                          <a:latin typeface="+mn-lt"/>
                        </a:rPr>
                        <a:t>2</a:t>
                      </a:r>
                      <a:endParaRPr lang="fr-FR" sz="1500" dirty="0">
                        <a:solidFill>
                          <a:srgbClr val="FFFF0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rowSpan="2">
                  <a:txBody>
                    <a:bodyPr/>
                    <a:lstStyle/>
                    <a:p>
                      <a:pPr algn="ctr"/>
                      <a:endParaRPr lang="fr-FR" sz="1500" b="0" i="1" dirty="0">
                        <a:solidFill>
                          <a:schemeClr val="bg1"/>
                        </a:solidFill>
                        <a:latin typeface="+mn-lt"/>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fr-FR" sz="1400" b="0" i="1" dirty="0">
                          <a:solidFill>
                            <a:schemeClr val="bg1"/>
                          </a:solidFill>
                          <a:latin typeface="+mn-lt"/>
                        </a:rPr>
                        <a:t>3</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en-GB" sz="1400" i="1" dirty="0">
                          <a:solidFill>
                            <a:schemeClr val="bg1"/>
                          </a:solidFill>
                        </a:rPr>
                        <a:t>4</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fr-FR" sz="1400" b="0" i="1" baseline="0" dirty="0">
                          <a:solidFill>
                            <a:schemeClr val="bg1"/>
                          </a:solidFill>
                          <a:latin typeface="+mn-lt"/>
                        </a:rPr>
                        <a:t>5</a:t>
                      </a:r>
                      <a:endParaRPr lang="fr-FR" sz="1400" b="0" i="1" dirty="0">
                        <a:solidFill>
                          <a:schemeClr val="bg1"/>
                        </a:solidFill>
                        <a:latin typeface="+mn-lt"/>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fr-FR" sz="1400" b="0" i="1" dirty="0">
                          <a:solidFill>
                            <a:schemeClr val="bg1"/>
                          </a:solidFill>
                          <a:latin typeface="+mn-lt"/>
                        </a:rPr>
                        <a:t>6</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fr-FR" sz="1400" b="0" i="1" dirty="0">
                          <a:solidFill>
                            <a:schemeClr val="bg1"/>
                          </a:solidFill>
                          <a:latin typeface="+mn-lt"/>
                        </a:rPr>
                        <a:t>7</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402798990"/>
                  </a:ext>
                </a:extLst>
              </a:tr>
              <a:tr h="5882509">
                <a:tc>
                  <a:txBody>
                    <a:bodyPr/>
                    <a:lstStyle/>
                    <a:p>
                      <a:pPr lvl="0" algn="l"/>
                      <a:endParaRPr lang="fr-FR" sz="1400" b="1" dirty="0">
                        <a:solidFill>
                          <a:srgbClr val="002060"/>
                        </a:solidFill>
                      </a:endParaRPr>
                    </a:p>
                    <a:p>
                      <a:pPr lvl="0" algn="l"/>
                      <a:endParaRPr lang="fr-FR" sz="1400" b="1" dirty="0">
                        <a:solidFill>
                          <a:srgbClr val="002060"/>
                        </a:solidFill>
                      </a:endParaRPr>
                    </a:p>
                    <a:p>
                      <a:pPr lvl="0" algn="l"/>
                      <a:endParaRPr lang="fr-FR" sz="1400" b="1" dirty="0">
                        <a:solidFill>
                          <a:srgbClr val="002060"/>
                        </a:solidFill>
                      </a:endParaRPr>
                    </a:p>
                    <a:p>
                      <a:pPr lvl="0" algn="l"/>
                      <a:endParaRPr lang="fr-FR" sz="1400" b="1" dirty="0">
                        <a:solidFill>
                          <a:srgbClr val="002060"/>
                        </a:solidFill>
                      </a:endParaRPr>
                    </a:p>
                    <a:p>
                      <a:pPr lvl="0" algn="l"/>
                      <a:endParaRPr lang="fr-FR" sz="1400" b="1" dirty="0">
                        <a:solidFill>
                          <a:srgbClr val="002060"/>
                        </a:solidFill>
                      </a:endParaRPr>
                    </a:p>
                    <a:p>
                      <a:pPr lvl="0" algn="l"/>
                      <a:r>
                        <a:rPr lang="fr-FR" sz="1400" b="1" dirty="0">
                          <a:solidFill>
                            <a:srgbClr val="002060"/>
                          </a:solidFill>
                        </a:rPr>
                        <a:t>hier </a:t>
                      </a:r>
                    </a:p>
                    <a:p>
                      <a:pPr lvl="0" algn="l"/>
                      <a:r>
                        <a:rPr lang="fr-FR" sz="1400" b="0" i="1" dirty="0" err="1">
                          <a:solidFill>
                            <a:srgbClr val="00B0F0"/>
                          </a:solidFill>
                        </a:rPr>
                        <a:t>yesterday</a:t>
                      </a:r>
                      <a:endParaRPr lang="fr-FR" sz="1400" b="0" i="1" dirty="0">
                        <a:solidFill>
                          <a:srgbClr val="00B0F0"/>
                        </a:solidFill>
                      </a:endParaRPr>
                    </a:p>
                    <a:p>
                      <a:pPr lvl="0" algn="l"/>
                      <a:r>
                        <a:rPr lang="fr-FR" sz="1400" b="1" i="0" dirty="0">
                          <a:solidFill>
                            <a:srgbClr val="002060"/>
                          </a:solidFill>
                        </a:rPr>
                        <a:t>en vacances</a:t>
                      </a:r>
                      <a:endParaRPr lang="fr-FR" sz="1400" b="0" i="1" dirty="0">
                        <a:solidFill>
                          <a:srgbClr val="002060"/>
                        </a:solidFill>
                      </a:endParaRPr>
                    </a:p>
                    <a:p>
                      <a:pPr lvl="0" algn="l"/>
                      <a:r>
                        <a:rPr lang="fr-FR" sz="1400" b="0" i="1" dirty="0">
                          <a:solidFill>
                            <a:srgbClr val="00B0F0"/>
                          </a:solidFill>
                        </a:rPr>
                        <a:t>on </a:t>
                      </a:r>
                      <a:r>
                        <a:rPr lang="fr-FR" sz="1400" b="0" i="1" dirty="0" err="1">
                          <a:solidFill>
                            <a:srgbClr val="00B0F0"/>
                          </a:solidFill>
                        </a:rPr>
                        <a:t>holidays</a:t>
                      </a:r>
                      <a:endParaRPr lang="fr-FR" sz="1400" b="0" i="1" dirty="0">
                        <a:solidFill>
                          <a:srgbClr val="00B0F0"/>
                        </a:solidFill>
                      </a:endParaRPr>
                    </a:p>
                    <a:p>
                      <a:pPr lvl="0" algn="l"/>
                      <a:r>
                        <a:rPr lang="fr-FR" sz="1400" b="1" dirty="0">
                          <a:solidFill>
                            <a:srgbClr val="002060"/>
                          </a:solidFill>
                        </a:rPr>
                        <a:t>lundi dernier </a:t>
                      </a:r>
                    </a:p>
                    <a:p>
                      <a:pPr lvl="0" algn="l"/>
                      <a:r>
                        <a:rPr lang="fr-FR" sz="1400" b="0" i="1" dirty="0">
                          <a:solidFill>
                            <a:srgbClr val="00B0F0"/>
                          </a:solidFill>
                        </a:rPr>
                        <a:t>last </a:t>
                      </a:r>
                      <a:r>
                        <a:rPr lang="fr-FR" sz="1400" b="0" i="1" dirty="0" err="1">
                          <a:solidFill>
                            <a:srgbClr val="00B0F0"/>
                          </a:solidFill>
                        </a:rPr>
                        <a:t>Monday</a:t>
                      </a:r>
                      <a:endParaRPr lang="fr-FR" sz="1400" b="0" i="1" dirty="0">
                        <a:solidFill>
                          <a:srgbClr val="00B0F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dirty="0">
                          <a:solidFill>
                            <a:srgbClr val="002060"/>
                          </a:solidFill>
                        </a:rPr>
                        <a:t>d’abord</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dirty="0">
                          <a:solidFill>
                            <a:srgbClr val="00B0F0"/>
                          </a:solidFill>
                        </a:rPr>
                        <a:t>first</a:t>
                      </a:r>
                      <a:endParaRPr lang="fr-FR" sz="1400" b="1" dirty="0">
                        <a:solidFill>
                          <a:srgbClr val="00B0F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dirty="0">
                          <a:solidFill>
                            <a:srgbClr val="002060"/>
                          </a:solidFill>
                        </a:rPr>
                        <a:t>puis</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dirty="0" err="1">
                          <a:solidFill>
                            <a:srgbClr val="00B0F0"/>
                          </a:solidFill>
                        </a:rPr>
                        <a:t>then</a:t>
                      </a:r>
                      <a:endParaRPr lang="fr-FR" sz="1400" b="1" dirty="0">
                        <a:solidFill>
                          <a:srgbClr val="00B0F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dirty="0">
                          <a:solidFill>
                            <a:srgbClr val="002060"/>
                          </a:solidFill>
                        </a:rPr>
                        <a:t>ensuite</a:t>
                      </a:r>
                    </a:p>
                    <a:p>
                      <a:pPr lvl="0" algn="l"/>
                      <a:r>
                        <a:rPr lang="fr-FR" sz="1400" b="0" i="1" dirty="0" err="1">
                          <a:solidFill>
                            <a:srgbClr val="00B0F0"/>
                          </a:solidFill>
                        </a:rPr>
                        <a:t>next</a:t>
                      </a:r>
                      <a:endParaRPr lang="fr-FR" sz="1400" b="0" i="1" dirty="0">
                        <a:solidFill>
                          <a:srgbClr val="00B0F0"/>
                        </a:solidFill>
                      </a:endParaRPr>
                    </a:p>
                    <a:p>
                      <a:pPr lvl="0" algn="l"/>
                      <a:r>
                        <a:rPr lang="fr-FR" sz="1400" b="1" dirty="0">
                          <a:solidFill>
                            <a:srgbClr val="002060"/>
                          </a:solidFill>
                        </a:rPr>
                        <a:t>un peu plus tard</a:t>
                      </a:r>
                    </a:p>
                    <a:p>
                      <a:pPr lvl="0" algn="l"/>
                      <a:r>
                        <a:rPr lang="fr-FR" sz="1400" b="0" i="1" dirty="0">
                          <a:solidFill>
                            <a:srgbClr val="00B0F0"/>
                          </a:solidFill>
                        </a:rPr>
                        <a:t>a bit </a:t>
                      </a:r>
                      <a:r>
                        <a:rPr lang="fr-FR" sz="1400" b="0" i="1" dirty="0" err="1">
                          <a:solidFill>
                            <a:srgbClr val="00B0F0"/>
                          </a:solidFill>
                        </a:rPr>
                        <a:t>later</a:t>
                      </a:r>
                      <a:endParaRPr lang="fr-FR" sz="1400" b="1" dirty="0">
                        <a:solidFill>
                          <a:srgbClr val="00B0F0"/>
                        </a:solidFill>
                      </a:endParaRPr>
                    </a:p>
                    <a:p>
                      <a:pPr lvl="0" algn="l"/>
                      <a:r>
                        <a:rPr lang="fr-FR" sz="1400" b="1" dirty="0">
                          <a:solidFill>
                            <a:srgbClr val="002060"/>
                          </a:solidFill>
                        </a:rPr>
                        <a:t>après</a:t>
                      </a:r>
                    </a:p>
                    <a:p>
                      <a:pPr lvl="0" algn="l"/>
                      <a:r>
                        <a:rPr lang="fr-FR" sz="1400" b="0" i="1" dirty="0" err="1">
                          <a:solidFill>
                            <a:srgbClr val="00B0F0"/>
                          </a:solidFill>
                        </a:rPr>
                        <a:t>afterwards</a:t>
                      </a:r>
                      <a:endParaRPr lang="fr-FR" sz="1400" b="1" dirty="0">
                        <a:solidFill>
                          <a:srgbClr val="00B0F0"/>
                        </a:solidFill>
                      </a:endParaRPr>
                    </a:p>
                    <a:p>
                      <a:pPr lvl="0" algn="l"/>
                      <a:r>
                        <a:rPr lang="fr-FR" sz="1400" b="1" i="0" dirty="0">
                          <a:solidFill>
                            <a:srgbClr val="002060"/>
                          </a:solidFill>
                        </a:rPr>
                        <a:t>le lendemain</a:t>
                      </a:r>
                    </a:p>
                    <a:p>
                      <a:pPr lvl="0" algn="l"/>
                      <a:r>
                        <a:rPr lang="fr-FR" sz="1400" b="0" i="1" dirty="0">
                          <a:solidFill>
                            <a:srgbClr val="00B0F0"/>
                          </a:solidFill>
                        </a:rPr>
                        <a:t>the </a:t>
                      </a:r>
                      <a:r>
                        <a:rPr lang="fr-FR" sz="1400" b="0" i="1" dirty="0" err="1">
                          <a:solidFill>
                            <a:srgbClr val="00B0F0"/>
                          </a:solidFill>
                        </a:rPr>
                        <a:t>next</a:t>
                      </a:r>
                      <a:r>
                        <a:rPr lang="fr-FR" sz="1400" b="0" i="1" dirty="0">
                          <a:solidFill>
                            <a:srgbClr val="00B0F0"/>
                          </a:solidFill>
                        </a:rPr>
                        <a:t> </a:t>
                      </a:r>
                      <a:r>
                        <a:rPr lang="fr-FR" sz="1400" b="0" i="1" dirty="0" err="1">
                          <a:solidFill>
                            <a:srgbClr val="00B0F0"/>
                          </a:solidFill>
                        </a:rPr>
                        <a:t>day</a:t>
                      </a:r>
                      <a:endParaRPr lang="fr-FR" sz="1400" b="1" dirty="0">
                        <a:solidFill>
                          <a:srgbClr val="00B0F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fr-FR" sz="1400" b="1" dirty="0">
                        <a:solidFill>
                          <a:srgbClr val="00206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fr-FR" sz="1400" b="1" dirty="0">
                        <a:solidFill>
                          <a:srgbClr val="00206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fr-FR" sz="1400" b="1" dirty="0">
                        <a:solidFill>
                          <a:srgbClr val="00206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fr-FR" sz="1400" b="1" dirty="0">
                        <a:solidFill>
                          <a:srgbClr val="00206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dirty="0">
                          <a:solidFill>
                            <a:srgbClr val="002060"/>
                          </a:solidFill>
                        </a:rPr>
                        <a:t>j’ai </a:t>
                      </a:r>
                      <a:r>
                        <a:rPr lang="fr-FR" sz="1400" b="1" dirty="0">
                          <a:solidFill>
                            <a:srgbClr val="FF0000"/>
                          </a:solidFill>
                        </a:rPr>
                        <a:t>mangé </a:t>
                      </a:r>
                      <a:r>
                        <a:rPr lang="fr-FR" sz="1400" b="1" dirty="0">
                          <a:solidFill>
                            <a:srgbClr val="002060"/>
                          </a:solidFill>
                        </a:rPr>
                        <a:t>au restaurant.</a:t>
                      </a:r>
                    </a:p>
                    <a:p>
                      <a:r>
                        <a:rPr lang="fr-FR" sz="1400" b="0" i="1" dirty="0">
                          <a:solidFill>
                            <a:srgbClr val="00B0F0"/>
                          </a:solidFill>
                        </a:rPr>
                        <a:t>I </a:t>
                      </a:r>
                      <a:r>
                        <a:rPr lang="fr-FR" sz="1400" b="0" i="1" dirty="0" err="1">
                          <a:solidFill>
                            <a:srgbClr val="00B0F0"/>
                          </a:solidFill>
                        </a:rPr>
                        <a:t>ate</a:t>
                      </a:r>
                      <a:r>
                        <a:rPr lang="fr-FR" sz="1400" b="0" i="1" dirty="0">
                          <a:solidFill>
                            <a:srgbClr val="00B0F0"/>
                          </a:solidFill>
                        </a:rPr>
                        <a:t> in a restaurant.</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dirty="0">
                          <a:solidFill>
                            <a:srgbClr val="002060"/>
                          </a:solidFill>
                        </a:rPr>
                        <a:t>j’ai </a:t>
                      </a:r>
                      <a:r>
                        <a:rPr lang="fr-FR" sz="1400" b="1" dirty="0">
                          <a:solidFill>
                            <a:srgbClr val="FF0000"/>
                          </a:solidFill>
                        </a:rPr>
                        <a:t>regardé</a:t>
                      </a:r>
                      <a:r>
                        <a:rPr lang="fr-FR" sz="1400" b="1" dirty="0">
                          <a:solidFill>
                            <a:srgbClr val="002060"/>
                          </a:solidFill>
                        </a:rPr>
                        <a:t> le feu d’artifice.</a:t>
                      </a:r>
                    </a:p>
                    <a:p>
                      <a:r>
                        <a:rPr lang="fr-FR" sz="1400" b="0" i="1" dirty="0">
                          <a:solidFill>
                            <a:srgbClr val="00B0F0"/>
                          </a:solidFill>
                        </a:rPr>
                        <a:t>I </a:t>
                      </a:r>
                      <a:r>
                        <a:rPr lang="fr-FR" sz="1400" b="0" i="1" dirty="0" err="1">
                          <a:solidFill>
                            <a:srgbClr val="00B0F0"/>
                          </a:solidFill>
                        </a:rPr>
                        <a:t>watched</a:t>
                      </a:r>
                      <a:r>
                        <a:rPr lang="fr-FR" sz="1400" b="0" i="1" dirty="0">
                          <a:solidFill>
                            <a:srgbClr val="00B0F0"/>
                          </a:solidFill>
                        </a:rPr>
                        <a:t> the </a:t>
                      </a:r>
                      <a:r>
                        <a:rPr lang="fr-FR" sz="1400" b="0" i="1" dirty="0" err="1">
                          <a:solidFill>
                            <a:srgbClr val="00B0F0"/>
                          </a:solidFill>
                        </a:rPr>
                        <a:t>fireworks</a:t>
                      </a:r>
                      <a:r>
                        <a:rPr lang="fr-FR" sz="1400" b="0" i="1" dirty="0">
                          <a:solidFill>
                            <a:srgbClr val="00B0F0"/>
                          </a:solidFill>
                        </a:rPr>
                        <a:t>.</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dirty="0">
                          <a:solidFill>
                            <a:srgbClr val="002060"/>
                          </a:solidFill>
                        </a:rPr>
                        <a:t>j’ai </a:t>
                      </a:r>
                      <a:r>
                        <a:rPr lang="fr-FR" sz="1400" b="1" dirty="0">
                          <a:solidFill>
                            <a:srgbClr val="FF0000"/>
                          </a:solidFill>
                        </a:rPr>
                        <a:t>envoyé</a:t>
                      </a:r>
                      <a:r>
                        <a:rPr lang="fr-FR" sz="1400" b="0" dirty="0">
                          <a:solidFill>
                            <a:srgbClr val="FF0000"/>
                          </a:solidFill>
                        </a:rPr>
                        <a:t> </a:t>
                      </a:r>
                      <a:r>
                        <a:rPr lang="fr-FR" sz="1400" b="1" dirty="0">
                          <a:solidFill>
                            <a:srgbClr val="002060"/>
                          </a:solidFill>
                        </a:rPr>
                        <a:t>des cartes postales.</a:t>
                      </a:r>
                    </a:p>
                    <a:p>
                      <a:r>
                        <a:rPr lang="fr-FR" sz="1400" b="0" i="1" dirty="0">
                          <a:solidFill>
                            <a:srgbClr val="00B0F0"/>
                          </a:solidFill>
                        </a:rPr>
                        <a:t>I sent </a:t>
                      </a:r>
                      <a:r>
                        <a:rPr lang="fr-FR" sz="1400" b="0" i="1" dirty="0" err="1">
                          <a:solidFill>
                            <a:srgbClr val="00B0F0"/>
                          </a:solidFill>
                        </a:rPr>
                        <a:t>some</a:t>
                      </a:r>
                      <a:r>
                        <a:rPr lang="fr-FR" sz="1400" b="0" i="1" dirty="0">
                          <a:solidFill>
                            <a:srgbClr val="00B0F0"/>
                          </a:solidFill>
                        </a:rPr>
                        <a:t> </a:t>
                      </a:r>
                      <a:r>
                        <a:rPr lang="fr-FR" sz="1400" b="0" i="1" dirty="0" err="1">
                          <a:solidFill>
                            <a:srgbClr val="00B0F0"/>
                          </a:solidFill>
                        </a:rPr>
                        <a:t>postcards</a:t>
                      </a:r>
                      <a:r>
                        <a:rPr lang="fr-FR" sz="1400" b="0" i="1" dirty="0">
                          <a:solidFill>
                            <a:srgbClr val="00B0F0"/>
                          </a:solidFill>
                        </a:rPr>
                        <a:t>.</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dirty="0">
                          <a:solidFill>
                            <a:srgbClr val="002060"/>
                          </a:solidFill>
                        </a:rPr>
                        <a:t>j’ai </a:t>
                      </a:r>
                      <a:r>
                        <a:rPr lang="fr-FR" sz="1400" b="1" dirty="0">
                          <a:solidFill>
                            <a:srgbClr val="FF0000"/>
                          </a:solidFill>
                        </a:rPr>
                        <a:t>rencontré </a:t>
                      </a:r>
                      <a:r>
                        <a:rPr lang="fr-FR" sz="1400" b="1" dirty="0">
                          <a:solidFill>
                            <a:srgbClr val="002060"/>
                          </a:solidFill>
                        </a:rPr>
                        <a:t> un beau garçon/une belle fille</a:t>
                      </a:r>
                    </a:p>
                    <a:p>
                      <a:pPr algn="l"/>
                      <a:r>
                        <a:rPr lang="fr-FR" sz="1400" i="0" dirty="0">
                          <a:solidFill>
                            <a:srgbClr val="00B0F0"/>
                          </a:solidFill>
                        </a:rPr>
                        <a:t>I met a good-</a:t>
                      </a:r>
                      <a:r>
                        <a:rPr lang="fr-FR" sz="1400" i="0" dirty="0" err="1">
                          <a:solidFill>
                            <a:srgbClr val="00B0F0"/>
                          </a:solidFill>
                        </a:rPr>
                        <a:t>looking</a:t>
                      </a:r>
                      <a:r>
                        <a:rPr lang="fr-FR" sz="1400" i="0" dirty="0">
                          <a:solidFill>
                            <a:srgbClr val="00B0F0"/>
                          </a:solidFill>
                        </a:rPr>
                        <a:t> boy/girl</a:t>
                      </a:r>
                      <a:endParaRPr lang="fr-FR" sz="1400" i="1" dirty="0">
                        <a:solidFill>
                          <a:srgbClr val="00B0F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dirty="0">
                          <a:solidFill>
                            <a:srgbClr val="002060"/>
                          </a:solidFill>
                        </a:rPr>
                        <a:t>j’ai </a:t>
                      </a:r>
                      <a:r>
                        <a:rPr lang="fr-FR" sz="1400" b="1" dirty="0">
                          <a:solidFill>
                            <a:srgbClr val="FF0000"/>
                          </a:solidFill>
                        </a:rPr>
                        <a:t>visité</a:t>
                      </a:r>
                      <a:r>
                        <a:rPr lang="fr-FR" sz="1400" b="0" dirty="0">
                          <a:solidFill>
                            <a:srgbClr val="002060"/>
                          </a:solidFill>
                        </a:rPr>
                        <a:t> </a:t>
                      </a:r>
                      <a:r>
                        <a:rPr lang="fr-FR" sz="1400" b="1" dirty="0">
                          <a:solidFill>
                            <a:srgbClr val="002060"/>
                          </a:solidFill>
                        </a:rPr>
                        <a:t>la tour Eiffel</a:t>
                      </a:r>
                      <a:r>
                        <a:rPr lang="fr-FR" sz="1400" b="1" baseline="0" dirty="0">
                          <a:solidFill>
                            <a:srgbClr val="002060"/>
                          </a:solidFill>
                        </a:rPr>
                        <a:t>/le centre Pompidou/le Louvre/les Champs Elysées.</a:t>
                      </a:r>
                    </a:p>
                    <a:p>
                      <a:r>
                        <a:rPr lang="fr-FR" sz="1400" b="0" i="1" dirty="0">
                          <a:solidFill>
                            <a:srgbClr val="00B0F0"/>
                          </a:solidFill>
                        </a:rPr>
                        <a:t>I </a:t>
                      </a:r>
                      <a:r>
                        <a:rPr lang="fr-FR" sz="1400" b="0" i="1" baseline="0" dirty="0" err="1">
                          <a:solidFill>
                            <a:srgbClr val="00B0F0"/>
                          </a:solidFill>
                        </a:rPr>
                        <a:t>visited</a:t>
                      </a:r>
                      <a:r>
                        <a:rPr lang="fr-FR" sz="1400" b="0" i="1" baseline="0" dirty="0">
                          <a:solidFill>
                            <a:srgbClr val="00B0F0"/>
                          </a:solidFill>
                        </a:rPr>
                        <a:t> the Eiffel Tower/the Pompidou centre/the Louvre /the Champs Élysées.</a:t>
                      </a:r>
                      <a:endParaRPr lang="fr-FR" sz="1400" i="1" dirty="0">
                        <a:solidFill>
                          <a:srgbClr val="00B0F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dirty="0">
                          <a:solidFill>
                            <a:srgbClr val="002060"/>
                          </a:solidFill>
                        </a:rPr>
                        <a:t>j’ai </a:t>
                      </a:r>
                      <a:r>
                        <a:rPr lang="fr-FR" sz="1400" b="1" dirty="0">
                          <a:solidFill>
                            <a:srgbClr val="FF0000"/>
                          </a:solidFill>
                        </a:rPr>
                        <a:t>acheté</a:t>
                      </a:r>
                      <a:r>
                        <a:rPr lang="fr-FR" sz="1400" b="0" dirty="0">
                          <a:solidFill>
                            <a:srgbClr val="002060"/>
                          </a:solidFill>
                        </a:rPr>
                        <a:t> </a:t>
                      </a:r>
                      <a:r>
                        <a:rPr lang="fr-FR" sz="1400" b="1" dirty="0">
                          <a:solidFill>
                            <a:srgbClr val="002060"/>
                          </a:solidFill>
                        </a:rPr>
                        <a:t>des souvenirs comme cadeaux pour ma famille et mes amis.</a:t>
                      </a:r>
                    </a:p>
                    <a:p>
                      <a:r>
                        <a:rPr lang="fr-FR" sz="1400" b="0" i="1" dirty="0">
                          <a:solidFill>
                            <a:srgbClr val="00B0F0"/>
                          </a:solidFill>
                        </a:rPr>
                        <a:t>I </a:t>
                      </a:r>
                      <a:r>
                        <a:rPr lang="fr-FR" sz="1400" b="0" i="1" dirty="0" err="1">
                          <a:solidFill>
                            <a:srgbClr val="00B0F0"/>
                          </a:solidFill>
                        </a:rPr>
                        <a:t>bought</a:t>
                      </a:r>
                      <a:r>
                        <a:rPr lang="fr-FR" sz="1400" b="0" i="1" dirty="0">
                          <a:solidFill>
                            <a:srgbClr val="00B0F0"/>
                          </a:solidFill>
                        </a:rPr>
                        <a:t> </a:t>
                      </a:r>
                      <a:r>
                        <a:rPr lang="fr-FR" sz="1400" b="0" i="1" dirty="0" err="1">
                          <a:solidFill>
                            <a:srgbClr val="00B0F0"/>
                          </a:solidFill>
                        </a:rPr>
                        <a:t>some</a:t>
                      </a:r>
                      <a:r>
                        <a:rPr lang="fr-FR" sz="1400" b="0" i="1" dirty="0">
                          <a:solidFill>
                            <a:srgbClr val="00B0F0"/>
                          </a:solidFill>
                        </a:rPr>
                        <a:t> souvenirs as </a:t>
                      </a:r>
                      <a:r>
                        <a:rPr lang="fr-FR" sz="1400" b="0" i="1" dirty="0" err="1">
                          <a:solidFill>
                            <a:srgbClr val="00B0F0"/>
                          </a:solidFill>
                        </a:rPr>
                        <a:t>presents</a:t>
                      </a:r>
                      <a:r>
                        <a:rPr lang="fr-FR" sz="1400" b="0" i="1" dirty="0">
                          <a:solidFill>
                            <a:srgbClr val="00B0F0"/>
                          </a:solidFill>
                        </a:rPr>
                        <a:t> for </a:t>
                      </a:r>
                      <a:r>
                        <a:rPr lang="fr-FR" sz="1400" b="0" i="1" dirty="0" err="1">
                          <a:solidFill>
                            <a:srgbClr val="00B0F0"/>
                          </a:solidFill>
                        </a:rPr>
                        <a:t>my</a:t>
                      </a:r>
                      <a:r>
                        <a:rPr lang="fr-FR" sz="1400" b="0" i="1" dirty="0">
                          <a:solidFill>
                            <a:srgbClr val="00B0F0"/>
                          </a:solidFill>
                        </a:rPr>
                        <a:t> </a:t>
                      </a:r>
                      <a:r>
                        <a:rPr lang="fr-FR" sz="1400" b="0" i="1" dirty="0" err="1">
                          <a:solidFill>
                            <a:srgbClr val="00B0F0"/>
                          </a:solidFill>
                        </a:rPr>
                        <a:t>family</a:t>
                      </a:r>
                      <a:r>
                        <a:rPr lang="fr-FR" sz="1400" b="0" i="1" dirty="0">
                          <a:solidFill>
                            <a:srgbClr val="00B0F0"/>
                          </a:solidFill>
                        </a:rPr>
                        <a:t>  and </a:t>
                      </a:r>
                      <a:r>
                        <a:rPr lang="fr-FR" sz="1400" b="0" i="1" dirty="0" err="1">
                          <a:solidFill>
                            <a:srgbClr val="00B0F0"/>
                          </a:solidFill>
                        </a:rPr>
                        <a:t>friends</a:t>
                      </a:r>
                      <a:r>
                        <a:rPr lang="fr-FR" sz="1400" b="0" i="1" dirty="0">
                          <a:solidFill>
                            <a:srgbClr val="00B0F0"/>
                          </a:solidFill>
                        </a:rPr>
                        <a:t>.</a:t>
                      </a:r>
                      <a:endParaRPr lang="fr-FR" sz="1400" i="1" dirty="0">
                        <a:solidFill>
                          <a:srgbClr val="00B0F0"/>
                        </a:solidFill>
                      </a:endParaRPr>
                    </a:p>
                    <a:p>
                      <a:r>
                        <a:rPr lang="fr-FR" sz="1400" b="1" dirty="0">
                          <a:solidFill>
                            <a:srgbClr val="002060"/>
                          </a:solidFill>
                        </a:rPr>
                        <a:t>j’ai </a:t>
                      </a:r>
                      <a:r>
                        <a:rPr lang="fr-FR" sz="1400" b="1" dirty="0">
                          <a:solidFill>
                            <a:srgbClr val="FF0000"/>
                          </a:solidFill>
                        </a:rPr>
                        <a:t>admiré</a:t>
                      </a:r>
                      <a:r>
                        <a:rPr lang="fr-FR" sz="1400" b="0" baseline="0" dirty="0">
                          <a:solidFill>
                            <a:srgbClr val="002060"/>
                          </a:solidFill>
                        </a:rPr>
                        <a:t> </a:t>
                      </a:r>
                      <a:r>
                        <a:rPr lang="fr-FR" sz="1400" b="1" dirty="0">
                          <a:solidFill>
                            <a:srgbClr val="002060"/>
                          </a:solidFill>
                        </a:rPr>
                        <a:t>les Pyramides du Louvre/le feu d’artifice.</a:t>
                      </a:r>
                      <a:endParaRPr lang="fr-FR" sz="1400" b="1" baseline="0" dirty="0">
                        <a:solidFill>
                          <a:srgbClr val="00206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dirty="0">
                          <a:solidFill>
                            <a:srgbClr val="00B0F0"/>
                          </a:solidFill>
                        </a:rPr>
                        <a:t>I </a:t>
                      </a:r>
                      <a:r>
                        <a:rPr lang="fr-FR" sz="1400" b="0" i="1" dirty="0" err="1">
                          <a:solidFill>
                            <a:srgbClr val="00B0F0"/>
                          </a:solidFill>
                        </a:rPr>
                        <a:t>admired</a:t>
                      </a:r>
                      <a:r>
                        <a:rPr lang="fr-FR" sz="1400" b="0" i="1" dirty="0">
                          <a:solidFill>
                            <a:srgbClr val="00B0F0"/>
                          </a:solidFill>
                        </a:rPr>
                        <a:t> the </a:t>
                      </a:r>
                      <a:r>
                        <a:rPr lang="fr-FR" sz="1400" b="0" i="1" dirty="0" err="1">
                          <a:solidFill>
                            <a:srgbClr val="00B0F0"/>
                          </a:solidFill>
                        </a:rPr>
                        <a:t>pyramids</a:t>
                      </a:r>
                      <a:r>
                        <a:rPr lang="fr-FR" sz="1400" b="0" i="1" dirty="0">
                          <a:solidFill>
                            <a:srgbClr val="00B0F0"/>
                          </a:solidFill>
                        </a:rPr>
                        <a:t> at the Louvre/the </a:t>
                      </a:r>
                      <a:r>
                        <a:rPr lang="fr-FR" sz="1400" b="0" i="1" dirty="0" err="1">
                          <a:solidFill>
                            <a:srgbClr val="00B0F0"/>
                          </a:solidFill>
                        </a:rPr>
                        <a:t>fireworks</a:t>
                      </a:r>
                      <a:r>
                        <a:rPr lang="fr-FR" sz="1400" b="0" i="1" dirty="0">
                          <a:solidFill>
                            <a:srgbClr val="00B0F0"/>
                          </a:solidFill>
                        </a:rPr>
                        <a:t>.</a:t>
                      </a:r>
                      <a:endParaRPr lang="fr-FR" sz="1400" i="1" dirty="0">
                        <a:solidFill>
                          <a:srgbClr val="00B0F0"/>
                        </a:solidFill>
                      </a:endParaRPr>
                    </a:p>
                    <a:p>
                      <a:r>
                        <a:rPr lang="fr-FR" sz="1400" b="1" dirty="0">
                          <a:solidFill>
                            <a:srgbClr val="002060"/>
                          </a:solidFill>
                        </a:rPr>
                        <a:t>j’ai </a:t>
                      </a:r>
                      <a:r>
                        <a:rPr lang="fr-FR" sz="1400" b="1" dirty="0">
                          <a:solidFill>
                            <a:srgbClr val="FF0000"/>
                          </a:solidFill>
                        </a:rPr>
                        <a:t>fait</a:t>
                      </a:r>
                      <a:r>
                        <a:rPr lang="fr-FR" sz="1400" dirty="0">
                          <a:solidFill>
                            <a:srgbClr val="002060"/>
                          </a:solidFill>
                        </a:rPr>
                        <a:t> </a:t>
                      </a:r>
                      <a:r>
                        <a:rPr lang="fr-FR" sz="1400" b="1" dirty="0">
                          <a:solidFill>
                            <a:srgbClr val="002060"/>
                          </a:solidFill>
                        </a:rPr>
                        <a:t>un tour de la ville en </a:t>
                      </a:r>
                      <a:r>
                        <a:rPr lang="fr-FR" sz="1400" b="1" dirty="0" err="1">
                          <a:solidFill>
                            <a:srgbClr val="002060"/>
                          </a:solidFill>
                        </a:rPr>
                        <a:t>segway</a:t>
                      </a:r>
                      <a:r>
                        <a:rPr lang="fr-FR" sz="1400" b="1" dirty="0">
                          <a:solidFill>
                            <a:srgbClr val="002060"/>
                          </a:solidFill>
                        </a:rPr>
                        <a:t>/</a:t>
                      </a:r>
                      <a:r>
                        <a:rPr lang="fr-FR" sz="1400" b="1" baseline="0" dirty="0">
                          <a:solidFill>
                            <a:srgbClr val="002060"/>
                          </a:solidFill>
                        </a:rPr>
                        <a:t>une balade en bateau/des magasins</a:t>
                      </a:r>
                      <a:r>
                        <a:rPr lang="fr-FR" sz="1400" baseline="0" dirty="0">
                          <a:solidFill>
                            <a:srgbClr val="002060"/>
                          </a:solidFill>
                        </a:rPr>
                        <a:t>.</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dirty="0">
                          <a:solidFill>
                            <a:srgbClr val="00B0F0"/>
                          </a:solidFill>
                        </a:rPr>
                        <a:t>I </a:t>
                      </a:r>
                      <a:r>
                        <a:rPr lang="fr-FR" sz="1400" b="0" i="1" dirty="0" err="1">
                          <a:solidFill>
                            <a:srgbClr val="00B0F0"/>
                          </a:solidFill>
                        </a:rPr>
                        <a:t>did</a:t>
                      </a:r>
                      <a:r>
                        <a:rPr lang="fr-FR" sz="1400" b="0" i="1" dirty="0">
                          <a:solidFill>
                            <a:srgbClr val="00B0F0"/>
                          </a:solidFill>
                        </a:rPr>
                        <a:t> a tour of the </a:t>
                      </a:r>
                      <a:r>
                        <a:rPr lang="fr-FR" sz="1400" b="0" i="1" dirty="0" err="1">
                          <a:solidFill>
                            <a:srgbClr val="00B0F0"/>
                          </a:solidFill>
                        </a:rPr>
                        <a:t>town</a:t>
                      </a:r>
                      <a:r>
                        <a:rPr lang="fr-FR" sz="1400" b="0" i="1" dirty="0">
                          <a:solidFill>
                            <a:srgbClr val="00B0F0"/>
                          </a:solidFill>
                        </a:rPr>
                        <a:t> on </a:t>
                      </a:r>
                      <a:r>
                        <a:rPr lang="fr-FR" sz="1400" b="0" i="1" dirty="0" err="1">
                          <a:solidFill>
                            <a:srgbClr val="00B0F0"/>
                          </a:solidFill>
                        </a:rPr>
                        <a:t>segway</a:t>
                      </a:r>
                      <a:r>
                        <a:rPr lang="fr-FR" sz="1400" b="0" i="1" dirty="0">
                          <a:solidFill>
                            <a:srgbClr val="00B0F0"/>
                          </a:solidFill>
                        </a:rPr>
                        <a:t>/a trip on the boat/</a:t>
                      </a:r>
                      <a:r>
                        <a:rPr lang="fr-FR" sz="1400" b="0" i="1" dirty="0" err="1">
                          <a:solidFill>
                            <a:srgbClr val="00B0F0"/>
                          </a:solidFill>
                        </a:rPr>
                        <a:t>some</a:t>
                      </a:r>
                      <a:r>
                        <a:rPr lang="fr-FR" sz="1400" b="0" i="1" dirty="0">
                          <a:solidFill>
                            <a:srgbClr val="00B0F0"/>
                          </a:solidFill>
                        </a:rPr>
                        <a:t> shopping.</a:t>
                      </a:r>
                      <a:endParaRPr lang="fr-FR" sz="1400" i="1" dirty="0">
                        <a:solidFill>
                          <a:srgbClr val="00B0F0"/>
                        </a:solidFill>
                      </a:endParaRPr>
                    </a:p>
                    <a:p>
                      <a:r>
                        <a:rPr lang="fr-FR" sz="1400" b="1" dirty="0">
                          <a:solidFill>
                            <a:srgbClr val="002060"/>
                          </a:solidFill>
                        </a:rPr>
                        <a:t>j’ai </a:t>
                      </a:r>
                      <a:r>
                        <a:rPr lang="fr-FR" sz="1400" b="1" dirty="0">
                          <a:solidFill>
                            <a:srgbClr val="FF0000"/>
                          </a:solidFill>
                        </a:rPr>
                        <a:t>pris</a:t>
                      </a:r>
                      <a:r>
                        <a:rPr lang="fr-FR" sz="1400" dirty="0">
                          <a:solidFill>
                            <a:srgbClr val="002060"/>
                          </a:solidFill>
                        </a:rPr>
                        <a:t> </a:t>
                      </a:r>
                      <a:r>
                        <a:rPr lang="fr-FR" sz="1400" b="1" dirty="0">
                          <a:solidFill>
                            <a:srgbClr val="002060"/>
                          </a:solidFill>
                        </a:rPr>
                        <a:t>des photos/un bus à…./le métro à…</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dirty="0">
                          <a:solidFill>
                            <a:srgbClr val="00B0F0"/>
                          </a:solidFill>
                        </a:rPr>
                        <a:t>I </a:t>
                      </a:r>
                      <a:r>
                        <a:rPr lang="fr-FR" sz="1400" b="0" i="1" dirty="0" err="1">
                          <a:solidFill>
                            <a:srgbClr val="00B0F0"/>
                          </a:solidFill>
                        </a:rPr>
                        <a:t>took</a:t>
                      </a:r>
                      <a:r>
                        <a:rPr lang="fr-FR" sz="1400" b="0" i="1" dirty="0">
                          <a:solidFill>
                            <a:srgbClr val="00B0F0"/>
                          </a:solidFill>
                        </a:rPr>
                        <a:t> </a:t>
                      </a:r>
                      <a:r>
                        <a:rPr lang="fr-FR" sz="1400" b="0" i="1" dirty="0" err="1">
                          <a:solidFill>
                            <a:srgbClr val="00B0F0"/>
                          </a:solidFill>
                        </a:rPr>
                        <a:t>some</a:t>
                      </a:r>
                      <a:r>
                        <a:rPr lang="fr-FR" sz="1400" b="0" i="1" dirty="0">
                          <a:solidFill>
                            <a:srgbClr val="00B0F0"/>
                          </a:solidFill>
                        </a:rPr>
                        <a:t> photos/a bus to…/the underground to…</a:t>
                      </a:r>
                      <a:endParaRPr lang="fr-FR" sz="1400" i="1" dirty="0">
                        <a:solidFill>
                          <a:srgbClr val="00B0F0"/>
                        </a:solidFill>
                      </a:endParaRPr>
                    </a:p>
                    <a:p>
                      <a:r>
                        <a:rPr lang="fr-FR" sz="1400" b="1" dirty="0">
                          <a:solidFill>
                            <a:srgbClr val="002060"/>
                          </a:solidFill>
                        </a:rPr>
                        <a:t>j’ai </a:t>
                      </a:r>
                      <a:r>
                        <a:rPr lang="fr-FR" sz="1400" b="1" dirty="0">
                          <a:solidFill>
                            <a:srgbClr val="FF0000"/>
                          </a:solidFill>
                        </a:rPr>
                        <a:t>vu</a:t>
                      </a:r>
                      <a:r>
                        <a:rPr lang="fr-FR" sz="1400" dirty="0">
                          <a:solidFill>
                            <a:srgbClr val="002060"/>
                          </a:solidFill>
                        </a:rPr>
                        <a:t> </a:t>
                      </a:r>
                      <a:r>
                        <a:rPr lang="fr-FR" sz="1400" b="1" dirty="0">
                          <a:solidFill>
                            <a:srgbClr val="002060"/>
                          </a:solidFill>
                        </a:rPr>
                        <a:t>la Joconde.</a:t>
                      </a:r>
                    </a:p>
                    <a:p>
                      <a:r>
                        <a:rPr lang="fr-FR" sz="1400" b="0" i="1" dirty="0">
                          <a:solidFill>
                            <a:srgbClr val="00B0F0"/>
                          </a:solidFill>
                        </a:rPr>
                        <a:t>I </a:t>
                      </a:r>
                      <a:r>
                        <a:rPr lang="fr-FR" sz="1400" b="0" i="1" dirty="0" err="1">
                          <a:solidFill>
                            <a:srgbClr val="00B0F0"/>
                          </a:solidFill>
                        </a:rPr>
                        <a:t>saw</a:t>
                      </a:r>
                      <a:r>
                        <a:rPr lang="fr-FR" sz="1400" b="0" i="1" dirty="0">
                          <a:solidFill>
                            <a:srgbClr val="00B0F0"/>
                          </a:solidFill>
                        </a:rPr>
                        <a:t> the Mona Lisa.</a:t>
                      </a:r>
                      <a:endParaRPr lang="fr-FR" sz="1400" i="1" dirty="0">
                        <a:solidFill>
                          <a:srgbClr val="00B0F0"/>
                        </a:solidFill>
                      </a:endParaRPr>
                    </a:p>
                    <a:p>
                      <a:r>
                        <a:rPr lang="fr-FR" sz="1400" b="1" dirty="0">
                          <a:solidFill>
                            <a:srgbClr val="002060"/>
                          </a:solidFill>
                        </a:rPr>
                        <a:t>j’ai </a:t>
                      </a:r>
                      <a:r>
                        <a:rPr lang="fr-FR" sz="1400" b="1" dirty="0">
                          <a:solidFill>
                            <a:srgbClr val="FF0000"/>
                          </a:solidFill>
                        </a:rPr>
                        <a:t>bu</a:t>
                      </a:r>
                      <a:r>
                        <a:rPr lang="fr-FR" sz="1400" dirty="0">
                          <a:solidFill>
                            <a:srgbClr val="002060"/>
                          </a:solidFill>
                        </a:rPr>
                        <a:t> </a:t>
                      </a:r>
                      <a:r>
                        <a:rPr lang="fr-FR" sz="1400" b="1" dirty="0">
                          <a:solidFill>
                            <a:srgbClr val="002060"/>
                          </a:solidFill>
                        </a:rPr>
                        <a:t>un coca/un chocolat chaud/</a:t>
                      </a:r>
                      <a:r>
                        <a:rPr lang="fr-FR" sz="1400" b="1" baseline="0" dirty="0">
                          <a:solidFill>
                            <a:srgbClr val="002060"/>
                          </a:solidFill>
                        </a:rPr>
                        <a:t> de l’eau minérale.</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dirty="0">
                          <a:solidFill>
                            <a:srgbClr val="00B0F0"/>
                          </a:solidFill>
                        </a:rPr>
                        <a:t>I </a:t>
                      </a:r>
                      <a:r>
                        <a:rPr lang="fr-FR" sz="1400" b="0" i="1" dirty="0" err="1">
                          <a:solidFill>
                            <a:srgbClr val="00B0F0"/>
                          </a:solidFill>
                        </a:rPr>
                        <a:t>drank</a:t>
                      </a:r>
                      <a:r>
                        <a:rPr lang="fr-FR" sz="1400" b="0" i="1" dirty="0">
                          <a:solidFill>
                            <a:srgbClr val="00B0F0"/>
                          </a:solidFill>
                        </a:rPr>
                        <a:t> a coke/a hot </a:t>
                      </a:r>
                      <a:r>
                        <a:rPr lang="fr-FR" sz="1400" b="0" i="1" dirty="0" err="1">
                          <a:solidFill>
                            <a:srgbClr val="00B0F0"/>
                          </a:solidFill>
                        </a:rPr>
                        <a:t>chocolate</a:t>
                      </a:r>
                      <a:r>
                        <a:rPr lang="fr-FR" sz="1400" b="0" i="1" dirty="0">
                          <a:solidFill>
                            <a:srgbClr val="00B0F0"/>
                          </a:solidFill>
                        </a:rPr>
                        <a:t>/</a:t>
                      </a:r>
                      <a:r>
                        <a:rPr lang="fr-FR" sz="1400" b="0" i="1" dirty="0" err="1">
                          <a:solidFill>
                            <a:srgbClr val="00B0F0"/>
                          </a:solidFill>
                        </a:rPr>
                        <a:t>some</a:t>
                      </a:r>
                      <a:r>
                        <a:rPr lang="fr-FR" sz="1400" b="0" i="1" dirty="0">
                          <a:solidFill>
                            <a:srgbClr val="00B0F0"/>
                          </a:solidFill>
                        </a:rPr>
                        <a:t> </a:t>
                      </a:r>
                      <a:r>
                        <a:rPr lang="fr-FR" sz="1400" b="0" i="1" dirty="0" err="1">
                          <a:solidFill>
                            <a:srgbClr val="00B0F0"/>
                          </a:solidFill>
                        </a:rPr>
                        <a:t>mineral</a:t>
                      </a:r>
                      <a:r>
                        <a:rPr lang="fr-FR" sz="1400" b="0" i="1" dirty="0">
                          <a:solidFill>
                            <a:srgbClr val="00B0F0"/>
                          </a:solidFill>
                        </a:rPr>
                        <a:t> water.</a:t>
                      </a:r>
                      <a:endParaRPr lang="fr-FR" sz="1400" i="1" dirty="0">
                        <a:solidFill>
                          <a:srgbClr val="00B0F0"/>
                        </a:solidFill>
                      </a:endParaRPr>
                    </a:p>
                    <a:p>
                      <a:endParaRPr lang="en-GB" sz="1400" b="0" i="1" kern="1200" dirty="0">
                        <a:solidFill>
                          <a:srgbClr val="00B0F0"/>
                        </a:solidFill>
                        <a:effectLst/>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vMerge="1">
                  <a:txBody>
                    <a:bodyPr/>
                    <a:lstStyle/>
                    <a:p>
                      <a:endParaRPr lang="en-GB" sz="1400" b="1" kern="1200" dirty="0">
                        <a:solidFill>
                          <a:srgbClr val="00206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baseline="0" noProof="0" dirty="0">
                          <a:solidFill>
                            <a:srgbClr val="002060"/>
                          </a:solidFill>
                        </a:rPr>
                        <a:t>À mon avis</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baseline="0" noProof="0" dirty="0">
                          <a:solidFill>
                            <a:srgbClr val="00B0F0"/>
                          </a:solidFill>
                        </a:rPr>
                        <a:t>In </a:t>
                      </a:r>
                      <a:r>
                        <a:rPr lang="fr-FR" sz="1400" b="0" i="1" baseline="0" noProof="0" dirty="0" err="1">
                          <a:solidFill>
                            <a:srgbClr val="00B0F0"/>
                          </a:solidFill>
                        </a:rPr>
                        <a:t>my</a:t>
                      </a:r>
                      <a:r>
                        <a:rPr lang="fr-FR" sz="1400" b="0" i="1" baseline="0" noProof="0" dirty="0">
                          <a:solidFill>
                            <a:srgbClr val="00B0F0"/>
                          </a:solidFill>
                        </a:rPr>
                        <a:t> opinion</a:t>
                      </a:r>
                    </a:p>
                    <a:p>
                      <a:pPr marL="0" marR="0" lvl="0" indent="0" algn="l" defTabSz="685800" rtl="0" eaLnBrk="1" fontAlgn="auto" latinLnBrk="0" hangingPunct="1">
                        <a:lnSpc>
                          <a:spcPct val="100000"/>
                        </a:lnSpc>
                        <a:spcBef>
                          <a:spcPts val="0"/>
                        </a:spcBef>
                        <a:spcAft>
                          <a:spcPts val="0"/>
                        </a:spcAft>
                        <a:buClrTx/>
                        <a:buSzTx/>
                        <a:buFontTx/>
                        <a:buNone/>
                        <a:tabLst/>
                        <a:defRPr/>
                      </a:pPr>
                      <a:endParaRPr lang="fr-FR" sz="1400" b="0" i="1" baseline="0" noProof="0" dirty="0">
                        <a:solidFill>
                          <a:srgbClr val="00B0F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baseline="0" noProof="0" dirty="0">
                          <a:solidFill>
                            <a:srgbClr val="002060"/>
                          </a:solidFill>
                        </a:rPr>
                        <a:t>Pour moi</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baseline="0" noProof="0" dirty="0">
                          <a:solidFill>
                            <a:srgbClr val="00B0F0"/>
                          </a:solidFill>
                        </a:rPr>
                        <a:t>In </a:t>
                      </a:r>
                      <a:r>
                        <a:rPr lang="fr-FR" sz="1400" b="0" i="1" baseline="0" noProof="0" dirty="0" err="1">
                          <a:solidFill>
                            <a:srgbClr val="00B0F0"/>
                          </a:solidFill>
                        </a:rPr>
                        <a:t>my</a:t>
                      </a:r>
                      <a:r>
                        <a:rPr lang="fr-FR" sz="1400" b="0" i="1" baseline="0" noProof="0" dirty="0">
                          <a:solidFill>
                            <a:srgbClr val="00B0F0"/>
                          </a:solidFill>
                        </a:rPr>
                        <a:t> </a:t>
                      </a:r>
                      <a:r>
                        <a:rPr lang="fr-FR" sz="1400" b="0" i="1" baseline="0" noProof="0" dirty="0" err="1">
                          <a:solidFill>
                            <a:srgbClr val="00B0F0"/>
                          </a:solidFill>
                        </a:rPr>
                        <a:t>view</a:t>
                      </a:r>
                      <a:endParaRPr lang="fr-FR" sz="1400" b="0" i="1" baseline="0" noProof="0"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noProof="0" dirty="0">
                          <a:solidFill>
                            <a:srgbClr val="002060"/>
                          </a:solidFill>
                        </a:rPr>
                        <a:t>c’était</a:t>
                      </a:r>
                      <a:r>
                        <a:rPr lang="fr-FR" sz="1400" b="1" baseline="0" noProof="0" dirty="0">
                          <a:solidFill>
                            <a:srgbClr val="002060"/>
                          </a:solidFill>
                        </a:rPr>
                        <a:t> </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baseline="0" noProof="0" dirty="0" err="1">
                          <a:solidFill>
                            <a:srgbClr val="00B0F0"/>
                          </a:solidFill>
                        </a:rPr>
                        <a:t>it</a:t>
                      </a:r>
                      <a:r>
                        <a:rPr lang="fr-FR" sz="1400" b="0" i="1" baseline="0" noProof="0" dirty="0">
                          <a:solidFill>
                            <a:srgbClr val="00B0F0"/>
                          </a:solidFill>
                        </a:rPr>
                        <a:t> </a:t>
                      </a:r>
                      <a:r>
                        <a:rPr lang="fr-FR" sz="1400" b="0" i="1" baseline="0" noProof="0" dirty="0" err="1">
                          <a:solidFill>
                            <a:srgbClr val="00B0F0"/>
                          </a:solidFill>
                        </a:rPr>
                        <a:t>was</a:t>
                      </a:r>
                      <a:endParaRPr lang="fr-FR" sz="1400" b="0" i="1" baseline="0" noProof="0" dirty="0">
                        <a:solidFill>
                          <a:srgbClr val="00B0F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fr-FR" sz="1400" b="0" i="1" baseline="0" noProof="0" dirty="0">
                        <a:solidFill>
                          <a:srgbClr val="00B0F0"/>
                        </a:solidFill>
                      </a:endParaRPr>
                    </a:p>
                    <a:p>
                      <a:pPr algn="l">
                        <a:lnSpc>
                          <a:spcPct val="100000"/>
                        </a:lnSpc>
                      </a:pPr>
                      <a:r>
                        <a:rPr lang="fr-FR" sz="1400" b="1" baseline="0" noProof="0" dirty="0">
                          <a:solidFill>
                            <a:srgbClr val="002060"/>
                          </a:solidFill>
                        </a:rPr>
                        <a:t>j’ai trouvé ça</a:t>
                      </a:r>
                    </a:p>
                    <a:p>
                      <a:pPr algn="l">
                        <a:lnSpc>
                          <a:spcPct val="100000"/>
                        </a:lnSpc>
                      </a:pPr>
                      <a:r>
                        <a:rPr lang="fr-FR" sz="1400" b="0" i="1" baseline="0" noProof="0" dirty="0">
                          <a:solidFill>
                            <a:srgbClr val="00B0F0"/>
                          </a:solidFill>
                        </a:rPr>
                        <a:t>I </a:t>
                      </a:r>
                      <a:r>
                        <a:rPr lang="fr-FR" sz="1400" b="0" i="1" baseline="0" noProof="0" dirty="0" err="1">
                          <a:solidFill>
                            <a:srgbClr val="00B0F0"/>
                          </a:solidFill>
                        </a:rPr>
                        <a:t>found</a:t>
                      </a:r>
                      <a:r>
                        <a:rPr lang="fr-FR" sz="1400" b="0" i="1" baseline="0" noProof="0" dirty="0">
                          <a:solidFill>
                            <a:srgbClr val="00B0F0"/>
                          </a:solidFill>
                        </a:rPr>
                        <a:t> </a:t>
                      </a:r>
                      <a:r>
                        <a:rPr lang="fr-FR" sz="1400" b="0" i="1" baseline="0" noProof="0" dirty="0" err="1">
                          <a:solidFill>
                            <a:srgbClr val="00B0F0"/>
                          </a:solidFill>
                        </a:rPr>
                        <a:t>that</a:t>
                      </a:r>
                      <a:endParaRPr lang="fr-FR" sz="1400" b="0" i="1" baseline="0" noProof="0" dirty="0">
                        <a:solidFill>
                          <a:srgbClr val="00B0F0"/>
                        </a:solidFill>
                      </a:endParaRPr>
                    </a:p>
                    <a:p>
                      <a:pPr algn="l">
                        <a:lnSpc>
                          <a:spcPct val="100000"/>
                        </a:lnSpc>
                      </a:pPr>
                      <a:endParaRPr lang="fr-FR" sz="1400" b="0" i="1" baseline="0" noProof="0" dirty="0">
                        <a:solidFill>
                          <a:srgbClr val="00B0F0"/>
                        </a:solidFill>
                      </a:endParaRPr>
                    </a:p>
                    <a:p>
                      <a:pPr algn="l">
                        <a:lnSpc>
                          <a:spcPct val="100000"/>
                        </a:lnSpc>
                      </a:pPr>
                      <a:r>
                        <a:rPr lang="fr-FR" sz="1400" b="1" baseline="0" noProof="0" dirty="0">
                          <a:solidFill>
                            <a:srgbClr val="002060"/>
                          </a:solidFill>
                        </a:rPr>
                        <a:t>je l’ai trouvé</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i="1" baseline="0" noProof="0" dirty="0">
                          <a:solidFill>
                            <a:srgbClr val="00B0F0"/>
                          </a:solidFill>
                        </a:rPr>
                        <a:t>I </a:t>
                      </a:r>
                      <a:r>
                        <a:rPr lang="fr-FR" sz="1400" b="0" i="1" baseline="0" noProof="0" dirty="0" err="1">
                          <a:solidFill>
                            <a:srgbClr val="00B0F0"/>
                          </a:solidFill>
                        </a:rPr>
                        <a:t>found</a:t>
                      </a:r>
                      <a:r>
                        <a:rPr lang="fr-FR" sz="1400" b="0" i="1" baseline="0" noProof="0" dirty="0">
                          <a:solidFill>
                            <a:srgbClr val="00B0F0"/>
                          </a:solidFill>
                        </a:rPr>
                        <a:t> </a:t>
                      </a:r>
                      <a:r>
                        <a:rPr lang="fr-FR" sz="1400" b="0" i="1" baseline="0" noProof="0" dirty="0" err="1">
                          <a:solidFill>
                            <a:srgbClr val="00B0F0"/>
                          </a:solidFill>
                        </a:rPr>
                        <a:t>it</a:t>
                      </a:r>
                      <a:endParaRPr lang="fr-FR" sz="1400" b="0" i="1" baseline="0" noProof="0"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baseline="0" noProof="0" dirty="0">
                          <a:solidFill>
                            <a:srgbClr val="002060"/>
                          </a:solidFill>
                        </a:rPr>
                        <a:t>vraiment </a:t>
                      </a:r>
                      <a:r>
                        <a:rPr lang="fr-FR" sz="1400" b="1" i="0" dirty="0">
                          <a:solidFill>
                            <a:srgbClr val="002060"/>
                          </a:solidFill>
                        </a:rPr>
                        <a:t>époustouflant</a:t>
                      </a:r>
                      <a:endParaRPr lang="en-GB" sz="1400" b="1" i="0" dirty="0">
                        <a:solidFill>
                          <a:srgbClr val="002060"/>
                        </a:solidFill>
                      </a:endParaRPr>
                    </a:p>
                    <a:p>
                      <a:pPr algn="l">
                        <a:lnSpc>
                          <a:spcPct val="100000"/>
                        </a:lnSpc>
                      </a:pPr>
                      <a:r>
                        <a:rPr lang="fr-FR" sz="1400" b="0" i="1" baseline="0" noProof="0" dirty="0" err="1">
                          <a:solidFill>
                            <a:srgbClr val="00B0F0"/>
                          </a:solidFill>
                        </a:rPr>
                        <a:t>really</a:t>
                      </a:r>
                      <a:r>
                        <a:rPr lang="fr-FR" sz="1400" b="0" i="1" baseline="0" noProof="0" dirty="0">
                          <a:solidFill>
                            <a:srgbClr val="00B0F0"/>
                          </a:solidFill>
                        </a:rPr>
                        <a:t> </a:t>
                      </a:r>
                      <a:r>
                        <a:rPr lang="fr-FR" sz="1400" b="0" i="1" baseline="0" noProof="0" dirty="0" err="1">
                          <a:solidFill>
                            <a:srgbClr val="00B0F0"/>
                          </a:solidFill>
                        </a:rPr>
                        <a:t>breathtaking</a:t>
                      </a:r>
                      <a:endParaRPr lang="fr-FR" sz="1400" b="0" i="1" baseline="0" noProof="0" dirty="0">
                        <a:solidFill>
                          <a:srgbClr val="00B0F0"/>
                        </a:solidFill>
                      </a:endParaRPr>
                    </a:p>
                    <a:p>
                      <a:pPr algn="l">
                        <a:lnSpc>
                          <a:spcPct val="100000"/>
                        </a:lnSpc>
                      </a:pPr>
                      <a:endParaRPr lang="fr-FR" sz="1400" b="0" i="1" baseline="0" noProof="0" dirty="0">
                        <a:solidFill>
                          <a:srgbClr val="00B0F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baseline="0" noProof="0" dirty="0">
                          <a:solidFill>
                            <a:srgbClr val="002060"/>
                          </a:solidFill>
                        </a:rPr>
                        <a:t>très </a:t>
                      </a:r>
                      <a:r>
                        <a:rPr lang="en-GB" sz="1400" b="1" i="0" dirty="0" err="1">
                          <a:solidFill>
                            <a:srgbClr val="002060"/>
                          </a:solidFill>
                        </a:rPr>
                        <a:t>délicieux</a:t>
                      </a:r>
                      <a:endParaRPr lang="en-GB" sz="1400" b="1" i="0" dirty="0">
                        <a:solidFill>
                          <a:srgbClr val="002060"/>
                        </a:solidFill>
                      </a:endParaRPr>
                    </a:p>
                    <a:p>
                      <a:pPr algn="l">
                        <a:lnSpc>
                          <a:spcPct val="100000"/>
                        </a:lnSpc>
                      </a:pPr>
                      <a:r>
                        <a:rPr lang="fr-FR" sz="1400" b="0" i="1" baseline="0" noProof="0" dirty="0" err="1">
                          <a:solidFill>
                            <a:srgbClr val="00B0F0"/>
                          </a:solidFill>
                        </a:rPr>
                        <a:t>very</a:t>
                      </a:r>
                      <a:r>
                        <a:rPr lang="fr-FR" sz="1400" b="0" i="1" baseline="0" noProof="0" dirty="0">
                          <a:solidFill>
                            <a:srgbClr val="00B0F0"/>
                          </a:solidFill>
                        </a:rPr>
                        <a:t> </a:t>
                      </a:r>
                      <a:r>
                        <a:rPr lang="fr-FR" sz="1400" b="0" i="1" baseline="0" noProof="0" dirty="0" err="1">
                          <a:solidFill>
                            <a:srgbClr val="00B0F0"/>
                          </a:solidFill>
                        </a:rPr>
                        <a:t>delicious</a:t>
                      </a:r>
                      <a:endParaRPr lang="fr-FR" sz="1400" b="0" i="1" baseline="0" noProof="0" dirty="0">
                        <a:solidFill>
                          <a:srgbClr val="00B0F0"/>
                        </a:solidFill>
                      </a:endParaRPr>
                    </a:p>
                    <a:p>
                      <a:pPr algn="l">
                        <a:lnSpc>
                          <a:spcPct val="100000"/>
                        </a:lnSpc>
                      </a:pPr>
                      <a:endParaRPr lang="fr-FR" sz="1400" b="0" i="1" baseline="0" noProof="0" dirty="0">
                        <a:solidFill>
                          <a:srgbClr val="00B0F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i="0" dirty="0">
                          <a:solidFill>
                            <a:srgbClr val="002060"/>
                          </a:solidFill>
                        </a:rPr>
                        <a:t>pas mal </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dirty="0">
                          <a:solidFill>
                            <a:srgbClr val="00B0F0"/>
                          </a:solidFill>
                        </a:rPr>
                        <a:t>not </a:t>
                      </a:r>
                      <a:r>
                        <a:rPr lang="fr-FR" sz="1400" b="0" i="1" dirty="0" err="1">
                          <a:solidFill>
                            <a:srgbClr val="00B0F0"/>
                          </a:solidFill>
                        </a:rPr>
                        <a:t>bad</a:t>
                      </a:r>
                      <a:endParaRPr lang="en-GB" sz="1400" b="1" i="0"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pPr>
                      <a:r>
                        <a:rPr lang="fr-FR" sz="1400" b="1" i="0" baseline="0" noProof="0" dirty="0">
                          <a:solidFill>
                            <a:srgbClr val="002060"/>
                          </a:solidFill>
                        </a:rPr>
                        <a:t>mais </a:t>
                      </a:r>
                    </a:p>
                    <a:p>
                      <a:pPr algn="l">
                        <a:lnSpc>
                          <a:spcPct val="100000"/>
                        </a:lnSpc>
                      </a:pPr>
                      <a:r>
                        <a:rPr lang="fr-FR" sz="1400" b="0" i="1" baseline="0" noProof="0" dirty="0">
                          <a:solidFill>
                            <a:srgbClr val="00B0F0"/>
                          </a:solidFill>
                        </a:rPr>
                        <a:t>but</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i="0" dirty="0">
                          <a:solidFill>
                            <a:srgbClr val="002060"/>
                          </a:solidFill>
                        </a:rPr>
                        <a:t>un peu cher.</a:t>
                      </a:r>
                      <a:endParaRPr lang="en-GB" sz="1400" b="1" i="0" dirty="0">
                        <a:solidFill>
                          <a:srgbClr val="002060"/>
                        </a:solidFill>
                      </a:endParaRPr>
                    </a:p>
                    <a:p>
                      <a:pPr algn="l">
                        <a:lnSpc>
                          <a:spcPct val="100000"/>
                        </a:lnSpc>
                      </a:pPr>
                      <a:r>
                        <a:rPr lang="fr-FR" sz="1400" b="0" i="1" baseline="0" noProof="0" dirty="0">
                          <a:solidFill>
                            <a:srgbClr val="00B0F0"/>
                          </a:solidFill>
                        </a:rPr>
                        <a:t>a </a:t>
                      </a:r>
                      <a:r>
                        <a:rPr lang="fr-FR" sz="1400" b="0" i="1" baseline="0" noProof="0" dirty="0" err="1">
                          <a:solidFill>
                            <a:srgbClr val="00B0F0"/>
                          </a:solidFill>
                        </a:rPr>
                        <a:t>little</a:t>
                      </a:r>
                      <a:r>
                        <a:rPr lang="fr-FR" sz="1400" b="0" i="1" baseline="0" noProof="0" dirty="0">
                          <a:solidFill>
                            <a:srgbClr val="00B0F0"/>
                          </a:solidFill>
                        </a:rPr>
                        <a:t> </a:t>
                      </a:r>
                      <a:r>
                        <a:rPr lang="fr-FR" sz="1400" b="0" i="1" baseline="0" noProof="0" dirty="0" err="1">
                          <a:solidFill>
                            <a:srgbClr val="00B0F0"/>
                          </a:solidFill>
                        </a:rPr>
                        <a:t>expensive</a:t>
                      </a:r>
                      <a:r>
                        <a:rPr lang="fr-FR" sz="1400" b="0" i="1" baseline="0" noProof="0" dirty="0">
                          <a:solidFill>
                            <a:srgbClr val="00B0F0"/>
                          </a:solidFill>
                        </a:rPr>
                        <a:t>.</a:t>
                      </a:r>
                    </a:p>
                    <a:p>
                      <a:pPr algn="l">
                        <a:lnSpc>
                          <a:spcPct val="100000"/>
                        </a:lnSpc>
                      </a:pPr>
                      <a:endParaRPr lang="fr-FR" sz="1400" b="0" i="1" baseline="0" noProof="0" dirty="0">
                        <a:solidFill>
                          <a:srgbClr val="00B0F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i="0" dirty="0">
                          <a:solidFill>
                            <a:srgbClr val="002060"/>
                          </a:solidFill>
                        </a:rPr>
                        <a:t>trop </a:t>
                      </a:r>
                      <a:r>
                        <a:rPr lang="en-GB" sz="1400" b="1" i="0" dirty="0" err="1">
                          <a:solidFill>
                            <a:srgbClr val="002060"/>
                          </a:solidFill>
                        </a:rPr>
                        <a:t>effrayant</a:t>
                      </a:r>
                      <a:r>
                        <a:rPr lang="en-GB" sz="1400" b="1" i="0" dirty="0">
                          <a:solidFill>
                            <a:srgbClr val="002060"/>
                          </a:solidFill>
                        </a:rPr>
                        <a:t>.</a:t>
                      </a:r>
                    </a:p>
                    <a:p>
                      <a:pPr algn="l">
                        <a:lnSpc>
                          <a:spcPct val="100000"/>
                        </a:lnSpc>
                      </a:pPr>
                      <a:r>
                        <a:rPr lang="fr-FR" sz="1400" b="0" i="1" baseline="0" noProof="0" dirty="0" err="1">
                          <a:solidFill>
                            <a:srgbClr val="00B0F0"/>
                          </a:solidFill>
                        </a:rPr>
                        <a:t>too</a:t>
                      </a:r>
                      <a:r>
                        <a:rPr lang="fr-FR" sz="1400" b="0" i="1" baseline="0" noProof="0" dirty="0">
                          <a:solidFill>
                            <a:srgbClr val="00B0F0"/>
                          </a:solidFill>
                        </a:rPr>
                        <a:t> </a:t>
                      </a:r>
                      <a:r>
                        <a:rPr lang="fr-FR" sz="1400" b="0" i="1" baseline="0" noProof="0" dirty="0" err="1">
                          <a:solidFill>
                            <a:srgbClr val="00B0F0"/>
                          </a:solidFill>
                        </a:rPr>
                        <a:t>scary</a:t>
                      </a:r>
                      <a:r>
                        <a:rPr lang="fr-FR" sz="1400" b="0" i="1" baseline="0" noProof="0" dirty="0">
                          <a:solidFill>
                            <a:srgbClr val="00B0F0"/>
                          </a:solidFill>
                        </a:rPr>
                        <a:t>.</a:t>
                      </a:r>
                    </a:p>
                    <a:p>
                      <a:pPr algn="l">
                        <a:lnSpc>
                          <a:spcPct val="100000"/>
                        </a:lnSpc>
                      </a:pPr>
                      <a:endParaRPr lang="fr-FR" sz="1400" b="0" i="1" baseline="0" noProof="0" dirty="0">
                        <a:solidFill>
                          <a:srgbClr val="00B0F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i="0" dirty="0">
                          <a:solidFill>
                            <a:srgbClr val="002060"/>
                          </a:solidFill>
                        </a:rPr>
                        <a:t>un peu bizarre.</a:t>
                      </a:r>
                      <a:endParaRPr lang="fr-FR" sz="1400" b="0" i="1" baseline="0" noProof="0" dirty="0">
                        <a:solidFill>
                          <a:srgbClr val="00206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baseline="0" noProof="0" dirty="0">
                          <a:solidFill>
                            <a:srgbClr val="00B0F0"/>
                          </a:solidFill>
                        </a:rPr>
                        <a:t>a </a:t>
                      </a:r>
                      <a:r>
                        <a:rPr lang="fr-FR" sz="1400" b="0" i="1" baseline="0" noProof="0" dirty="0" err="1">
                          <a:solidFill>
                            <a:srgbClr val="00B0F0"/>
                          </a:solidFill>
                        </a:rPr>
                        <a:t>little</a:t>
                      </a:r>
                      <a:r>
                        <a:rPr lang="fr-FR" sz="1400" b="0" i="1" baseline="0" noProof="0" dirty="0">
                          <a:solidFill>
                            <a:srgbClr val="00B0F0"/>
                          </a:solidFill>
                        </a:rPr>
                        <a:t> </a:t>
                      </a:r>
                      <a:r>
                        <a:rPr lang="fr-FR" sz="1400" b="0" i="1" baseline="0" noProof="0" dirty="0" err="1">
                          <a:solidFill>
                            <a:srgbClr val="00B0F0"/>
                          </a:solidFill>
                        </a:rPr>
                        <a:t>odd</a:t>
                      </a:r>
                      <a:r>
                        <a:rPr lang="fr-FR" sz="1400" b="0" i="1" baseline="0" noProof="0" dirty="0">
                          <a:solidFill>
                            <a:srgbClr val="00B0F0"/>
                          </a:solidFill>
                        </a:rPr>
                        <a:t>.</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82065556"/>
                  </a:ext>
                </a:extLst>
              </a:tr>
            </a:tbl>
          </a:graphicData>
        </a:graphic>
      </p:graphicFrame>
      <p:sp>
        <p:nvSpPr>
          <p:cNvPr id="5" name="Scroll: Horizontal 20">
            <a:extLst>
              <a:ext uri="{FF2B5EF4-FFF2-40B4-BE49-F238E27FC236}">
                <a16:creationId xmlns:a16="http://schemas.microsoft.com/office/drawing/2014/main" id="{1285592F-00B4-423D-9D21-827CA0101706}"/>
              </a:ext>
            </a:extLst>
          </p:cNvPr>
          <p:cNvSpPr/>
          <p:nvPr/>
        </p:nvSpPr>
        <p:spPr>
          <a:xfrm>
            <a:off x="0" y="923160"/>
            <a:ext cx="3264939" cy="1129697"/>
          </a:xfrm>
          <a:prstGeom prst="horizontalScroll">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lIns="72000" rIns="0" rtlCol="0" anchor="ctr"/>
          <a:lstStyle/>
          <a:p>
            <a:pPr algn="r"/>
            <a:r>
              <a:rPr lang="fr-FR" sz="1600" b="1" dirty="0">
                <a:solidFill>
                  <a:srgbClr val="002060"/>
                </a:solidFill>
              </a:rPr>
              <a:t>J’ai passé une semaine à Paris, où… </a:t>
            </a:r>
          </a:p>
          <a:p>
            <a:r>
              <a:rPr lang="fr-FR" sz="1600" i="1" dirty="0">
                <a:solidFill>
                  <a:srgbClr val="002060"/>
                </a:solidFill>
              </a:rPr>
              <a:t>I </a:t>
            </a:r>
            <a:r>
              <a:rPr lang="fr-FR" sz="1600" i="1" dirty="0" err="1">
                <a:solidFill>
                  <a:srgbClr val="002060"/>
                </a:solidFill>
              </a:rPr>
              <a:t>spent</a:t>
            </a:r>
            <a:r>
              <a:rPr lang="fr-FR" sz="1600" i="1" dirty="0">
                <a:solidFill>
                  <a:srgbClr val="002060"/>
                </a:solidFill>
              </a:rPr>
              <a:t> a </a:t>
            </a:r>
            <a:r>
              <a:rPr lang="fr-FR" sz="1600" i="1" dirty="0" err="1">
                <a:solidFill>
                  <a:srgbClr val="002060"/>
                </a:solidFill>
              </a:rPr>
              <a:t>week</a:t>
            </a:r>
            <a:r>
              <a:rPr lang="fr-FR" sz="1600" i="1" dirty="0">
                <a:solidFill>
                  <a:srgbClr val="002060"/>
                </a:solidFill>
              </a:rPr>
              <a:t> in Paris, </a:t>
            </a:r>
            <a:r>
              <a:rPr lang="fr-FR" sz="1600" i="1" dirty="0" err="1">
                <a:solidFill>
                  <a:srgbClr val="002060"/>
                </a:solidFill>
              </a:rPr>
              <a:t>where</a:t>
            </a:r>
            <a:r>
              <a:rPr lang="fr-FR" sz="1600" i="1" dirty="0">
                <a:solidFill>
                  <a:srgbClr val="002060"/>
                </a:solidFill>
              </a:rPr>
              <a:t>... </a:t>
            </a:r>
          </a:p>
          <a:p>
            <a:r>
              <a:rPr lang="fr-FR" sz="1600" i="1" dirty="0">
                <a:solidFill>
                  <a:srgbClr val="002060"/>
                </a:solidFill>
              </a:rPr>
              <a:t>(Past </a:t>
            </a:r>
            <a:r>
              <a:rPr lang="fr-FR" sz="1600" i="1" dirty="0" err="1">
                <a:solidFill>
                  <a:srgbClr val="002060"/>
                </a:solidFill>
              </a:rPr>
              <a:t>tense</a:t>
            </a:r>
            <a:r>
              <a:rPr lang="fr-FR" sz="1600" i="1" dirty="0">
                <a:solidFill>
                  <a:srgbClr val="002060"/>
                </a:solidFill>
              </a:rPr>
              <a:t> </a:t>
            </a:r>
            <a:r>
              <a:rPr lang="fr-FR" sz="1600" i="1" dirty="0" err="1">
                <a:solidFill>
                  <a:srgbClr val="002060"/>
                </a:solidFill>
              </a:rPr>
              <a:t>with</a:t>
            </a:r>
            <a:r>
              <a:rPr lang="fr-FR" sz="1600" i="1" dirty="0">
                <a:solidFill>
                  <a:srgbClr val="002060"/>
                </a:solidFill>
              </a:rPr>
              <a:t> ‘</a:t>
            </a:r>
            <a:r>
              <a:rPr lang="fr-FR" sz="1600" b="1" i="1" dirty="0">
                <a:solidFill>
                  <a:srgbClr val="002060"/>
                </a:solidFill>
              </a:rPr>
              <a:t>avoir’</a:t>
            </a:r>
            <a:r>
              <a:rPr lang="fr-FR" sz="1600" i="1" dirty="0">
                <a:solidFill>
                  <a:srgbClr val="002060"/>
                </a:solidFill>
              </a:rPr>
              <a:t>)</a:t>
            </a:r>
          </a:p>
        </p:txBody>
      </p:sp>
      <p:grpSp>
        <p:nvGrpSpPr>
          <p:cNvPr id="6" name="Group 5">
            <a:extLst>
              <a:ext uri="{FF2B5EF4-FFF2-40B4-BE49-F238E27FC236}">
                <a16:creationId xmlns:a16="http://schemas.microsoft.com/office/drawing/2014/main" id="{1D5AF6BB-63A8-41A4-A708-2E4858ECF3C0}"/>
              </a:ext>
            </a:extLst>
          </p:cNvPr>
          <p:cNvGrpSpPr/>
          <p:nvPr/>
        </p:nvGrpSpPr>
        <p:grpSpPr>
          <a:xfrm>
            <a:off x="3946304" y="984743"/>
            <a:ext cx="2386404" cy="2177521"/>
            <a:chOff x="2874107" y="823268"/>
            <a:chExt cx="2503377" cy="2177521"/>
          </a:xfrm>
        </p:grpSpPr>
        <p:sp>
          <p:nvSpPr>
            <p:cNvPr id="7" name="TextBox 6">
              <a:extLst>
                <a:ext uri="{FF2B5EF4-FFF2-40B4-BE49-F238E27FC236}">
                  <a16:creationId xmlns:a16="http://schemas.microsoft.com/office/drawing/2014/main" id="{7F6F238E-5C30-43D4-900F-FB536B9C590A}"/>
                </a:ext>
              </a:extLst>
            </p:cNvPr>
            <p:cNvSpPr txBox="1"/>
            <p:nvPr/>
          </p:nvSpPr>
          <p:spPr>
            <a:xfrm>
              <a:off x="3132732" y="969464"/>
              <a:ext cx="2037304" cy="2031325"/>
            </a:xfrm>
            <a:prstGeom prst="rect">
              <a:avLst/>
            </a:prstGeom>
            <a:solidFill>
              <a:schemeClr val="bg1"/>
            </a:solidFill>
            <a:ln w="28575">
              <a:solidFill>
                <a:srgbClr val="FF0000"/>
              </a:solidFill>
            </a:ln>
          </p:spPr>
          <p:txBody>
            <a:bodyPr wrap="square" rtlCol="0">
              <a:spAutoFit/>
            </a:bodyPr>
            <a:lstStyle/>
            <a:p>
              <a:r>
                <a:rPr lang="fr-FR" sz="1400" b="1" dirty="0">
                  <a:solidFill>
                    <a:srgbClr val="FF0000"/>
                  </a:solidFill>
                </a:rPr>
                <a:t>      Talk about </a:t>
              </a:r>
              <a:r>
                <a:rPr lang="fr-FR" sz="1400" b="1" dirty="0" err="1">
                  <a:solidFill>
                    <a:srgbClr val="FF0000"/>
                  </a:solidFill>
                </a:rPr>
                <a:t>others</a:t>
              </a:r>
              <a:r>
                <a:rPr lang="fr-FR" sz="1400" b="1" dirty="0">
                  <a:solidFill>
                    <a:srgbClr val="FF0000"/>
                  </a:solidFill>
                </a:rPr>
                <a:t>:</a:t>
              </a:r>
            </a:p>
            <a:p>
              <a:r>
                <a:rPr lang="fr-FR" sz="1400" b="1" i="1" dirty="0">
                  <a:solidFill>
                    <a:srgbClr val="002060"/>
                  </a:solidFill>
                </a:rPr>
                <a:t>(avoir) + </a:t>
              </a:r>
              <a:r>
                <a:rPr lang="fr-FR" sz="1400" b="1" i="1" dirty="0" err="1">
                  <a:solidFill>
                    <a:srgbClr val="FF0000"/>
                  </a:solidFill>
                </a:rPr>
                <a:t>past</a:t>
              </a:r>
              <a:r>
                <a:rPr lang="fr-FR" sz="1400" b="1" i="1" dirty="0">
                  <a:solidFill>
                    <a:srgbClr val="FF0000"/>
                  </a:solidFill>
                </a:rPr>
                <a:t> </a:t>
              </a:r>
              <a:r>
                <a:rPr lang="fr-FR" sz="1400" b="1" i="1" dirty="0" err="1">
                  <a:solidFill>
                    <a:srgbClr val="FF0000"/>
                  </a:solidFill>
                </a:rPr>
                <a:t>participle</a:t>
              </a:r>
              <a:endParaRPr lang="fr-FR" sz="1400" b="1" i="1" dirty="0">
                <a:solidFill>
                  <a:srgbClr val="FF0000"/>
                </a:solidFill>
              </a:endParaRPr>
            </a:p>
            <a:p>
              <a:r>
                <a:rPr lang="fr-FR" sz="1400" b="1" dirty="0">
                  <a:solidFill>
                    <a:srgbClr val="002060"/>
                  </a:solidFill>
                </a:rPr>
                <a:t>Tu as …?</a:t>
              </a:r>
            </a:p>
            <a:p>
              <a:r>
                <a:rPr lang="fr-FR" sz="1400" b="1" dirty="0">
                  <a:solidFill>
                    <a:srgbClr val="002060"/>
                  </a:solidFill>
                </a:rPr>
                <a:t>Mon père / il a…</a:t>
              </a:r>
            </a:p>
            <a:p>
              <a:r>
                <a:rPr lang="fr-FR" sz="1400" b="1" dirty="0">
                  <a:solidFill>
                    <a:srgbClr val="002060"/>
                  </a:solidFill>
                </a:rPr>
                <a:t>Ma mère / elle a…</a:t>
              </a:r>
            </a:p>
            <a:p>
              <a:r>
                <a:rPr lang="fr-FR" sz="1400" b="1" dirty="0">
                  <a:solidFill>
                    <a:srgbClr val="002060"/>
                  </a:solidFill>
                </a:rPr>
                <a:t>On a…</a:t>
              </a:r>
            </a:p>
            <a:p>
              <a:r>
                <a:rPr lang="fr-FR" sz="1400" b="1" dirty="0">
                  <a:solidFill>
                    <a:srgbClr val="002060"/>
                  </a:solidFill>
                </a:rPr>
                <a:t>Nous avons…</a:t>
              </a:r>
            </a:p>
            <a:p>
              <a:r>
                <a:rPr lang="fr-FR" sz="1400" b="1" dirty="0">
                  <a:solidFill>
                    <a:srgbClr val="002060"/>
                  </a:solidFill>
                </a:rPr>
                <a:t>Vous avez …</a:t>
              </a:r>
            </a:p>
            <a:p>
              <a:r>
                <a:rPr lang="fr-FR" sz="1400" b="1" dirty="0">
                  <a:solidFill>
                    <a:srgbClr val="002060"/>
                  </a:solidFill>
                </a:rPr>
                <a:t>Mes amis / ils ont…</a:t>
              </a:r>
            </a:p>
          </p:txBody>
        </p:sp>
        <p:sp>
          <p:nvSpPr>
            <p:cNvPr id="8" name="Star: 5 Points 7">
              <a:extLst>
                <a:ext uri="{FF2B5EF4-FFF2-40B4-BE49-F238E27FC236}">
                  <a16:creationId xmlns:a16="http://schemas.microsoft.com/office/drawing/2014/main" id="{A3053902-33F6-4CED-97C1-79FCEBF04434}"/>
                </a:ext>
              </a:extLst>
            </p:cNvPr>
            <p:cNvSpPr/>
            <p:nvPr/>
          </p:nvSpPr>
          <p:spPr>
            <a:xfrm rot="20470423">
              <a:off x="2874107" y="823268"/>
              <a:ext cx="467219" cy="384313"/>
            </a:xfrm>
            <a:prstGeom prst="star5">
              <a:avLst/>
            </a:prstGeom>
            <a:solidFill>
              <a:srgbClr val="FFFF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a:p>
          </p:txBody>
        </p:sp>
        <p:sp>
          <p:nvSpPr>
            <p:cNvPr id="9" name="Star: 5 Points 8">
              <a:extLst>
                <a:ext uri="{FF2B5EF4-FFF2-40B4-BE49-F238E27FC236}">
                  <a16:creationId xmlns:a16="http://schemas.microsoft.com/office/drawing/2014/main" id="{B407F2A5-ABA5-484D-A4D1-9287900EA1B0}"/>
                </a:ext>
              </a:extLst>
            </p:cNvPr>
            <p:cNvSpPr/>
            <p:nvPr/>
          </p:nvSpPr>
          <p:spPr>
            <a:xfrm rot="840261">
              <a:off x="4910263" y="823268"/>
              <a:ext cx="467221" cy="384313"/>
            </a:xfrm>
            <a:prstGeom prst="star5">
              <a:avLst/>
            </a:prstGeom>
            <a:solidFill>
              <a:srgbClr val="FFFF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a:p>
          </p:txBody>
        </p:sp>
      </p:grpSp>
      <p:grpSp>
        <p:nvGrpSpPr>
          <p:cNvPr id="11" name="Group 10">
            <a:extLst>
              <a:ext uri="{FF2B5EF4-FFF2-40B4-BE49-F238E27FC236}">
                <a16:creationId xmlns:a16="http://schemas.microsoft.com/office/drawing/2014/main" id="{565CBA17-FB04-49B3-949D-95D2596D0616}"/>
              </a:ext>
            </a:extLst>
          </p:cNvPr>
          <p:cNvGrpSpPr/>
          <p:nvPr/>
        </p:nvGrpSpPr>
        <p:grpSpPr>
          <a:xfrm>
            <a:off x="5050073" y="5349847"/>
            <a:ext cx="1807720" cy="1286084"/>
            <a:chOff x="3995500" y="4563649"/>
            <a:chExt cx="1807720" cy="1286084"/>
          </a:xfrm>
        </p:grpSpPr>
        <p:sp>
          <p:nvSpPr>
            <p:cNvPr id="12" name="TextBox 11">
              <a:extLst>
                <a:ext uri="{FF2B5EF4-FFF2-40B4-BE49-F238E27FC236}">
                  <a16:creationId xmlns:a16="http://schemas.microsoft.com/office/drawing/2014/main" id="{2B5A942E-CBB9-49DC-A1B0-42A67B834648}"/>
                </a:ext>
              </a:extLst>
            </p:cNvPr>
            <p:cNvSpPr txBox="1"/>
            <p:nvPr/>
          </p:nvSpPr>
          <p:spPr>
            <a:xfrm>
              <a:off x="4125616" y="4680182"/>
              <a:ext cx="1677604" cy="1169551"/>
            </a:xfrm>
            <a:prstGeom prst="rect">
              <a:avLst/>
            </a:prstGeom>
            <a:solidFill>
              <a:schemeClr val="bg1"/>
            </a:solidFill>
            <a:ln w="38100">
              <a:solidFill>
                <a:srgbClr val="FF0000"/>
              </a:solidFill>
            </a:ln>
          </p:spPr>
          <p:txBody>
            <a:bodyPr wrap="square" rtlCol="0">
              <a:spAutoFit/>
            </a:bodyPr>
            <a:lstStyle/>
            <a:p>
              <a:r>
                <a:rPr lang="fr-FR" sz="1400" b="1" dirty="0">
                  <a:solidFill>
                    <a:srgbClr val="FF0000"/>
                  </a:solidFill>
                </a:rPr>
                <a:t>    </a:t>
              </a:r>
              <a:r>
                <a:rPr lang="fr-FR" sz="1400" b="1" dirty="0" err="1">
                  <a:solidFill>
                    <a:srgbClr val="FF0000"/>
                  </a:solidFill>
                </a:rPr>
                <a:t>Include</a:t>
              </a:r>
              <a:r>
                <a:rPr lang="fr-FR" sz="1400" b="1" dirty="0">
                  <a:solidFill>
                    <a:srgbClr val="FF0000"/>
                  </a:solidFill>
                </a:rPr>
                <a:t> </a:t>
              </a:r>
              <a:r>
                <a:rPr lang="fr-FR" sz="1400" b="1" dirty="0" err="1">
                  <a:solidFill>
                    <a:srgbClr val="FF0000"/>
                  </a:solidFill>
                </a:rPr>
                <a:t>negatives</a:t>
              </a:r>
              <a:r>
                <a:rPr lang="fr-FR" sz="1400" b="1" dirty="0">
                  <a:solidFill>
                    <a:srgbClr val="FF0000"/>
                  </a:solidFill>
                </a:rPr>
                <a:t>:</a:t>
              </a:r>
            </a:p>
            <a:p>
              <a:r>
                <a:rPr lang="fr-FR" sz="1400" b="1" dirty="0">
                  <a:solidFill>
                    <a:srgbClr val="002060"/>
                  </a:solidFill>
                </a:rPr>
                <a:t>je </a:t>
              </a:r>
              <a:r>
                <a:rPr lang="fr-FR" sz="1400" b="1" dirty="0">
                  <a:solidFill>
                    <a:srgbClr val="FF0000"/>
                  </a:solidFill>
                </a:rPr>
                <a:t>n’</a:t>
              </a:r>
              <a:r>
                <a:rPr lang="fr-FR" sz="1400" b="1" dirty="0">
                  <a:solidFill>
                    <a:srgbClr val="002060"/>
                  </a:solidFill>
                </a:rPr>
                <a:t>ai </a:t>
              </a:r>
              <a:r>
                <a:rPr lang="fr-FR" sz="1400" b="1" dirty="0">
                  <a:solidFill>
                    <a:srgbClr val="FF0000"/>
                  </a:solidFill>
                </a:rPr>
                <a:t>pas</a:t>
              </a:r>
              <a:r>
                <a:rPr lang="fr-FR" sz="1400" b="1" dirty="0">
                  <a:solidFill>
                    <a:srgbClr val="002060"/>
                  </a:solidFill>
                </a:rPr>
                <a:t> visité…</a:t>
              </a:r>
            </a:p>
            <a:p>
              <a:r>
                <a:rPr lang="fr-FR" sz="1400" i="1" dirty="0">
                  <a:solidFill>
                    <a:srgbClr val="002060"/>
                  </a:solidFill>
                </a:rPr>
                <a:t>I </a:t>
              </a:r>
              <a:r>
                <a:rPr lang="fr-FR" sz="1400" i="1" dirty="0" err="1">
                  <a:solidFill>
                    <a:srgbClr val="002060"/>
                  </a:solidFill>
                </a:rPr>
                <a:t>didn’t</a:t>
              </a:r>
              <a:r>
                <a:rPr lang="fr-FR" sz="1400" i="1" dirty="0">
                  <a:solidFill>
                    <a:srgbClr val="002060"/>
                  </a:solidFill>
                </a:rPr>
                <a:t> </a:t>
              </a:r>
              <a:r>
                <a:rPr lang="fr-FR" sz="1400" i="1" dirty="0" err="1">
                  <a:solidFill>
                    <a:srgbClr val="002060"/>
                  </a:solidFill>
                </a:rPr>
                <a:t>visit</a:t>
              </a:r>
              <a:endParaRPr lang="fr-FR" sz="1400" i="1" dirty="0">
                <a:solidFill>
                  <a:srgbClr val="002060"/>
                </a:solidFill>
              </a:endParaRPr>
            </a:p>
            <a:p>
              <a:r>
                <a:rPr lang="fr-FR" sz="1400" b="1" dirty="0">
                  <a:solidFill>
                    <a:srgbClr val="002060"/>
                  </a:solidFill>
                </a:rPr>
                <a:t>on </a:t>
              </a:r>
              <a:r>
                <a:rPr lang="fr-FR" sz="1400" b="1" dirty="0">
                  <a:solidFill>
                    <a:srgbClr val="FF0000"/>
                  </a:solidFill>
                </a:rPr>
                <a:t>n’</a:t>
              </a:r>
              <a:r>
                <a:rPr lang="fr-FR" sz="1400" b="1" dirty="0">
                  <a:solidFill>
                    <a:srgbClr val="002060"/>
                  </a:solidFill>
                </a:rPr>
                <a:t>a </a:t>
              </a:r>
              <a:r>
                <a:rPr lang="fr-FR" sz="1400" b="1" dirty="0">
                  <a:solidFill>
                    <a:srgbClr val="FF0000"/>
                  </a:solidFill>
                </a:rPr>
                <a:t>pas</a:t>
              </a:r>
              <a:r>
                <a:rPr lang="fr-FR" sz="1400" b="1" dirty="0">
                  <a:solidFill>
                    <a:srgbClr val="002060"/>
                  </a:solidFill>
                </a:rPr>
                <a:t> vu…</a:t>
              </a:r>
            </a:p>
            <a:p>
              <a:r>
                <a:rPr lang="fr-FR" sz="1400" i="1" dirty="0" err="1">
                  <a:solidFill>
                    <a:srgbClr val="002060"/>
                  </a:solidFill>
                </a:rPr>
                <a:t>we</a:t>
              </a:r>
              <a:r>
                <a:rPr lang="fr-FR" sz="1400" i="1" dirty="0">
                  <a:solidFill>
                    <a:srgbClr val="002060"/>
                  </a:solidFill>
                </a:rPr>
                <a:t> </a:t>
              </a:r>
              <a:r>
                <a:rPr lang="fr-FR" sz="1400" i="1" dirty="0" err="1">
                  <a:solidFill>
                    <a:srgbClr val="002060"/>
                  </a:solidFill>
                </a:rPr>
                <a:t>didn’t</a:t>
              </a:r>
              <a:r>
                <a:rPr lang="fr-FR" sz="1400" i="1" dirty="0">
                  <a:solidFill>
                    <a:srgbClr val="002060"/>
                  </a:solidFill>
                </a:rPr>
                <a:t> </a:t>
              </a:r>
              <a:r>
                <a:rPr lang="fr-FR" sz="1400" i="1" dirty="0" err="1">
                  <a:solidFill>
                    <a:srgbClr val="002060"/>
                  </a:solidFill>
                </a:rPr>
                <a:t>see</a:t>
              </a:r>
              <a:endParaRPr lang="fr-FR" sz="1400" i="1" dirty="0">
                <a:solidFill>
                  <a:srgbClr val="002060"/>
                </a:solidFill>
              </a:endParaRPr>
            </a:p>
          </p:txBody>
        </p:sp>
        <p:sp>
          <p:nvSpPr>
            <p:cNvPr id="13" name="Star: 5 Points 11">
              <a:extLst>
                <a:ext uri="{FF2B5EF4-FFF2-40B4-BE49-F238E27FC236}">
                  <a16:creationId xmlns:a16="http://schemas.microsoft.com/office/drawing/2014/main" id="{85DCE0FA-8FF0-4DDE-A482-7B64FC7C0B15}"/>
                </a:ext>
              </a:extLst>
            </p:cNvPr>
            <p:cNvSpPr/>
            <p:nvPr/>
          </p:nvSpPr>
          <p:spPr>
            <a:xfrm rot="840261">
              <a:off x="3995500" y="4563649"/>
              <a:ext cx="419170" cy="384313"/>
            </a:xfrm>
            <a:prstGeom prst="star5">
              <a:avLst/>
            </a:prstGeom>
            <a:solidFill>
              <a:srgbClr val="FFFF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5" name="Picture 14" descr="A picture containing food, coffee&#10;&#10;Description automatically generated">
            <a:extLst>
              <a:ext uri="{FF2B5EF4-FFF2-40B4-BE49-F238E27FC236}">
                <a16:creationId xmlns:a16="http://schemas.microsoft.com/office/drawing/2014/main" id="{5A32B6F4-35DF-458F-93E2-B6F1A76D7AFE}"/>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3337132" y="2337113"/>
            <a:ext cx="707394" cy="719183"/>
          </a:xfrm>
          <a:prstGeom prst="rect">
            <a:avLst/>
          </a:prstGeom>
        </p:spPr>
      </p:pic>
      <p:sp>
        <p:nvSpPr>
          <p:cNvPr id="2" name="Rectangle 1"/>
          <p:cNvSpPr/>
          <p:nvPr/>
        </p:nvSpPr>
        <p:spPr>
          <a:xfrm>
            <a:off x="7381658" y="1176899"/>
            <a:ext cx="2480799" cy="12658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13" descr="A picture containing logo&#10;&#10;Description automatically generated">
            <a:extLst>
              <a:ext uri="{FF2B5EF4-FFF2-40B4-BE49-F238E27FC236}">
                <a16:creationId xmlns:a16="http://schemas.microsoft.com/office/drawing/2014/main" id="{76C0AB2D-ADBE-4198-A108-CF97170798B3}"/>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7381658" y="1146990"/>
            <a:ext cx="2665558" cy="1325672"/>
          </a:xfrm>
          <a:prstGeom prst="rect">
            <a:avLst/>
          </a:prstGeom>
        </p:spPr>
      </p:pic>
    </p:spTree>
    <p:extLst>
      <p:ext uri="{BB962C8B-B14F-4D97-AF65-F5344CB8AC3E}">
        <p14:creationId xmlns:p14="http://schemas.microsoft.com/office/powerpoint/2010/main" val="1387334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546BDE8-FE34-4271-AB6B-F55707CD878C}"/>
              </a:ext>
            </a:extLst>
          </p:cNvPr>
          <p:cNvGraphicFramePr>
            <a:graphicFrameLocks noGrp="1"/>
          </p:cNvGraphicFramePr>
          <p:nvPr/>
        </p:nvGraphicFramePr>
        <p:xfrm>
          <a:off x="0" y="-1"/>
          <a:ext cx="12114395" cy="6891344"/>
        </p:xfrm>
        <a:graphic>
          <a:graphicData uri="http://schemas.openxmlformats.org/drawingml/2006/table">
            <a:tbl>
              <a:tblPr firstRow="1" bandRow="1">
                <a:tableStyleId>{5940675A-B579-460E-94D1-54222C63F5DA}</a:tableStyleId>
              </a:tblPr>
              <a:tblGrid>
                <a:gridCol w="1632857">
                  <a:extLst>
                    <a:ext uri="{9D8B030D-6E8A-4147-A177-3AD203B41FA5}">
                      <a16:colId xmlns:a16="http://schemas.microsoft.com/office/drawing/2014/main" val="346465721"/>
                    </a:ext>
                  </a:extLst>
                </a:gridCol>
                <a:gridCol w="2586446">
                  <a:extLst>
                    <a:ext uri="{9D8B030D-6E8A-4147-A177-3AD203B41FA5}">
                      <a16:colId xmlns:a16="http://schemas.microsoft.com/office/drawing/2014/main" val="2153256686"/>
                    </a:ext>
                  </a:extLst>
                </a:gridCol>
                <a:gridCol w="1541417">
                  <a:extLst>
                    <a:ext uri="{9D8B030D-6E8A-4147-A177-3AD203B41FA5}">
                      <a16:colId xmlns:a16="http://schemas.microsoft.com/office/drawing/2014/main" val="1398830977"/>
                    </a:ext>
                  </a:extLst>
                </a:gridCol>
                <a:gridCol w="2220686">
                  <a:extLst>
                    <a:ext uri="{9D8B030D-6E8A-4147-A177-3AD203B41FA5}">
                      <a16:colId xmlns:a16="http://schemas.microsoft.com/office/drawing/2014/main" val="2682667079"/>
                    </a:ext>
                  </a:extLst>
                </a:gridCol>
                <a:gridCol w="1981586">
                  <a:extLst>
                    <a:ext uri="{9D8B030D-6E8A-4147-A177-3AD203B41FA5}">
                      <a16:colId xmlns:a16="http://schemas.microsoft.com/office/drawing/2014/main" val="4197684131"/>
                    </a:ext>
                  </a:extLst>
                </a:gridCol>
                <a:gridCol w="2151403">
                  <a:extLst>
                    <a:ext uri="{9D8B030D-6E8A-4147-A177-3AD203B41FA5}">
                      <a16:colId xmlns:a16="http://schemas.microsoft.com/office/drawing/2014/main" val="2408834744"/>
                    </a:ext>
                  </a:extLst>
                </a:gridCol>
              </a:tblGrid>
              <a:tr h="661298">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i="0" dirty="0">
                          <a:solidFill>
                            <a:schemeClr val="bg1"/>
                          </a:solidFill>
                          <a:latin typeface="+mn-lt"/>
                        </a:rPr>
                        <a:t>2.   </a:t>
                      </a:r>
                      <a:r>
                        <a:rPr lang="fr-FR" sz="1800" b="1" i="0" baseline="0" dirty="0">
                          <a:solidFill>
                            <a:schemeClr val="bg1"/>
                          </a:solidFill>
                          <a:latin typeface="+mn-lt"/>
                        </a:rPr>
                        <a:t> </a:t>
                      </a:r>
                      <a:r>
                        <a:rPr lang="fr-FR" sz="1800" b="1" i="0" dirty="0">
                          <a:solidFill>
                            <a:schemeClr val="bg1"/>
                          </a:solidFill>
                          <a:latin typeface="+mn-lt"/>
                        </a:rPr>
                        <a:t>C’était comment la visite de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1" baseline="0" dirty="0">
                          <a:solidFill>
                            <a:schemeClr val="bg1"/>
                          </a:solidFill>
                          <a:latin typeface="+mn-lt"/>
                        </a:rPr>
                        <a:t>       </a:t>
                      </a:r>
                      <a:r>
                        <a:rPr lang="fr-FR" sz="1800" b="0" i="1" dirty="0">
                          <a:solidFill>
                            <a:schemeClr val="bg1"/>
                          </a:solidFill>
                          <a:latin typeface="+mn-lt"/>
                        </a:rPr>
                        <a:t>How </a:t>
                      </a:r>
                      <a:r>
                        <a:rPr lang="fr-FR" sz="1800" b="0" i="1" dirty="0" err="1">
                          <a:solidFill>
                            <a:schemeClr val="bg1"/>
                          </a:solidFill>
                          <a:latin typeface="+mn-lt"/>
                        </a:rPr>
                        <a:t>was</a:t>
                      </a:r>
                      <a:r>
                        <a:rPr lang="fr-FR" sz="1800" b="0" i="1" dirty="0">
                          <a:solidFill>
                            <a:schemeClr val="bg1"/>
                          </a:solidFill>
                          <a:latin typeface="+mn-lt"/>
                        </a:rPr>
                        <a:t> </a:t>
                      </a:r>
                      <a:r>
                        <a:rPr lang="fr-FR" sz="1800" b="0" i="1" baseline="0" dirty="0">
                          <a:solidFill>
                            <a:schemeClr val="bg1"/>
                          </a:solidFill>
                          <a:latin typeface="+mn-lt"/>
                        </a:rPr>
                        <a:t>the </a:t>
                      </a:r>
                      <a:r>
                        <a:rPr lang="fr-FR" sz="1800" b="0" i="1" baseline="0" dirty="0" err="1">
                          <a:solidFill>
                            <a:schemeClr val="bg1"/>
                          </a:solidFill>
                          <a:latin typeface="+mn-lt"/>
                        </a:rPr>
                        <a:t>visit</a:t>
                      </a:r>
                      <a:r>
                        <a:rPr lang="fr-FR" sz="1800" b="0" i="1" baseline="0" dirty="0">
                          <a:solidFill>
                            <a:schemeClr val="bg1"/>
                          </a:solidFill>
                          <a:latin typeface="+mn-lt"/>
                        </a:rPr>
                        <a:t> of …</a:t>
                      </a:r>
                      <a:r>
                        <a:rPr lang="fr-FR" sz="1800" b="0" i="1" dirty="0">
                          <a:solidFill>
                            <a:schemeClr val="bg1"/>
                          </a:solidFill>
                          <a:latin typeface="+mn-lt"/>
                        </a:rPr>
                        <a:t>? </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0000"/>
                    </a:solidFill>
                  </a:tcPr>
                </a:tc>
                <a:tc hMerge="1">
                  <a:txBody>
                    <a:bodyPr/>
                    <a:lstStyle/>
                    <a:p>
                      <a:endParaRPr lang="fr-FR" sz="1500" dirty="0">
                        <a:solidFill>
                          <a:srgbClr val="00206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endParaRPr lang="en-GB"/>
                    </a:p>
                  </a:txBody>
                  <a:tcPr/>
                </a:tc>
                <a:tc hMerge="1">
                  <a:txBody>
                    <a:bodyPr/>
                    <a:lstStyle/>
                    <a:p>
                      <a:endParaRPr lang="en-GB"/>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800" b="0" i="1" dirty="0">
                        <a:solidFill>
                          <a:schemeClr val="bg1"/>
                        </a:solidFill>
                        <a:latin typeface="+mn-lt"/>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endParaRPr lang="en-GB"/>
                    </a:p>
                  </a:txBody>
                  <a:tcPr/>
                </a:tc>
                <a:extLst>
                  <a:ext uri="{0D108BD9-81ED-4DB2-BD59-A6C34878D82A}">
                    <a16:rowId xmlns:a16="http://schemas.microsoft.com/office/drawing/2014/main" val="1795920653"/>
                  </a:ext>
                </a:extLst>
              </a:tr>
              <a:tr h="377885">
                <a:tc>
                  <a:txBody>
                    <a:bodyPr/>
                    <a:lstStyle/>
                    <a:p>
                      <a:pPr lvl="0" algn="ctr"/>
                      <a:r>
                        <a:rPr lang="fr-FR" sz="1500" b="0" i="1" dirty="0">
                          <a:solidFill>
                            <a:schemeClr val="bg1"/>
                          </a:solidFill>
                          <a:latin typeface="+mn-lt"/>
                        </a:rPr>
                        <a:t>1</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algn="ctr"/>
                      <a:r>
                        <a:rPr lang="fr-FR" sz="1500" b="0" i="1" dirty="0">
                          <a:solidFill>
                            <a:schemeClr val="bg1"/>
                          </a:solidFill>
                          <a:latin typeface="+mn-lt"/>
                        </a:rPr>
                        <a:t>2</a:t>
                      </a:r>
                      <a:endParaRPr lang="fr-FR" sz="1500" dirty="0">
                        <a:solidFill>
                          <a:srgbClr val="FFFF0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algn="ctr"/>
                      <a:r>
                        <a:rPr lang="fr-FR" sz="1500" b="0" i="1" dirty="0">
                          <a:solidFill>
                            <a:schemeClr val="bg1"/>
                          </a:solidFill>
                          <a:latin typeface="+mn-lt"/>
                        </a:rPr>
                        <a:t>3</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500" b="0" i="1" dirty="0">
                          <a:solidFill>
                            <a:schemeClr val="bg1"/>
                          </a:solidFill>
                          <a:latin typeface="+mn-lt"/>
                        </a:rPr>
                        <a:t>4</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fr-FR" sz="1500" b="0" i="1" baseline="0" dirty="0">
                          <a:solidFill>
                            <a:schemeClr val="bg1"/>
                          </a:solidFill>
                          <a:latin typeface="+mn-lt"/>
                        </a:rPr>
                        <a:t>5</a:t>
                      </a:r>
                      <a:endParaRPr lang="fr-FR" sz="1500" b="0" i="1" dirty="0">
                        <a:solidFill>
                          <a:schemeClr val="bg1"/>
                        </a:solidFill>
                        <a:latin typeface="+mn-lt"/>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fr-FR" sz="1500" b="0" i="1" dirty="0">
                          <a:solidFill>
                            <a:schemeClr val="bg1"/>
                          </a:solidFill>
                          <a:latin typeface="+mn-lt"/>
                        </a:rPr>
                        <a:t>6</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402798990"/>
                  </a:ext>
                </a:extLst>
              </a:tr>
              <a:tr h="5852161">
                <a:tc>
                  <a:txBody>
                    <a:bodyPr/>
                    <a:lstStyle/>
                    <a:p>
                      <a:r>
                        <a:rPr lang="fr-FR" sz="1400" b="1" i="0" u="none" strike="noStrike" kern="1200" baseline="0" dirty="0">
                          <a:solidFill>
                            <a:srgbClr val="002060"/>
                          </a:solidFill>
                          <a:latin typeface="+mn-lt"/>
                          <a:ea typeface="+mn-ea"/>
                          <a:cs typeface="+mn-cs"/>
                        </a:rPr>
                        <a:t>J’ai adoré</a:t>
                      </a:r>
                    </a:p>
                    <a:p>
                      <a:r>
                        <a:rPr lang="fr-FR" sz="1400" b="0" i="1" u="none" strike="noStrike" kern="1200" baseline="0" dirty="0">
                          <a:solidFill>
                            <a:srgbClr val="00B0F0"/>
                          </a:solidFill>
                          <a:latin typeface="+mn-lt"/>
                          <a:ea typeface="+mn-ea"/>
                          <a:cs typeface="+mn-cs"/>
                        </a:rPr>
                        <a:t>I </a:t>
                      </a:r>
                      <a:r>
                        <a:rPr lang="fr-FR" sz="1400" b="0" i="1" u="none" strike="noStrike" kern="1200" baseline="0" dirty="0" err="1">
                          <a:solidFill>
                            <a:srgbClr val="00B0F0"/>
                          </a:solidFill>
                          <a:latin typeface="+mn-lt"/>
                          <a:ea typeface="+mn-ea"/>
                          <a:cs typeface="+mn-cs"/>
                        </a:rPr>
                        <a:t>loved</a:t>
                      </a:r>
                      <a:endParaRPr lang="fr-FR" sz="1400" b="0" i="1" u="none" strike="noStrike" kern="1200" baseline="0" dirty="0">
                        <a:solidFill>
                          <a:srgbClr val="00B0F0"/>
                        </a:solidFill>
                        <a:latin typeface="+mn-lt"/>
                        <a:ea typeface="+mn-ea"/>
                        <a:cs typeface="+mn-cs"/>
                      </a:endParaRPr>
                    </a:p>
                    <a:p>
                      <a:endParaRPr lang="fr-FR" sz="1400" b="0" i="0" u="none" strike="noStrike" kern="1200" baseline="0" dirty="0">
                        <a:solidFill>
                          <a:srgbClr val="002060"/>
                        </a:solidFill>
                        <a:latin typeface="+mn-lt"/>
                        <a:ea typeface="+mn-ea"/>
                        <a:cs typeface="+mn-cs"/>
                      </a:endParaRPr>
                    </a:p>
                    <a:p>
                      <a:r>
                        <a:rPr lang="fr-FR" sz="1400" b="1" i="0" u="none" strike="noStrike" kern="1200" baseline="0" dirty="0">
                          <a:solidFill>
                            <a:srgbClr val="002060"/>
                          </a:solidFill>
                          <a:latin typeface="+mn-lt"/>
                          <a:ea typeface="+mn-ea"/>
                          <a:cs typeface="+mn-cs"/>
                        </a:rPr>
                        <a:t>J’ai aimé</a:t>
                      </a:r>
                    </a:p>
                    <a:p>
                      <a:r>
                        <a:rPr lang="fr-FR" sz="1400" b="0" i="1" u="none" strike="noStrike" kern="1200" baseline="0" dirty="0">
                          <a:solidFill>
                            <a:srgbClr val="00B0F0"/>
                          </a:solidFill>
                          <a:latin typeface="+mn-lt"/>
                          <a:ea typeface="+mn-ea"/>
                          <a:cs typeface="+mn-cs"/>
                        </a:rPr>
                        <a:t>I </a:t>
                      </a:r>
                      <a:r>
                        <a:rPr lang="fr-FR" sz="1400" b="0" i="1" u="none" strike="noStrike" kern="1200" baseline="0" dirty="0" err="1">
                          <a:solidFill>
                            <a:srgbClr val="00B0F0"/>
                          </a:solidFill>
                          <a:latin typeface="+mn-lt"/>
                          <a:ea typeface="+mn-ea"/>
                          <a:cs typeface="+mn-cs"/>
                        </a:rPr>
                        <a:t>liked</a:t>
                      </a:r>
                      <a:endParaRPr lang="fr-FR" sz="1400" b="0" i="1" u="none" strike="noStrike" kern="1200" baseline="0" dirty="0">
                        <a:solidFill>
                          <a:srgbClr val="00B0F0"/>
                        </a:solidFill>
                        <a:latin typeface="+mn-lt"/>
                        <a:ea typeface="+mn-ea"/>
                        <a:cs typeface="+mn-cs"/>
                      </a:endParaRPr>
                    </a:p>
                    <a:p>
                      <a:endParaRPr lang="fr-FR" sz="1400" b="0" i="0" u="none" strike="noStrike" kern="1200" baseline="0" dirty="0">
                        <a:solidFill>
                          <a:srgbClr val="002060"/>
                        </a:solidFill>
                        <a:latin typeface="+mn-lt"/>
                        <a:ea typeface="+mn-ea"/>
                        <a:cs typeface="+mn-cs"/>
                      </a:endParaRPr>
                    </a:p>
                    <a:p>
                      <a:r>
                        <a:rPr lang="fr-FR" sz="1400" b="1" i="0" u="none" strike="noStrike" kern="1200" baseline="0" dirty="0">
                          <a:solidFill>
                            <a:srgbClr val="002060"/>
                          </a:solidFill>
                          <a:latin typeface="+mn-lt"/>
                          <a:ea typeface="+mn-ea"/>
                          <a:cs typeface="+mn-cs"/>
                        </a:rPr>
                        <a:t>Ce que j’ai aimé le plus c’était</a:t>
                      </a:r>
                    </a:p>
                    <a:p>
                      <a:r>
                        <a:rPr lang="fr-FR" sz="1400" b="0" i="1" u="none" strike="noStrike" kern="1200" baseline="0" dirty="0" err="1">
                          <a:solidFill>
                            <a:srgbClr val="00B0F0"/>
                          </a:solidFill>
                          <a:latin typeface="+mn-lt"/>
                          <a:ea typeface="+mn-ea"/>
                          <a:cs typeface="+mn-cs"/>
                        </a:rPr>
                        <a:t>What</a:t>
                      </a:r>
                      <a:r>
                        <a:rPr lang="fr-FR" sz="1400" b="0" i="1" u="none" strike="noStrike" kern="1200" baseline="0" dirty="0">
                          <a:solidFill>
                            <a:srgbClr val="00B0F0"/>
                          </a:solidFill>
                          <a:latin typeface="+mn-lt"/>
                          <a:ea typeface="+mn-ea"/>
                          <a:cs typeface="+mn-cs"/>
                        </a:rPr>
                        <a:t> I </a:t>
                      </a:r>
                      <a:r>
                        <a:rPr lang="fr-FR" sz="1400" b="0" i="1" u="none" strike="noStrike" kern="1200" baseline="0" dirty="0" err="1">
                          <a:solidFill>
                            <a:srgbClr val="00B0F0"/>
                          </a:solidFill>
                          <a:latin typeface="+mn-lt"/>
                          <a:ea typeface="+mn-ea"/>
                          <a:cs typeface="+mn-cs"/>
                        </a:rPr>
                        <a:t>liked</a:t>
                      </a:r>
                      <a:r>
                        <a:rPr lang="fr-FR" sz="1400" b="0" i="1" u="none" strike="noStrike" kern="1200" baseline="0" dirty="0">
                          <a:solidFill>
                            <a:srgbClr val="00B0F0"/>
                          </a:solidFill>
                          <a:latin typeface="+mn-lt"/>
                          <a:ea typeface="+mn-ea"/>
                          <a:cs typeface="+mn-cs"/>
                        </a:rPr>
                        <a:t> the </a:t>
                      </a:r>
                      <a:r>
                        <a:rPr lang="fr-FR" sz="1400" b="0" i="1" u="none" strike="noStrike" kern="1200" baseline="0" dirty="0" err="1">
                          <a:solidFill>
                            <a:srgbClr val="00B0F0"/>
                          </a:solidFill>
                          <a:latin typeface="+mn-lt"/>
                          <a:ea typeface="+mn-ea"/>
                          <a:cs typeface="+mn-cs"/>
                        </a:rPr>
                        <a:t>most</a:t>
                      </a:r>
                      <a:r>
                        <a:rPr lang="fr-FR" sz="1400" b="0" i="1" u="none" strike="noStrike" kern="1200" baseline="0" dirty="0">
                          <a:solidFill>
                            <a:srgbClr val="00B0F0"/>
                          </a:solidFill>
                          <a:latin typeface="+mn-lt"/>
                          <a:ea typeface="+mn-ea"/>
                          <a:cs typeface="+mn-cs"/>
                        </a:rPr>
                        <a:t> </a:t>
                      </a:r>
                      <a:r>
                        <a:rPr lang="fr-FR" sz="1400" b="0" i="1" u="none" strike="noStrike" kern="1200" baseline="0" dirty="0" err="1">
                          <a:solidFill>
                            <a:srgbClr val="00B0F0"/>
                          </a:solidFill>
                          <a:latin typeface="+mn-lt"/>
                          <a:ea typeface="+mn-ea"/>
                          <a:cs typeface="+mn-cs"/>
                        </a:rPr>
                        <a:t>was</a:t>
                      </a:r>
                      <a:endParaRPr lang="fr-FR" sz="1400" b="0" i="1" u="none" strike="noStrike" kern="1200" baseline="0" dirty="0">
                        <a:solidFill>
                          <a:srgbClr val="00B0F0"/>
                        </a:solidFill>
                        <a:latin typeface="+mn-lt"/>
                        <a:ea typeface="+mn-ea"/>
                        <a:cs typeface="+mn-cs"/>
                      </a:endParaRPr>
                    </a:p>
                    <a:p>
                      <a:endParaRPr lang="fr-FR" sz="1400" b="0" i="0" u="none" strike="noStrike" kern="1200" baseline="0" dirty="0">
                        <a:solidFill>
                          <a:srgbClr val="002060"/>
                        </a:solidFill>
                        <a:latin typeface="+mn-lt"/>
                        <a:ea typeface="+mn-ea"/>
                        <a:cs typeface="+mn-cs"/>
                      </a:endParaRPr>
                    </a:p>
                    <a:p>
                      <a:endParaRPr lang="fr-FR" sz="1400" b="0" i="0" u="none" strike="noStrike" kern="1200" baseline="0" dirty="0">
                        <a:solidFill>
                          <a:srgbClr val="002060"/>
                        </a:solidFill>
                        <a:latin typeface="+mn-lt"/>
                        <a:ea typeface="+mn-ea"/>
                        <a:cs typeface="+mn-cs"/>
                      </a:endParaRPr>
                    </a:p>
                    <a:p>
                      <a:r>
                        <a:rPr lang="fr-FR" sz="1400" b="1" i="0" u="none" strike="noStrike" kern="1200" baseline="0" dirty="0">
                          <a:solidFill>
                            <a:srgbClr val="002060"/>
                          </a:solidFill>
                          <a:latin typeface="+mn-lt"/>
                          <a:ea typeface="+mn-ea"/>
                          <a:cs typeface="+mn-cs"/>
                        </a:rPr>
                        <a:t>Je n’ai pas aimé</a:t>
                      </a:r>
                    </a:p>
                    <a:p>
                      <a:r>
                        <a:rPr lang="fr-FR" sz="1400" b="0" i="1" u="none" strike="noStrike" kern="1200" baseline="0" dirty="0">
                          <a:solidFill>
                            <a:srgbClr val="00B0F0"/>
                          </a:solidFill>
                          <a:latin typeface="+mn-lt"/>
                          <a:ea typeface="+mn-ea"/>
                          <a:cs typeface="+mn-cs"/>
                        </a:rPr>
                        <a:t>I </a:t>
                      </a:r>
                      <a:r>
                        <a:rPr lang="fr-FR" sz="1400" b="0" i="1" u="none" strike="noStrike" kern="1200" baseline="0" dirty="0" err="1">
                          <a:solidFill>
                            <a:srgbClr val="00B0F0"/>
                          </a:solidFill>
                          <a:latin typeface="+mn-lt"/>
                          <a:ea typeface="+mn-ea"/>
                          <a:cs typeface="+mn-cs"/>
                        </a:rPr>
                        <a:t>didn’t</a:t>
                      </a:r>
                      <a:r>
                        <a:rPr lang="fr-FR" sz="1400" b="0" i="1" u="none" strike="noStrike" kern="1200" baseline="0" dirty="0">
                          <a:solidFill>
                            <a:srgbClr val="00B0F0"/>
                          </a:solidFill>
                          <a:latin typeface="+mn-lt"/>
                          <a:ea typeface="+mn-ea"/>
                          <a:cs typeface="+mn-cs"/>
                        </a:rPr>
                        <a:t> </a:t>
                      </a:r>
                      <a:r>
                        <a:rPr lang="fr-FR" sz="1400" b="0" i="1" u="none" strike="noStrike" kern="1200" baseline="0" dirty="0" err="1">
                          <a:solidFill>
                            <a:srgbClr val="00B0F0"/>
                          </a:solidFill>
                          <a:latin typeface="+mn-lt"/>
                          <a:ea typeface="+mn-ea"/>
                          <a:cs typeface="+mn-cs"/>
                        </a:rPr>
                        <a:t>like</a:t>
                      </a:r>
                      <a:endParaRPr lang="fr-FR" sz="1400" b="0" i="1" u="none" strike="noStrike" kern="1200" baseline="0" dirty="0">
                        <a:solidFill>
                          <a:srgbClr val="00B0F0"/>
                        </a:solidFill>
                        <a:latin typeface="+mn-lt"/>
                        <a:ea typeface="+mn-ea"/>
                        <a:cs typeface="+mn-cs"/>
                      </a:endParaRPr>
                    </a:p>
                    <a:p>
                      <a:endParaRPr lang="fr-FR" sz="1400" b="0" i="0" u="none" strike="noStrike" kern="1200" baseline="0" dirty="0">
                        <a:solidFill>
                          <a:srgbClr val="002060"/>
                        </a:solidFill>
                        <a:latin typeface="+mn-lt"/>
                        <a:ea typeface="+mn-ea"/>
                        <a:cs typeface="+mn-cs"/>
                      </a:endParaRPr>
                    </a:p>
                    <a:p>
                      <a:r>
                        <a:rPr lang="fr-FR" sz="1400" b="1" i="0" u="none" strike="noStrike" kern="1200" baseline="0" dirty="0">
                          <a:solidFill>
                            <a:srgbClr val="002060"/>
                          </a:solidFill>
                          <a:latin typeface="+mn-lt"/>
                          <a:ea typeface="+mn-ea"/>
                          <a:cs typeface="+mn-cs"/>
                        </a:rPr>
                        <a:t>J’ai détesté</a:t>
                      </a:r>
                    </a:p>
                    <a:p>
                      <a:r>
                        <a:rPr lang="fr-FR" sz="1400" b="0" i="1" u="none" strike="noStrike" kern="1200" baseline="0" dirty="0">
                          <a:solidFill>
                            <a:srgbClr val="00B0F0"/>
                          </a:solidFill>
                          <a:latin typeface="+mn-lt"/>
                          <a:ea typeface="+mn-ea"/>
                          <a:cs typeface="+mn-cs"/>
                        </a:rPr>
                        <a:t>I </a:t>
                      </a:r>
                      <a:r>
                        <a:rPr lang="fr-FR" sz="1400" b="0" i="1" u="none" strike="noStrike" kern="1200" baseline="0" dirty="0" err="1">
                          <a:solidFill>
                            <a:srgbClr val="00B0F0"/>
                          </a:solidFill>
                          <a:latin typeface="+mn-lt"/>
                          <a:ea typeface="+mn-ea"/>
                          <a:cs typeface="+mn-cs"/>
                        </a:rPr>
                        <a:t>hated</a:t>
                      </a:r>
                      <a:endParaRPr lang="fr-FR" sz="1400" b="0" i="1" u="none" strike="noStrike" kern="1200" baseline="0" dirty="0">
                        <a:solidFill>
                          <a:srgbClr val="00B0F0"/>
                        </a:solidFill>
                        <a:latin typeface="+mn-lt"/>
                        <a:ea typeface="+mn-ea"/>
                        <a:cs typeface="+mn-cs"/>
                      </a:endParaRPr>
                    </a:p>
                    <a:p>
                      <a:endParaRPr lang="fr-FR" sz="1400" b="0" i="0" u="none" strike="noStrike" kern="1200" baseline="0" dirty="0">
                        <a:solidFill>
                          <a:srgbClr val="002060"/>
                        </a:solidFill>
                        <a:latin typeface="+mn-lt"/>
                        <a:ea typeface="+mn-ea"/>
                        <a:cs typeface="+mn-cs"/>
                      </a:endParaRPr>
                    </a:p>
                    <a:p>
                      <a:r>
                        <a:rPr lang="fr-FR" sz="1400" b="1" i="0" u="none" strike="noStrike" kern="1200" baseline="0" dirty="0">
                          <a:solidFill>
                            <a:srgbClr val="002060"/>
                          </a:solidFill>
                          <a:latin typeface="+mn-lt"/>
                          <a:ea typeface="+mn-ea"/>
                          <a:cs typeface="+mn-cs"/>
                        </a:rPr>
                        <a:t>Ce que j’ai aimé le moins c’était</a:t>
                      </a:r>
                    </a:p>
                    <a:p>
                      <a:r>
                        <a:rPr lang="fr-FR" sz="1400" b="0" i="1" u="none" strike="noStrike" kern="1200" baseline="0" dirty="0" err="1">
                          <a:solidFill>
                            <a:srgbClr val="00B0F0"/>
                          </a:solidFill>
                          <a:latin typeface="+mn-lt"/>
                          <a:ea typeface="+mn-ea"/>
                          <a:cs typeface="+mn-cs"/>
                        </a:rPr>
                        <a:t>What</a:t>
                      </a:r>
                      <a:r>
                        <a:rPr lang="fr-FR" sz="1400" b="0" i="1" u="none" strike="noStrike" kern="1200" baseline="0" dirty="0">
                          <a:solidFill>
                            <a:srgbClr val="00B0F0"/>
                          </a:solidFill>
                          <a:latin typeface="+mn-lt"/>
                          <a:ea typeface="+mn-ea"/>
                          <a:cs typeface="+mn-cs"/>
                        </a:rPr>
                        <a:t> I </a:t>
                      </a:r>
                      <a:r>
                        <a:rPr lang="fr-FR" sz="1400" b="0" i="1" u="none" strike="noStrike" kern="1200" baseline="0" dirty="0" err="1">
                          <a:solidFill>
                            <a:srgbClr val="00B0F0"/>
                          </a:solidFill>
                          <a:latin typeface="+mn-lt"/>
                          <a:ea typeface="+mn-ea"/>
                          <a:cs typeface="+mn-cs"/>
                        </a:rPr>
                        <a:t>liked</a:t>
                      </a:r>
                      <a:r>
                        <a:rPr lang="fr-FR" sz="1400" b="0" i="1" u="none" strike="noStrike" kern="1200" baseline="0" dirty="0">
                          <a:solidFill>
                            <a:srgbClr val="00B0F0"/>
                          </a:solidFill>
                          <a:latin typeface="+mn-lt"/>
                          <a:ea typeface="+mn-ea"/>
                          <a:cs typeface="+mn-cs"/>
                        </a:rPr>
                        <a:t> the least </a:t>
                      </a:r>
                      <a:r>
                        <a:rPr lang="fr-FR" sz="1400" b="0" i="1" u="none" strike="noStrike" kern="1200" baseline="0" dirty="0" err="1">
                          <a:solidFill>
                            <a:srgbClr val="00B0F0"/>
                          </a:solidFill>
                          <a:latin typeface="+mn-lt"/>
                          <a:ea typeface="+mn-ea"/>
                          <a:cs typeface="+mn-cs"/>
                        </a:rPr>
                        <a:t>was</a:t>
                      </a:r>
                      <a:endParaRPr lang="fr-FR" sz="1400" b="0" i="1" u="none" strike="noStrike" kern="1200" baseline="0" dirty="0">
                        <a:solidFill>
                          <a:srgbClr val="00B0F0"/>
                        </a:solidFill>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r>
                        <a:rPr lang="fr-FR" sz="1400" b="1" i="0" u="none" strike="noStrike" kern="1200" baseline="0" dirty="0">
                          <a:solidFill>
                            <a:srgbClr val="002060"/>
                          </a:solidFill>
                          <a:latin typeface="+mn-lt"/>
                          <a:ea typeface="+mn-ea"/>
                          <a:cs typeface="+mn-cs"/>
                        </a:rPr>
                        <a:t>la Tour Eiffel</a:t>
                      </a:r>
                    </a:p>
                    <a:p>
                      <a:r>
                        <a:rPr lang="fr-FR" sz="1400" b="1" i="0" u="none" strike="noStrike" kern="1200" baseline="0" dirty="0">
                          <a:solidFill>
                            <a:srgbClr val="002060"/>
                          </a:solidFill>
                          <a:latin typeface="+mn-lt"/>
                          <a:ea typeface="+mn-ea"/>
                          <a:cs typeface="+mn-cs"/>
                        </a:rPr>
                        <a:t>l’Arc de Triomphe</a:t>
                      </a:r>
                    </a:p>
                    <a:p>
                      <a:r>
                        <a:rPr lang="fr-FR" sz="1400" b="1" i="0" u="none" strike="noStrike" kern="1200" baseline="0" dirty="0">
                          <a:solidFill>
                            <a:srgbClr val="002060"/>
                          </a:solidFill>
                          <a:latin typeface="+mn-lt"/>
                          <a:ea typeface="+mn-ea"/>
                          <a:cs typeface="+mn-cs"/>
                        </a:rPr>
                        <a:t>le musée du Louvre</a:t>
                      </a:r>
                    </a:p>
                    <a:p>
                      <a:r>
                        <a:rPr lang="fr-FR" sz="1400" b="1" i="0" u="none" strike="noStrike" kern="1200" baseline="0" dirty="0">
                          <a:solidFill>
                            <a:srgbClr val="002060"/>
                          </a:solidFill>
                          <a:latin typeface="+mn-lt"/>
                          <a:ea typeface="+mn-ea"/>
                          <a:cs typeface="+mn-cs"/>
                        </a:rPr>
                        <a:t>la cathédrale de Notre-Dame</a:t>
                      </a:r>
                    </a:p>
                    <a:p>
                      <a:r>
                        <a:rPr lang="fr-FR" sz="1400" b="1" i="0" u="none" strike="noStrike" kern="1200" baseline="0" dirty="0">
                          <a:solidFill>
                            <a:srgbClr val="002060"/>
                          </a:solidFill>
                          <a:latin typeface="+mn-lt"/>
                          <a:ea typeface="+mn-ea"/>
                          <a:cs typeface="+mn-cs"/>
                        </a:rPr>
                        <a:t>les Catacombes</a:t>
                      </a:r>
                    </a:p>
                    <a:p>
                      <a:r>
                        <a:rPr lang="fr-FR" sz="1400" b="1" i="0" u="none" strike="noStrike" kern="1200" baseline="0" dirty="0">
                          <a:solidFill>
                            <a:srgbClr val="002060"/>
                          </a:solidFill>
                          <a:latin typeface="+mn-lt"/>
                          <a:ea typeface="+mn-ea"/>
                          <a:cs typeface="+mn-cs"/>
                        </a:rPr>
                        <a:t>le Centre Pompidou</a:t>
                      </a:r>
                    </a:p>
                    <a:p>
                      <a:r>
                        <a:rPr lang="fr-FR" sz="1400" b="1" i="0" u="none" strike="noStrike" kern="1200" baseline="0" dirty="0">
                          <a:solidFill>
                            <a:srgbClr val="002060"/>
                          </a:solidFill>
                          <a:latin typeface="+mn-lt"/>
                          <a:ea typeface="+mn-ea"/>
                          <a:cs typeface="+mn-cs"/>
                        </a:rPr>
                        <a:t>les Champs-Élysées</a:t>
                      </a:r>
                    </a:p>
                    <a:p>
                      <a:endParaRPr lang="fr-FR" sz="1400" b="0" i="0" u="none" strike="noStrike" kern="1200" baseline="0" dirty="0">
                        <a:solidFill>
                          <a:srgbClr val="002060"/>
                        </a:solidFill>
                        <a:latin typeface="+mn-lt"/>
                        <a:ea typeface="+mn-ea"/>
                        <a:cs typeface="+mn-cs"/>
                      </a:endParaRPr>
                    </a:p>
                    <a:p>
                      <a:r>
                        <a:rPr lang="fr-FR" sz="1400" b="1" i="0" u="none" strike="noStrike" kern="1200" baseline="0" dirty="0">
                          <a:solidFill>
                            <a:srgbClr val="002060"/>
                          </a:solidFill>
                          <a:latin typeface="+mn-lt"/>
                          <a:ea typeface="+mn-ea"/>
                          <a:cs typeface="+mn-cs"/>
                        </a:rPr>
                        <a:t>faire les magasins</a:t>
                      </a:r>
                    </a:p>
                    <a:p>
                      <a:r>
                        <a:rPr lang="fr-FR" sz="1400" i="1" dirty="0" err="1">
                          <a:solidFill>
                            <a:srgbClr val="00B0F0"/>
                          </a:solidFill>
                        </a:rPr>
                        <a:t>going</a:t>
                      </a:r>
                      <a:r>
                        <a:rPr lang="fr-FR" sz="1400" i="1" dirty="0">
                          <a:solidFill>
                            <a:srgbClr val="00B0F0"/>
                          </a:solidFill>
                        </a:rPr>
                        <a:t> shopping</a:t>
                      </a:r>
                    </a:p>
                    <a:p>
                      <a:endParaRPr lang="fr-FR" sz="1400" dirty="0">
                        <a:solidFill>
                          <a:srgbClr val="002060"/>
                        </a:solidFill>
                      </a:endParaRPr>
                    </a:p>
                    <a:p>
                      <a:r>
                        <a:rPr lang="fr-FR" sz="1400" b="1" dirty="0">
                          <a:solidFill>
                            <a:srgbClr val="002060"/>
                          </a:solidFill>
                        </a:rPr>
                        <a:t>visiter les musées</a:t>
                      </a:r>
                    </a:p>
                    <a:p>
                      <a:r>
                        <a:rPr lang="fr-FR" sz="1400" i="1" dirty="0" err="1">
                          <a:solidFill>
                            <a:srgbClr val="00B0F0"/>
                          </a:solidFill>
                        </a:rPr>
                        <a:t>visiting</a:t>
                      </a:r>
                      <a:r>
                        <a:rPr lang="fr-FR" sz="1400" i="1" dirty="0">
                          <a:solidFill>
                            <a:srgbClr val="00B0F0"/>
                          </a:solidFill>
                        </a:rPr>
                        <a:t> the </a:t>
                      </a:r>
                      <a:r>
                        <a:rPr lang="fr-FR" sz="1400" i="1" dirty="0" err="1">
                          <a:solidFill>
                            <a:srgbClr val="00B0F0"/>
                          </a:solidFill>
                        </a:rPr>
                        <a:t>museum</a:t>
                      </a:r>
                      <a:endParaRPr lang="fr-FR" sz="1400" i="1" dirty="0">
                        <a:solidFill>
                          <a:srgbClr val="00B0F0"/>
                        </a:solidFill>
                      </a:endParaRPr>
                    </a:p>
                    <a:p>
                      <a:endParaRPr lang="fr-FR" sz="1400" dirty="0">
                        <a:solidFill>
                          <a:srgbClr val="002060"/>
                        </a:solidFill>
                      </a:endParaRPr>
                    </a:p>
                    <a:p>
                      <a:r>
                        <a:rPr lang="fr-FR" sz="1400" b="1" dirty="0">
                          <a:solidFill>
                            <a:srgbClr val="002060"/>
                          </a:solidFill>
                        </a:rPr>
                        <a:t>aller en métro</a:t>
                      </a:r>
                    </a:p>
                    <a:p>
                      <a:r>
                        <a:rPr lang="fr-FR" sz="1400" i="1" dirty="0" err="1">
                          <a:solidFill>
                            <a:srgbClr val="00B0F0"/>
                          </a:solidFill>
                        </a:rPr>
                        <a:t>going</a:t>
                      </a:r>
                      <a:r>
                        <a:rPr lang="fr-FR" sz="1400" i="1" dirty="0">
                          <a:solidFill>
                            <a:srgbClr val="00B0F0"/>
                          </a:solidFill>
                        </a:rPr>
                        <a:t> on the underground</a:t>
                      </a:r>
                    </a:p>
                    <a:p>
                      <a:endParaRPr lang="fr-FR" sz="1400" dirty="0">
                        <a:solidFill>
                          <a:srgbClr val="002060"/>
                        </a:solidFill>
                      </a:endParaRPr>
                    </a:p>
                    <a:p>
                      <a:r>
                        <a:rPr lang="fr-FR" sz="1400" b="1" dirty="0">
                          <a:solidFill>
                            <a:srgbClr val="002060"/>
                          </a:solidFill>
                        </a:rPr>
                        <a:t>voir la Joconde</a:t>
                      </a:r>
                    </a:p>
                    <a:p>
                      <a:r>
                        <a:rPr lang="fr-FR" sz="1400" i="1" dirty="0" err="1">
                          <a:solidFill>
                            <a:srgbClr val="00B0F0"/>
                          </a:solidFill>
                        </a:rPr>
                        <a:t>seeing</a:t>
                      </a:r>
                      <a:r>
                        <a:rPr lang="fr-FR" sz="1400" i="1" dirty="0">
                          <a:solidFill>
                            <a:srgbClr val="00B0F0"/>
                          </a:solidFill>
                        </a:rPr>
                        <a:t> the Mona Lisa</a:t>
                      </a:r>
                    </a:p>
                    <a:p>
                      <a:endParaRPr lang="fr-FR" sz="1400" dirty="0">
                        <a:solidFill>
                          <a:srgbClr val="002060"/>
                        </a:solidFill>
                      </a:endParaRPr>
                    </a:p>
                    <a:p>
                      <a:r>
                        <a:rPr lang="fr-FR" sz="1400" b="1" dirty="0">
                          <a:solidFill>
                            <a:srgbClr val="002060"/>
                          </a:solidFill>
                        </a:rPr>
                        <a:t>manger au restaurant</a:t>
                      </a:r>
                    </a:p>
                    <a:p>
                      <a:r>
                        <a:rPr lang="fr-FR" sz="1400" i="1" dirty="0" err="1">
                          <a:solidFill>
                            <a:srgbClr val="00B0F0"/>
                          </a:solidFill>
                        </a:rPr>
                        <a:t>eating</a:t>
                      </a:r>
                      <a:r>
                        <a:rPr lang="fr-FR" sz="1400" i="1" dirty="0">
                          <a:solidFill>
                            <a:srgbClr val="00B0F0"/>
                          </a:solidFill>
                        </a:rPr>
                        <a:t> at the restaurant</a:t>
                      </a:r>
                    </a:p>
                    <a:p>
                      <a:endParaRPr lang="fr-FR" sz="1400" dirty="0">
                        <a:solidFill>
                          <a:srgbClr val="002060"/>
                        </a:solidFill>
                      </a:endParaRPr>
                    </a:p>
                    <a:p>
                      <a:r>
                        <a:rPr lang="fr-FR" sz="1400" b="1" dirty="0">
                          <a:solidFill>
                            <a:srgbClr val="002060"/>
                          </a:solidFill>
                        </a:rPr>
                        <a:t>aller au marche de puces</a:t>
                      </a:r>
                    </a:p>
                    <a:p>
                      <a:r>
                        <a:rPr lang="fr-FR" sz="1400" i="1" dirty="0" err="1">
                          <a:solidFill>
                            <a:srgbClr val="00B0F0"/>
                          </a:solidFill>
                        </a:rPr>
                        <a:t>going</a:t>
                      </a:r>
                      <a:r>
                        <a:rPr lang="fr-FR" sz="1400" i="1" dirty="0">
                          <a:solidFill>
                            <a:srgbClr val="00B0F0"/>
                          </a:solidFill>
                        </a:rPr>
                        <a:t> to the </a:t>
                      </a:r>
                      <a:r>
                        <a:rPr lang="fr-FR" sz="1400" i="1" dirty="0" err="1">
                          <a:solidFill>
                            <a:srgbClr val="00B0F0"/>
                          </a:solidFill>
                        </a:rPr>
                        <a:t>flea</a:t>
                      </a:r>
                      <a:r>
                        <a:rPr lang="fr-FR" sz="1400" i="1" dirty="0">
                          <a:solidFill>
                            <a:srgbClr val="00B0F0"/>
                          </a:solidFill>
                        </a:rPr>
                        <a:t> </a:t>
                      </a:r>
                      <a:r>
                        <a:rPr lang="fr-FR" sz="1400" i="1" dirty="0" err="1">
                          <a:solidFill>
                            <a:srgbClr val="00B0F0"/>
                          </a:solidFill>
                        </a:rPr>
                        <a:t>market</a:t>
                      </a:r>
                      <a:endParaRPr lang="fr-FR" sz="1400" i="1" dirty="0">
                        <a:solidFill>
                          <a:srgbClr val="00B0F0"/>
                        </a:solidFill>
                      </a:endParaRPr>
                    </a:p>
                    <a:p>
                      <a:endParaRPr lang="en-GB" sz="1400" b="0" i="1" kern="1200" dirty="0">
                        <a:solidFill>
                          <a:srgbClr val="00B0F0"/>
                        </a:solidFill>
                        <a:effectLst/>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a:lnSpc>
                          <a:spcPct val="100000"/>
                        </a:lnSpc>
                      </a:pPr>
                      <a:r>
                        <a:rPr lang="fr-FR" sz="1400" b="1" dirty="0">
                          <a:solidFill>
                            <a:srgbClr val="002060"/>
                          </a:solidFill>
                        </a:rPr>
                        <a:t>parce que</a:t>
                      </a:r>
                    </a:p>
                    <a:p>
                      <a:pPr>
                        <a:lnSpc>
                          <a:spcPct val="100000"/>
                        </a:lnSpc>
                      </a:pPr>
                      <a:r>
                        <a:rPr lang="fr-FR" sz="1400" b="0" i="1" dirty="0" err="1">
                          <a:solidFill>
                            <a:srgbClr val="00B0F0"/>
                          </a:solidFill>
                        </a:rPr>
                        <a:t>because</a:t>
                      </a:r>
                      <a:endParaRPr lang="fr-FR" sz="1400" b="0" i="1" dirty="0">
                        <a:solidFill>
                          <a:srgbClr val="00B0F0"/>
                        </a:solidFill>
                      </a:endParaRPr>
                    </a:p>
                    <a:p>
                      <a:pPr>
                        <a:lnSpc>
                          <a:spcPct val="100000"/>
                        </a:lnSpc>
                      </a:pPr>
                      <a:endParaRPr lang="fr-FR" sz="1400" b="1" dirty="0">
                        <a:solidFill>
                          <a:srgbClr val="002060"/>
                        </a:solidFill>
                      </a:endParaRPr>
                    </a:p>
                    <a:p>
                      <a:pPr>
                        <a:lnSpc>
                          <a:spcPct val="100000"/>
                        </a:lnSpc>
                      </a:pPr>
                      <a:endParaRPr lang="fr-FR" sz="1400" b="1" dirty="0">
                        <a:solidFill>
                          <a:srgbClr val="002060"/>
                        </a:solidFill>
                      </a:endParaRPr>
                    </a:p>
                    <a:p>
                      <a:pPr>
                        <a:lnSpc>
                          <a:spcPct val="100000"/>
                        </a:lnSpc>
                      </a:pPr>
                      <a:r>
                        <a:rPr lang="fr-FR" sz="1400" b="1" dirty="0">
                          <a:solidFill>
                            <a:srgbClr val="002060"/>
                          </a:solidFill>
                        </a:rPr>
                        <a:t>car</a:t>
                      </a:r>
                    </a:p>
                    <a:p>
                      <a:pPr>
                        <a:lnSpc>
                          <a:spcPct val="100000"/>
                        </a:lnSpc>
                      </a:pPr>
                      <a:r>
                        <a:rPr lang="fr-FR" sz="1400" b="0" i="1" dirty="0" err="1">
                          <a:solidFill>
                            <a:srgbClr val="00B0F0"/>
                          </a:solidFill>
                        </a:rPr>
                        <a:t>because</a:t>
                      </a:r>
                      <a:endParaRPr lang="fr-FR" sz="1400" b="0" i="1" dirty="0">
                        <a:solidFill>
                          <a:srgbClr val="00B0F0"/>
                        </a:solidFill>
                      </a:endParaRPr>
                    </a:p>
                    <a:p>
                      <a:pPr>
                        <a:lnSpc>
                          <a:spcPct val="100000"/>
                        </a:lnSpc>
                      </a:pPr>
                      <a:endParaRPr lang="fr-FR" sz="1400" b="1" dirty="0">
                        <a:solidFill>
                          <a:srgbClr val="002060"/>
                        </a:solidFill>
                      </a:endParaRPr>
                    </a:p>
                    <a:p>
                      <a:pPr>
                        <a:lnSpc>
                          <a:spcPct val="100000"/>
                        </a:lnSpc>
                      </a:pPr>
                      <a:endParaRPr lang="fr-FR" sz="1400" b="1" dirty="0">
                        <a:solidFill>
                          <a:srgbClr val="002060"/>
                        </a:solidFill>
                      </a:endParaRPr>
                    </a:p>
                    <a:p>
                      <a:pPr>
                        <a:lnSpc>
                          <a:spcPct val="100000"/>
                        </a:lnSpc>
                      </a:pPr>
                      <a:r>
                        <a:rPr lang="fr-FR" sz="1400" b="1" dirty="0">
                          <a:solidFill>
                            <a:srgbClr val="002060"/>
                          </a:solidFill>
                        </a:rPr>
                        <a:t>puisque</a:t>
                      </a:r>
                    </a:p>
                    <a:p>
                      <a:pPr>
                        <a:lnSpc>
                          <a:spcPct val="100000"/>
                        </a:lnSpc>
                      </a:pPr>
                      <a:r>
                        <a:rPr lang="fr-FR" sz="1400" b="0" i="1" dirty="0">
                          <a:solidFill>
                            <a:srgbClr val="00B0F0"/>
                          </a:solidFill>
                        </a:rPr>
                        <a:t>as</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400" b="1" i="0" u="none" strike="noStrike" kern="1200" baseline="0" dirty="0">
                          <a:solidFill>
                            <a:srgbClr val="002060"/>
                          </a:solidFill>
                          <a:latin typeface="+mn-lt"/>
                          <a:ea typeface="+mn-ea"/>
                          <a:cs typeface="+mn-cs"/>
                        </a:rPr>
                        <a:t>à mon avis c’était</a:t>
                      </a:r>
                    </a:p>
                    <a:p>
                      <a:r>
                        <a:rPr lang="fr-FR" sz="1400" b="0" i="1" u="none" strike="noStrike" kern="1200" baseline="0" dirty="0">
                          <a:solidFill>
                            <a:srgbClr val="00B0F0"/>
                          </a:solidFill>
                          <a:latin typeface="+mn-lt"/>
                          <a:ea typeface="+mn-ea"/>
                          <a:cs typeface="+mn-cs"/>
                        </a:rPr>
                        <a:t>in </a:t>
                      </a:r>
                      <a:r>
                        <a:rPr lang="fr-FR" sz="1400" b="0" i="1" u="none" strike="noStrike" kern="1200" baseline="0" dirty="0" err="1">
                          <a:solidFill>
                            <a:srgbClr val="00B0F0"/>
                          </a:solidFill>
                          <a:latin typeface="+mn-lt"/>
                          <a:ea typeface="+mn-ea"/>
                          <a:cs typeface="+mn-cs"/>
                        </a:rPr>
                        <a:t>my</a:t>
                      </a:r>
                      <a:r>
                        <a:rPr lang="fr-FR" sz="1400" b="0" i="1" u="none" strike="noStrike" kern="1200" baseline="0" dirty="0">
                          <a:solidFill>
                            <a:srgbClr val="00B0F0"/>
                          </a:solidFill>
                          <a:latin typeface="+mn-lt"/>
                          <a:ea typeface="+mn-ea"/>
                          <a:cs typeface="+mn-cs"/>
                        </a:rPr>
                        <a:t> opinion </a:t>
                      </a:r>
                      <a:r>
                        <a:rPr lang="fr-FR" sz="1400" b="0" i="1" u="none" strike="noStrike" kern="1200" baseline="0" dirty="0" err="1">
                          <a:solidFill>
                            <a:srgbClr val="00B0F0"/>
                          </a:solidFill>
                          <a:latin typeface="+mn-lt"/>
                          <a:ea typeface="+mn-ea"/>
                          <a:cs typeface="+mn-cs"/>
                        </a:rPr>
                        <a:t>it</a:t>
                      </a:r>
                      <a:r>
                        <a:rPr lang="fr-FR" sz="1400" b="0" i="1" u="none" strike="noStrike" kern="1200" baseline="0" dirty="0">
                          <a:solidFill>
                            <a:srgbClr val="00B0F0"/>
                          </a:solidFill>
                          <a:latin typeface="+mn-lt"/>
                          <a:ea typeface="+mn-ea"/>
                          <a:cs typeface="+mn-cs"/>
                        </a:rPr>
                        <a:t> </a:t>
                      </a:r>
                      <a:r>
                        <a:rPr lang="fr-FR" sz="1400" b="0" i="1" u="none" strike="noStrike" kern="1200" baseline="0" dirty="0" err="1">
                          <a:solidFill>
                            <a:srgbClr val="00B0F0"/>
                          </a:solidFill>
                          <a:latin typeface="+mn-lt"/>
                          <a:ea typeface="+mn-ea"/>
                          <a:cs typeface="+mn-cs"/>
                        </a:rPr>
                        <a:t>was</a:t>
                      </a:r>
                      <a:endParaRPr lang="fr-FR" sz="1400" b="0" i="1" u="none" strike="noStrike" kern="1200" baseline="0" dirty="0">
                        <a:solidFill>
                          <a:srgbClr val="00B0F0"/>
                        </a:solidFill>
                        <a:latin typeface="+mn-lt"/>
                        <a:ea typeface="+mn-ea"/>
                        <a:cs typeface="+mn-cs"/>
                      </a:endParaRPr>
                    </a:p>
                    <a:p>
                      <a:endParaRPr lang="fr-FR" sz="1400" b="0" i="0" u="none" strike="noStrike" kern="1200" baseline="0" dirty="0">
                        <a:solidFill>
                          <a:srgbClr val="002060"/>
                        </a:solidFill>
                        <a:latin typeface="+mn-lt"/>
                        <a:ea typeface="+mn-ea"/>
                        <a:cs typeface="+mn-cs"/>
                      </a:endParaRPr>
                    </a:p>
                    <a:p>
                      <a:r>
                        <a:rPr lang="fr-FR" sz="1400" b="1" i="0" u="none" strike="noStrike" kern="1200" baseline="0" dirty="0">
                          <a:solidFill>
                            <a:srgbClr val="002060"/>
                          </a:solidFill>
                          <a:latin typeface="+mn-lt"/>
                          <a:ea typeface="+mn-ea"/>
                          <a:cs typeface="+mn-cs"/>
                        </a:rPr>
                        <a:t>j’ai trouvé ça</a:t>
                      </a:r>
                    </a:p>
                    <a:p>
                      <a:r>
                        <a:rPr lang="fr-FR" sz="1400" b="0" i="1" u="none" strike="noStrike" kern="1200" baseline="0" dirty="0">
                          <a:solidFill>
                            <a:srgbClr val="00B0F0"/>
                          </a:solidFill>
                          <a:latin typeface="+mn-lt"/>
                          <a:ea typeface="+mn-ea"/>
                          <a:cs typeface="+mn-cs"/>
                        </a:rPr>
                        <a:t>I </a:t>
                      </a:r>
                      <a:r>
                        <a:rPr lang="fr-FR" sz="1400" b="0" i="1" u="none" strike="noStrike" kern="1200" baseline="0" dirty="0" err="1">
                          <a:solidFill>
                            <a:srgbClr val="00B0F0"/>
                          </a:solidFill>
                          <a:latin typeface="+mn-lt"/>
                          <a:ea typeface="+mn-ea"/>
                          <a:cs typeface="+mn-cs"/>
                        </a:rPr>
                        <a:t>found</a:t>
                      </a:r>
                      <a:r>
                        <a:rPr lang="fr-FR" sz="1400" b="0" i="1" u="none" strike="noStrike" kern="1200" baseline="0" dirty="0">
                          <a:solidFill>
                            <a:srgbClr val="00B0F0"/>
                          </a:solidFill>
                          <a:latin typeface="+mn-lt"/>
                          <a:ea typeface="+mn-ea"/>
                          <a:cs typeface="+mn-cs"/>
                        </a:rPr>
                        <a:t> </a:t>
                      </a:r>
                      <a:r>
                        <a:rPr lang="fr-FR" sz="1400" b="0" i="1" u="none" strike="noStrike" kern="1200" baseline="0" dirty="0" err="1">
                          <a:solidFill>
                            <a:srgbClr val="00B0F0"/>
                          </a:solidFill>
                          <a:latin typeface="+mn-lt"/>
                          <a:ea typeface="+mn-ea"/>
                          <a:cs typeface="+mn-cs"/>
                        </a:rPr>
                        <a:t>that</a:t>
                      </a:r>
                      <a:endParaRPr lang="fr-FR" sz="1400" b="0" i="1" u="none" strike="noStrike" kern="1200" baseline="0" dirty="0">
                        <a:solidFill>
                          <a:srgbClr val="00B0F0"/>
                        </a:solidFill>
                        <a:latin typeface="+mn-lt"/>
                        <a:ea typeface="+mn-ea"/>
                        <a:cs typeface="+mn-cs"/>
                      </a:endParaRPr>
                    </a:p>
                    <a:p>
                      <a:endParaRPr lang="fr-FR" sz="1400" b="0" i="0" u="none" strike="noStrike" kern="1200" baseline="0" dirty="0">
                        <a:solidFill>
                          <a:srgbClr val="002060"/>
                        </a:solidFill>
                        <a:latin typeface="+mn-lt"/>
                        <a:ea typeface="+mn-ea"/>
                        <a:cs typeface="+mn-cs"/>
                      </a:endParaRPr>
                    </a:p>
                    <a:p>
                      <a:r>
                        <a:rPr lang="fr-FR" sz="1400" b="1" i="0" u="none" strike="noStrike" kern="1200" baseline="0" dirty="0">
                          <a:solidFill>
                            <a:srgbClr val="002060"/>
                          </a:solidFill>
                          <a:latin typeface="+mn-lt"/>
                          <a:ea typeface="+mn-ea"/>
                          <a:cs typeface="+mn-cs"/>
                        </a:rPr>
                        <a:t>je l’ai trouvé(e)</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u="none" strike="noStrike" kern="1200" baseline="0" dirty="0">
                          <a:solidFill>
                            <a:srgbClr val="00B0F0"/>
                          </a:solidFill>
                          <a:latin typeface="+mn-lt"/>
                          <a:ea typeface="+mn-ea"/>
                          <a:cs typeface="+mn-cs"/>
                        </a:rPr>
                        <a:t>I </a:t>
                      </a:r>
                      <a:r>
                        <a:rPr lang="fr-FR" sz="1400" b="0" i="1" u="none" strike="noStrike" kern="1200" baseline="0" dirty="0" err="1">
                          <a:solidFill>
                            <a:srgbClr val="00B0F0"/>
                          </a:solidFill>
                          <a:latin typeface="+mn-lt"/>
                          <a:ea typeface="+mn-ea"/>
                          <a:cs typeface="+mn-cs"/>
                        </a:rPr>
                        <a:t>found</a:t>
                      </a:r>
                      <a:r>
                        <a:rPr lang="fr-FR" sz="1400" b="0" i="1" u="none" strike="noStrike" kern="1200" baseline="0" dirty="0">
                          <a:solidFill>
                            <a:srgbClr val="00B0F0"/>
                          </a:solidFill>
                          <a:latin typeface="+mn-lt"/>
                          <a:ea typeface="+mn-ea"/>
                          <a:cs typeface="+mn-cs"/>
                        </a:rPr>
                        <a:t> </a:t>
                      </a:r>
                      <a:r>
                        <a:rPr lang="fr-FR" sz="1400" b="0" i="1" u="none" strike="noStrike" kern="1200" baseline="0" dirty="0" err="1">
                          <a:solidFill>
                            <a:srgbClr val="00B0F0"/>
                          </a:solidFill>
                          <a:latin typeface="+mn-lt"/>
                          <a:ea typeface="+mn-ea"/>
                          <a:cs typeface="+mn-cs"/>
                        </a:rPr>
                        <a:t>it</a:t>
                      </a:r>
                      <a:endParaRPr lang="fr-FR" sz="1400" b="0" i="1" u="none" strike="noStrike" kern="1200" baseline="0" dirty="0">
                        <a:solidFill>
                          <a:srgbClr val="00B0F0"/>
                        </a:solidFill>
                        <a:latin typeface="+mn-lt"/>
                        <a:ea typeface="+mn-ea"/>
                        <a:cs typeface="+mn-cs"/>
                      </a:endParaRPr>
                    </a:p>
                    <a:p>
                      <a:endParaRPr lang="fr-FR" sz="1400" b="0" i="0" u="none" strike="noStrike" kern="1200" baseline="0" dirty="0">
                        <a:solidFill>
                          <a:srgbClr val="002060"/>
                        </a:solidFill>
                        <a:latin typeface="+mn-lt"/>
                        <a:ea typeface="+mn-ea"/>
                        <a:cs typeface="+mn-cs"/>
                      </a:endParaRPr>
                    </a:p>
                    <a:p>
                      <a:r>
                        <a:rPr lang="fr-FR" sz="1400" b="1" i="0" u="none" strike="noStrike" kern="1200" baseline="0" dirty="0">
                          <a:solidFill>
                            <a:srgbClr val="002060"/>
                          </a:solidFill>
                          <a:latin typeface="+mn-lt"/>
                          <a:ea typeface="+mn-ea"/>
                          <a:cs typeface="+mn-cs"/>
                        </a:rPr>
                        <a:t>je les ai trouvés</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u="none" strike="noStrike" kern="1200" baseline="0" dirty="0">
                          <a:solidFill>
                            <a:srgbClr val="00B0F0"/>
                          </a:solidFill>
                          <a:latin typeface="+mn-lt"/>
                          <a:ea typeface="+mn-ea"/>
                          <a:cs typeface="+mn-cs"/>
                        </a:rPr>
                        <a:t>I </a:t>
                      </a:r>
                      <a:r>
                        <a:rPr lang="fr-FR" sz="1400" b="0" i="1" u="none" strike="noStrike" kern="1200" baseline="0" dirty="0" err="1">
                          <a:solidFill>
                            <a:srgbClr val="00B0F0"/>
                          </a:solidFill>
                          <a:latin typeface="+mn-lt"/>
                          <a:ea typeface="+mn-ea"/>
                          <a:cs typeface="+mn-cs"/>
                        </a:rPr>
                        <a:t>found</a:t>
                      </a:r>
                      <a:r>
                        <a:rPr lang="fr-FR" sz="1400" b="0" i="1" u="none" strike="noStrike" kern="1200" baseline="0" dirty="0">
                          <a:solidFill>
                            <a:srgbClr val="00B0F0"/>
                          </a:solidFill>
                          <a:latin typeface="+mn-lt"/>
                          <a:ea typeface="+mn-ea"/>
                          <a:cs typeface="+mn-cs"/>
                        </a:rPr>
                        <a:t> </a:t>
                      </a:r>
                      <a:r>
                        <a:rPr lang="fr-FR" sz="1400" b="0" i="1" u="none" strike="noStrike" kern="1200" baseline="0" dirty="0" err="1">
                          <a:solidFill>
                            <a:srgbClr val="00B0F0"/>
                          </a:solidFill>
                          <a:latin typeface="+mn-lt"/>
                          <a:ea typeface="+mn-ea"/>
                          <a:cs typeface="+mn-cs"/>
                        </a:rPr>
                        <a:t>them</a:t>
                      </a:r>
                      <a:endParaRPr lang="fr-FR" sz="1400" b="0" i="1" u="none" strike="noStrike" kern="1200" baseline="0" dirty="0">
                        <a:solidFill>
                          <a:srgbClr val="00B0F0"/>
                        </a:solidFill>
                        <a:latin typeface="+mn-lt"/>
                        <a:ea typeface="+mn-ea"/>
                        <a:cs typeface="+mn-cs"/>
                      </a:endParaRPr>
                    </a:p>
                    <a:p>
                      <a:endParaRPr lang="fr-FR" sz="1400" b="0" i="0" u="none" strike="noStrike" kern="1200" baseline="0" dirty="0">
                        <a:solidFill>
                          <a:srgbClr val="002060"/>
                        </a:solidFill>
                        <a:latin typeface="+mn-lt"/>
                        <a:ea typeface="+mn-ea"/>
                        <a:cs typeface="+mn-cs"/>
                      </a:endParaRPr>
                    </a:p>
                    <a:p>
                      <a:r>
                        <a:rPr lang="fr-FR" sz="1400" b="1" i="0" u="none" strike="noStrike" kern="1200" baseline="0" dirty="0">
                          <a:solidFill>
                            <a:srgbClr val="002060"/>
                          </a:solidFill>
                          <a:latin typeface="+mn-lt"/>
                          <a:ea typeface="+mn-ea"/>
                          <a:cs typeface="+mn-cs"/>
                        </a:rPr>
                        <a:t>pour moi, ce n’était pas</a:t>
                      </a:r>
                    </a:p>
                    <a:p>
                      <a:r>
                        <a:rPr lang="fr-FR" sz="1400" b="1" i="1" u="none" strike="noStrike" kern="1200" baseline="0" dirty="0">
                          <a:solidFill>
                            <a:srgbClr val="00B0F0"/>
                          </a:solidFill>
                          <a:latin typeface="+mn-lt"/>
                          <a:ea typeface="+mn-ea"/>
                          <a:cs typeface="+mn-cs"/>
                        </a:rPr>
                        <a:t>for me, </a:t>
                      </a:r>
                      <a:r>
                        <a:rPr lang="fr-FR" sz="1400" b="1" i="1" u="none" strike="noStrike" kern="1200" baseline="0" dirty="0" err="1">
                          <a:solidFill>
                            <a:srgbClr val="00B0F0"/>
                          </a:solidFill>
                          <a:latin typeface="+mn-lt"/>
                          <a:ea typeface="+mn-ea"/>
                          <a:cs typeface="+mn-cs"/>
                        </a:rPr>
                        <a:t>it</a:t>
                      </a:r>
                      <a:r>
                        <a:rPr lang="fr-FR" sz="1400" b="1" i="1" u="none" strike="noStrike" kern="1200" baseline="0" dirty="0">
                          <a:solidFill>
                            <a:srgbClr val="00B0F0"/>
                          </a:solidFill>
                          <a:latin typeface="+mn-lt"/>
                          <a:ea typeface="+mn-ea"/>
                          <a:cs typeface="+mn-cs"/>
                        </a:rPr>
                        <a:t> </a:t>
                      </a:r>
                      <a:r>
                        <a:rPr lang="fr-FR" sz="1400" b="1" i="1" u="none" strike="noStrike" kern="1200" baseline="0" dirty="0" err="1">
                          <a:solidFill>
                            <a:srgbClr val="00B0F0"/>
                          </a:solidFill>
                          <a:latin typeface="+mn-lt"/>
                          <a:ea typeface="+mn-ea"/>
                          <a:cs typeface="+mn-cs"/>
                        </a:rPr>
                        <a:t>wasn’t</a:t>
                      </a:r>
                      <a:endParaRPr lang="fr-FR" sz="1400" b="1" i="1"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400" b="1" i="0" u="none" strike="noStrike" kern="1200" baseline="0" dirty="0">
                          <a:solidFill>
                            <a:srgbClr val="002060"/>
                          </a:solidFill>
                          <a:latin typeface="+mn-lt"/>
                          <a:ea typeface="+mn-ea"/>
                          <a:cs typeface="+mn-cs"/>
                        </a:rPr>
                        <a:t>vraiment </a:t>
                      </a:r>
                    </a:p>
                    <a:p>
                      <a:r>
                        <a:rPr lang="fr-FR" sz="1400" b="0" i="1" u="none" strike="noStrike" kern="1200" baseline="0" dirty="0" err="1">
                          <a:solidFill>
                            <a:srgbClr val="00B0F0"/>
                          </a:solidFill>
                          <a:latin typeface="+mn-lt"/>
                          <a:ea typeface="+mn-ea"/>
                          <a:cs typeface="+mn-cs"/>
                        </a:rPr>
                        <a:t>really</a:t>
                      </a:r>
                      <a:r>
                        <a:rPr lang="fr-FR" sz="1400" b="0" i="1" u="none" strike="noStrike" kern="1200" baseline="0" dirty="0">
                          <a:solidFill>
                            <a:srgbClr val="00B0F0"/>
                          </a:solidFill>
                          <a:latin typeface="+mn-lt"/>
                          <a:ea typeface="+mn-ea"/>
                          <a:cs typeface="+mn-cs"/>
                        </a:rPr>
                        <a:t> </a:t>
                      </a:r>
                    </a:p>
                    <a:p>
                      <a:endParaRPr lang="fr-FR" sz="1400" b="0" i="0" u="none" strike="noStrike" kern="1200" baseline="0" dirty="0">
                        <a:solidFill>
                          <a:srgbClr val="002060"/>
                        </a:solidFill>
                        <a:latin typeface="+mn-lt"/>
                        <a:ea typeface="+mn-ea"/>
                        <a:cs typeface="+mn-cs"/>
                      </a:endParaRPr>
                    </a:p>
                    <a:p>
                      <a:r>
                        <a:rPr lang="fr-FR" sz="1400" b="1" i="0" u="none" strike="noStrike" kern="1200" baseline="0" dirty="0">
                          <a:solidFill>
                            <a:srgbClr val="002060"/>
                          </a:solidFill>
                          <a:latin typeface="+mn-lt"/>
                          <a:ea typeface="+mn-ea"/>
                          <a:cs typeface="+mn-cs"/>
                        </a:rPr>
                        <a:t>si </a:t>
                      </a:r>
                    </a:p>
                    <a:p>
                      <a:r>
                        <a:rPr lang="fr-FR" sz="1400" b="0" i="1" u="none" strike="noStrike" kern="1200" baseline="0" dirty="0" err="1">
                          <a:solidFill>
                            <a:srgbClr val="00B0F0"/>
                          </a:solidFill>
                          <a:latin typeface="+mn-lt"/>
                          <a:ea typeface="+mn-ea"/>
                          <a:cs typeface="+mn-cs"/>
                        </a:rPr>
                        <a:t>so</a:t>
                      </a:r>
                      <a:r>
                        <a:rPr lang="fr-FR" sz="1400" b="0" i="1" u="none" strike="noStrike" kern="1200" baseline="0" dirty="0">
                          <a:solidFill>
                            <a:srgbClr val="00B0F0"/>
                          </a:solidFill>
                          <a:latin typeface="+mn-lt"/>
                          <a:ea typeface="+mn-ea"/>
                          <a:cs typeface="+mn-cs"/>
                        </a:rPr>
                        <a:t> </a:t>
                      </a:r>
                    </a:p>
                    <a:p>
                      <a:endParaRPr lang="fr-FR" sz="1400" b="0" i="0" u="none" strike="noStrike" kern="1200" baseline="0" dirty="0">
                        <a:solidFill>
                          <a:srgbClr val="002060"/>
                        </a:solidFill>
                        <a:latin typeface="+mn-lt"/>
                        <a:ea typeface="+mn-ea"/>
                        <a:cs typeface="+mn-cs"/>
                      </a:endParaRPr>
                    </a:p>
                    <a:p>
                      <a:r>
                        <a:rPr lang="fr-FR" sz="1400" b="1" i="0" u="none" strike="noStrike" kern="1200" baseline="0" dirty="0">
                          <a:solidFill>
                            <a:srgbClr val="002060"/>
                          </a:solidFill>
                          <a:latin typeface="+mn-lt"/>
                          <a:ea typeface="+mn-ea"/>
                          <a:cs typeface="+mn-cs"/>
                        </a:rPr>
                        <a:t>assez </a:t>
                      </a:r>
                    </a:p>
                    <a:p>
                      <a:r>
                        <a:rPr lang="fr-FR" sz="1400" b="0" i="1" u="none" strike="noStrike" kern="1200" baseline="0" dirty="0" err="1">
                          <a:solidFill>
                            <a:srgbClr val="00B0F0"/>
                          </a:solidFill>
                          <a:latin typeface="+mn-lt"/>
                          <a:ea typeface="+mn-ea"/>
                          <a:cs typeface="+mn-cs"/>
                        </a:rPr>
                        <a:t>quite</a:t>
                      </a:r>
                      <a:r>
                        <a:rPr lang="fr-FR" sz="1400" b="0" i="1" u="none" strike="noStrike" kern="1200" baseline="0" dirty="0">
                          <a:solidFill>
                            <a:srgbClr val="00B0F0"/>
                          </a:solidFill>
                          <a:latin typeface="+mn-lt"/>
                          <a:ea typeface="+mn-ea"/>
                          <a:cs typeface="+mn-cs"/>
                        </a:rPr>
                        <a:t> </a:t>
                      </a:r>
                    </a:p>
                    <a:p>
                      <a:endParaRPr lang="fr-FR" sz="1400" b="0" i="0" u="none" strike="noStrike" kern="1200" baseline="0" dirty="0">
                        <a:solidFill>
                          <a:srgbClr val="002060"/>
                        </a:solidFill>
                        <a:latin typeface="+mn-lt"/>
                        <a:ea typeface="+mn-ea"/>
                        <a:cs typeface="+mn-cs"/>
                      </a:endParaRPr>
                    </a:p>
                    <a:p>
                      <a:r>
                        <a:rPr lang="fr-FR" sz="1400" b="1" i="0" u="none" strike="noStrike" kern="1200" baseline="0" dirty="0">
                          <a:solidFill>
                            <a:srgbClr val="002060"/>
                          </a:solidFill>
                          <a:latin typeface="+mn-lt"/>
                          <a:ea typeface="+mn-ea"/>
                          <a:cs typeface="+mn-cs"/>
                        </a:rPr>
                        <a:t>très </a:t>
                      </a:r>
                    </a:p>
                    <a:p>
                      <a:r>
                        <a:rPr lang="fr-FR" sz="1400" b="0" i="1" u="none" strike="noStrike" kern="1200" baseline="0" dirty="0" err="1">
                          <a:solidFill>
                            <a:srgbClr val="00B0F0"/>
                          </a:solidFill>
                          <a:latin typeface="+mn-lt"/>
                          <a:ea typeface="+mn-ea"/>
                          <a:cs typeface="+mn-cs"/>
                        </a:rPr>
                        <a:t>very</a:t>
                      </a:r>
                      <a:endParaRPr lang="fr-FR" sz="1400" b="0" i="1" u="none" strike="noStrike" kern="1200" baseline="0" dirty="0">
                        <a:solidFill>
                          <a:srgbClr val="00B0F0"/>
                        </a:solidFill>
                        <a:latin typeface="+mn-lt"/>
                        <a:ea typeface="+mn-ea"/>
                        <a:cs typeface="+mn-cs"/>
                      </a:endParaRPr>
                    </a:p>
                    <a:p>
                      <a:endParaRPr lang="fr-FR" sz="1400" b="0" i="0" u="none" strike="noStrike" kern="1200" baseline="0" dirty="0">
                        <a:solidFill>
                          <a:srgbClr val="002060"/>
                        </a:solidFill>
                        <a:latin typeface="+mn-lt"/>
                        <a:ea typeface="+mn-ea"/>
                        <a:cs typeface="+mn-cs"/>
                      </a:endParaRPr>
                    </a:p>
                    <a:p>
                      <a:r>
                        <a:rPr lang="fr-FR" sz="1400" b="1" i="0" u="none" strike="noStrike" kern="1200" baseline="0" dirty="0">
                          <a:solidFill>
                            <a:srgbClr val="002060"/>
                          </a:solidFill>
                          <a:latin typeface="+mn-lt"/>
                          <a:ea typeface="+mn-ea"/>
                          <a:cs typeface="+mn-cs"/>
                        </a:rPr>
                        <a:t>un peu </a:t>
                      </a:r>
                    </a:p>
                    <a:p>
                      <a:r>
                        <a:rPr lang="fr-FR" sz="1400" b="0" i="1" u="none" strike="noStrike" kern="1200" baseline="0" dirty="0">
                          <a:solidFill>
                            <a:srgbClr val="00B0F0"/>
                          </a:solidFill>
                          <a:latin typeface="+mn-lt"/>
                          <a:ea typeface="+mn-ea"/>
                          <a:cs typeface="+mn-cs"/>
                        </a:rPr>
                        <a:t>a bit </a:t>
                      </a:r>
                    </a:p>
                    <a:p>
                      <a:endParaRPr lang="fr-FR" sz="1400" b="0" i="0" u="none" strike="noStrike" kern="1200" baseline="0" dirty="0">
                        <a:solidFill>
                          <a:srgbClr val="002060"/>
                        </a:solidFill>
                        <a:latin typeface="+mn-lt"/>
                        <a:ea typeface="+mn-ea"/>
                        <a:cs typeface="+mn-cs"/>
                      </a:endParaRPr>
                    </a:p>
                    <a:p>
                      <a:r>
                        <a:rPr lang="fr-FR" sz="1400" b="1" i="0" u="none" strike="noStrike" kern="1200" baseline="0" dirty="0">
                          <a:solidFill>
                            <a:srgbClr val="002060"/>
                          </a:solidFill>
                          <a:latin typeface="+mn-lt"/>
                          <a:ea typeface="+mn-ea"/>
                          <a:cs typeface="+mn-cs"/>
                        </a:rPr>
                        <a:t>trop </a:t>
                      </a:r>
                    </a:p>
                    <a:p>
                      <a:r>
                        <a:rPr lang="fr-FR" sz="1400" b="0" i="1" u="none" strike="noStrike" kern="1200" baseline="0" dirty="0" err="1">
                          <a:solidFill>
                            <a:srgbClr val="00B0F0"/>
                          </a:solidFill>
                          <a:latin typeface="+mn-lt"/>
                          <a:ea typeface="+mn-ea"/>
                          <a:cs typeface="+mn-cs"/>
                        </a:rPr>
                        <a:t>too</a:t>
                      </a:r>
                      <a:endParaRPr lang="fr-FR" sz="1400" i="1"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400" b="1" i="0" u="none" strike="noStrike" kern="1200" baseline="0" dirty="0">
                          <a:solidFill>
                            <a:srgbClr val="002060"/>
                          </a:solidFill>
                          <a:latin typeface="+mn-lt"/>
                          <a:ea typeface="+mn-ea"/>
                          <a:cs typeface="+mn-cs"/>
                        </a:rPr>
                        <a:t>fabuleux</a:t>
                      </a:r>
                    </a:p>
                    <a:p>
                      <a:r>
                        <a:rPr lang="fr-FR" sz="1400" b="0" i="1" u="none" strike="noStrike" kern="1200" baseline="0" dirty="0" err="1">
                          <a:solidFill>
                            <a:srgbClr val="00B0F0"/>
                          </a:solidFill>
                          <a:latin typeface="+mn-lt"/>
                          <a:ea typeface="+mn-ea"/>
                          <a:cs typeface="+mn-cs"/>
                        </a:rPr>
                        <a:t>fabulous</a:t>
                      </a:r>
                      <a:endParaRPr lang="fr-FR" sz="1400" b="0" i="1" u="none" strike="noStrike" kern="1200" baseline="0" dirty="0">
                        <a:solidFill>
                          <a:srgbClr val="00B0F0"/>
                        </a:solidFill>
                        <a:latin typeface="+mn-lt"/>
                        <a:ea typeface="+mn-ea"/>
                        <a:cs typeface="+mn-cs"/>
                      </a:endParaRPr>
                    </a:p>
                    <a:p>
                      <a:r>
                        <a:rPr lang="fr-FR" sz="1400" b="1" i="0" u="none" strike="noStrike" kern="1200" baseline="0" dirty="0">
                          <a:solidFill>
                            <a:srgbClr val="002060"/>
                          </a:solidFill>
                          <a:latin typeface="+mn-lt"/>
                          <a:ea typeface="+mn-ea"/>
                          <a:cs typeface="+mn-cs"/>
                        </a:rPr>
                        <a:t>génial</a:t>
                      </a:r>
                    </a:p>
                    <a:p>
                      <a:r>
                        <a:rPr lang="fr-FR" sz="1400" b="0" i="1" u="none" strike="noStrike" kern="1200" baseline="0" dirty="0" err="1">
                          <a:solidFill>
                            <a:srgbClr val="00B0F0"/>
                          </a:solidFill>
                          <a:latin typeface="+mn-lt"/>
                          <a:ea typeface="+mn-ea"/>
                          <a:cs typeface="+mn-cs"/>
                        </a:rPr>
                        <a:t>great</a:t>
                      </a:r>
                      <a:endParaRPr lang="fr-FR" sz="1400" b="0" i="1" u="none" strike="noStrike" kern="1200" baseline="0" dirty="0">
                        <a:solidFill>
                          <a:srgbClr val="00B0F0"/>
                        </a:solidFill>
                        <a:latin typeface="+mn-lt"/>
                        <a:ea typeface="+mn-ea"/>
                        <a:cs typeface="+mn-cs"/>
                      </a:endParaRPr>
                    </a:p>
                    <a:p>
                      <a:r>
                        <a:rPr lang="fr-FR" sz="1400" b="1" i="0" u="none" strike="noStrike" kern="1200" baseline="0" dirty="0">
                          <a:solidFill>
                            <a:srgbClr val="002060"/>
                          </a:solidFill>
                          <a:latin typeface="+mn-lt"/>
                          <a:ea typeface="+mn-ea"/>
                          <a:cs typeface="+mn-cs"/>
                        </a:rPr>
                        <a:t>bien</a:t>
                      </a:r>
                    </a:p>
                    <a:p>
                      <a:r>
                        <a:rPr lang="fr-FR" sz="1400" b="0" i="1" u="none" strike="noStrike" kern="1200" baseline="0" dirty="0">
                          <a:solidFill>
                            <a:srgbClr val="00B0F0"/>
                          </a:solidFill>
                          <a:latin typeface="+mn-lt"/>
                          <a:ea typeface="+mn-ea"/>
                          <a:cs typeface="+mn-cs"/>
                        </a:rPr>
                        <a:t>good</a:t>
                      </a:r>
                    </a:p>
                    <a:p>
                      <a:r>
                        <a:rPr lang="fr-FR" sz="1400" b="1" i="0" u="none" strike="noStrike" kern="1200" baseline="0" dirty="0">
                          <a:solidFill>
                            <a:srgbClr val="002060"/>
                          </a:solidFill>
                          <a:latin typeface="+mn-lt"/>
                          <a:ea typeface="+mn-ea"/>
                          <a:cs typeface="+mn-cs"/>
                        </a:rPr>
                        <a:t>cool</a:t>
                      </a:r>
                    </a:p>
                    <a:p>
                      <a:r>
                        <a:rPr lang="fr-FR" sz="1400" b="0" i="1" u="none" strike="noStrike" kern="1200" baseline="0" dirty="0">
                          <a:solidFill>
                            <a:srgbClr val="00B0F0"/>
                          </a:solidFill>
                          <a:latin typeface="+mn-lt"/>
                          <a:ea typeface="+mn-ea"/>
                          <a:cs typeface="+mn-cs"/>
                        </a:rPr>
                        <a:t>cool</a:t>
                      </a:r>
                    </a:p>
                    <a:p>
                      <a:r>
                        <a:rPr lang="fr-FR" sz="1400" b="1" i="0" u="none" strike="noStrike" kern="1200" baseline="0" dirty="0">
                          <a:solidFill>
                            <a:srgbClr val="002060"/>
                          </a:solidFill>
                          <a:latin typeface="+mn-lt"/>
                          <a:ea typeface="+mn-ea"/>
                          <a:cs typeface="+mn-cs"/>
                        </a:rPr>
                        <a:t>marrant</a:t>
                      </a:r>
                    </a:p>
                    <a:p>
                      <a:r>
                        <a:rPr lang="fr-FR" sz="1400" b="0" i="1" u="none" strike="noStrike" kern="1200" baseline="0" dirty="0" err="1">
                          <a:solidFill>
                            <a:srgbClr val="00B0F0"/>
                          </a:solidFill>
                          <a:latin typeface="+mn-lt"/>
                          <a:ea typeface="+mn-ea"/>
                          <a:cs typeface="+mn-cs"/>
                        </a:rPr>
                        <a:t>funny</a:t>
                      </a:r>
                      <a:endParaRPr lang="fr-FR" sz="1400" b="0" i="1" u="none" strike="noStrike" kern="1200" baseline="0" dirty="0">
                        <a:solidFill>
                          <a:srgbClr val="00B0F0"/>
                        </a:solidFill>
                        <a:latin typeface="+mn-lt"/>
                        <a:ea typeface="+mn-ea"/>
                        <a:cs typeface="+mn-cs"/>
                      </a:endParaRPr>
                    </a:p>
                    <a:p>
                      <a:r>
                        <a:rPr lang="fr-FR" sz="1400" b="1" i="0" u="none" strike="noStrike" kern="1200" baseline="0" dirty="0">
                          <a:solidFill>
                            <a:srgbClr val="002060"/>
                          </a:solidFill>
                          <a:latin typeface="+mn-lt"/>
                          <a:ea typeface="+mn-ea"/>
                          <a:cs typeface="+mn-cs"/>
                        </a:rPr>
                        <a:t>intéressant</a:t>
                      </a:r>
                    </a:p>
                    <a:p>
                      <a:r>
                        <a:rPr lang="fr-FR" sz="1400" b="0" i="1" u="none" strike="noStrike" kern="1200" baseline="0" dirty="0" err="1">
                          <a:solidFill>
                            <a:srgbClr val="00B0F0"/>
                          </a:solidFill>
                          <a:latin typeface="+mn-lt"/>
                          <a:ea typeface="+mn-ea"/>
                          <a:cs typeface="+mn-cs"/>
                        </a:rPr>
                        <a:t>interesting</a:t>
                      </a:r>
                      <a:endParaRPr lang="fr-FR" sz="1400" b="0" i="1" u="none" strike="noStrike" kern="1200" baseline="0" dirty="0">
                        <a:solidFill>
                          <a:srgbClr val="00B0F0"/>
                        </a:solidFill>
                        <a:latin typeface="+mn-lt"/>
                        <a:ea typeface="+mn-ea"/>
                        <a:cs typeface="+mn-cs"/>
                      </a:endParaRPr>
                    </a:p>
                    <a:p>
                      <a:r>
                        <a:rPr lang="fr-FR" sz="1400" b="1" i="0" u="none" strike="noStrike" kern="1200" baseline="0" dirty="0">
                          <a:solidFill>
                            <a:srgbClr val="002060"/>
                          </a:solidFill>
                          <a:latin typeface="+mn-lt"/>
                          <a:ea typeface="+mn-ea"/>
                          <a:cs typeface="+mn-cs"/>
                        </a:rPr>
                        <a:t>pas mal</a:t>
                      </a:r>
                    </a:p>
                    <a:p>
                      <a:r>
                        <a:rPr lang="fr-FR" sz="1400" b="0" i="1" u="none" strike="noStrike" kern="1200" baseline="0" dirty="0">
                          <a:solidFill>
                            <a:srgbClr val="00B0F0"/>
                          </a:solidFill>
                          <a:latin typeface="+mn-lt"/>
                          <a:ea typeface="+mn-ea"/>
                          <a:cs typeface="+mn-cs"/>
                        </a:rPr>
                        <a:t>not </a:t>
                      </a:r>
                      <a:r>
                        <a:rPr lang="fr-FR" sz="1400" b="0" i="1" u="none" strike="noStrike" kern="1200" baseline="0" dirty="0" err="1">
                          <a:solidFill>
                            <a:srgbClr val="00B0F0"/>
                          </a:solidFill>
                          <a:latin typeface="+mn-lt"/>
                          <a:ea typeface="+mn-ea"/>
                          <a:cs typeface="+mn-cs"/>
                        </a:rPr>
                        <a:t>bad</a:t>
                      </a:r>
                      <a:endParaRPr lang="fr-FR" sz="1400" b="0" i="1" u="none" strike="noStrike" kern="1200" baseline="0" dirty="0">
                        <a:solidFill>
                          <a:srgbClr val="00B0F0"/>
                        </a:solidFill>
                        <a:latin typeface="+mn-lt"/>
                        <a:ea typeface="+mn-ea"/>
                        <a:cs typeface="+mn-cs"/>
                      </a:endParaRPr>
                    </a:p>
                    <a:p>
                      <a:r>
                        <a:rPr lang="fr-FR" sz="1400" b="1" i="0" u="none" strike="noStrike" kern="1200" baseline="0" dirty="0">
                          <a:solidFill>
                            <a:srgbClr val="002060"/>
                          </a:solidFill>
                          <a:latin typeface="+mn-lt"/>
                          <a:ea typeface="+mn-ea"/>
                          <a:cs typeface="+mn-cs"/>
                        </a:rPr>
                        <a:t>ennuyeux à mourir</a:t>
                      </a:r>
                    </a:p>
                    <a:p>
                      <a:r>
                        <a:rPr lang="fr-FR" sz="1400" b="0" i="1" u="none" strike="noStrike" kern="1200" baseline="0" dirty="0" err="1">
                          <a:solidFill>
                            <a:srgbClr val="00B0F0"/>
                          </a:solidFill>
                          <a:latin typeface="+mn-lt"/>
                          <a:ea typeface="+mn-ea"/>
                          <a:cs typeface="+mn-cs"/>
                        </a:rPr>
                        <a:t>dead</a:t>
                      </a:r>
                      <a:r>
                        <a:rPr lang="fr-FR" sz="1400" b="0" i="1" u="none" strike="noStrike" kern="1200" baseline="0" dirty="0">
                          <a:solidFill>
                            <a:srgbClr val="00B0F0"/>
                          </a:solidFill>
                          <a:latin typeface="+mn-lt"/>
                          <a:ea typeface="+mn-ea"/>
                          <a:cs typeface="+mn-cs"/>
                        </a:rPr>
                        <a:t> </a:t>
                      </a:r>
                      <a:r>
                        <a:rPr lang="fr-FR" sz="1400" b="0" i="1" u="none" strike="noStrike" kern="1200" baseline="0" dirty="0" err="1">
                          <a:solidFill>
                            <a:srgbClr val="00B0F0"/>
                          </a:solidFill>
                          <a:latin typeface="+mn-lt"/>
                          <a:ea typeface="+mn-ea"/>
                          <a:cs typeface="+mn-cs"/>
                        </a:rPr>
                        <a:t>boring</a:t>
                      </a:r>
                      <a:endParaRPr lang="fr-FR" sz="1400" b="0" i="1" u="none" strike="noStrike" kern="1200" baseline="0" dirty="0">
                        <a:solidFill>
                          <a:srgbClr val="00B0F0"/>
                        </a:solidFill>
                        <a:latin typeface="+mn-lt"/>
                        <a:ea typeface="+mn-ea"/>
                        <a:cs typeface="+mn-cs"/>
                      </a:endParaRPr>
                    </a:p>
                    <a:p>
                      <a:r>
                        <a:rPr lang="fr-FR" sz="1400" b="1" i="0" u="none" strike="noStrike" kern="1200" baseline="0" dirty="0">
                          <a:solidFill>
                            <a:srgbClr val="002060"/>
                          </a:solidFill>
                          <a:latin typeface="+mn-lt"/>
                          <a:ea typeface="+mn-ea"/>
                          <a:cs typeface="+mn-cs"/>
                        </a:rPr>
                        <a:t>horrible</a:t>
                      </a:r>
                    </a:p>
                    <a:p>
                      <a:r>
                        <a:rPr lang="fr-FR" sz="1400" b="0" i="1" u="none" strike="noStrike" kern="1200" baseline="0" dirty="0">
                          <a:solidFill>
                            <a:srgbClr val="00B0F0"/>
                          </a:solidFill>
                          <a:latin typeface="+mn-lt"/>
                          <a:ea typeface="+mn-ea"/>
                          <a:cs typeface="+mn-cs"/>
                        </a:rPr>
                        <a:t>horrible</a:t>
                      </a:r>
                    </a:p>
                    <a:p>
                      <a:r>
                        <a:rPr lang="fr-FR" sz="1400" b="1" i="0" u="none" strike="noStrike" kern="1200" baseline="0" dirty="0">
                          <a:solidFill>
                            <a:srgbClr val="002060"/>
                          </a:solidFill>
                          <a:latin typeface="+mn-lt"/>
                          <a:ea typeface="+mn-ea"/>
                          <a:cs typeface="+mn-cs"/>
                        </a:rPr>
                        <a:t>nul</a:t>
                      </a:r>
                    </a:p>
                    <a:p>
                      <a:r>
                        <a:rPr lang="fr-FR" sz="1400" b="0" i="1" u="none" strike="noStrike" kern="1200" baseline="0" dirty="0" err="1">
                          <a:solidFill>
                            <a:srgbClr val="00B0F0"/>
                          </a:solidFill>
                          <a:latin typeface="+mn-lt"/>
                          <a:ea typeface="+mn-ea"/>
                          <a:cs typeface="+mn-cs"/>
                        </a:rPr>
                        <a:t>rubbish</a:t>
                      </a:r>
                      <a:endParaRPr lang="fr-FR" sz="1400" b="0" i="1" u="none" strike="noStrike" kern="1200" baseline="0" dirty="0">
                        <a:solidFill>
                          <a:srgbClr val="00B0F0"/>
                        </a:solidFill>
                        <a:latin typeface="+mn-lt"/>
                        <a:ea typeface="+mn-ea"/>
                        <a:cs typeface="+mn-cs"/>
                      </a:endParaRPr>
                    </a:p>
                    <a:p>
                      <a:r>
                        <a:rPr lang="fr-FR" sz="1400" b="1" i="0" u="none" strike="noStrike" kern="1200" baseline="0" dirty="0">
                          <a:solidFill>
                            <a:srgbClr val="002060"/>
                          </a:solidFill>
                          <a:latin typeface="+mn-lt"/>
                          <a:ea typeface="+mn-ea"/>
                          <a:cs typeface="+mn-cs"/>
                        </a:rPr>
                        <a:t>effrayant</a:t>
                      </a:r>
                    </a:p>
                    <a:p>
                      <a:r>
                        <a:rPr lang="fr-FR" sz="1400" b="0" i="1" u="none" strike="noStrike" kern="1200" baseline="0" dirty="0" err="1">
                          <a:solidFill>
                            <a:srgbClr val="00B0F0"/>
                          </a:solidFill>
                          <a:latin typeface="+mn-lt"/>
                          <a:ea typeface="+mn-ea"/>
                          <a:cs typeface="+mn-cs"/>
                        </a:rPr>
                        <a:t>scary</a:t>
                      </a:r>
                      <a:endParaRPr lang="fr-FR" sz="1400" b="0" i="1" u="none" strike="noStrike" kern="1200" baseline="0" dirty="0">
                        <a:solidFill>
                          <a:srgbClr val="00B0F0"/>
                        </a:solidFill>
                        <a:latin typeface="+mn-lt"/>
                        <a:ea typeface="+mn-ea"/>
                        <a:cs typeface="+mn-cs"/>
                      </a:endParaRPr>
                    </a:p>
                    <a:p>
                      <a:r>
                        <a:rPr lang="fr-FR" sz="1400" b="1" i="0" u="none" strike="noStrike" kern="1200" baseline="0" dirty="0">
                          <a:solidFill>
                            <a:srgbClr val="002060"/>
                          </a:solidFill>
                          <a:latin typeface="+mn-lt"/>
                          <a:ea typeface="+mn-ea"/>
                          <a:cs typeface="+mn-cs"/>
                        </a:rPr>
                        <a:t>bizarre</a:t>
                      </a:r>
                    </a:p>
                    <a:p>
                      <a:r>
                        <a:rPr lang="fr-FR" sz="1400" b="0" i="1" u="none" strike="noStrike" kern="1200" baseline="0" dirty="0" err="1">
                          <a:solidFill>
                            <a:srgbClr val="00B0F0"/>
                          </a:solidFill>
                          <a:latin typeface="+mn-lt"/>
                          <a:ea typeface="+mn-ea"/>
                          <a:cs typeface="+mn-cs"/>
                        </a:rPr>
                        <a:t>too</a:t>
                      </a:r>
                      <a:r>
                        <a:rPr lang="fr-FR" sz="1400" b="0" i="1" u="none" strike="noStrike" kern="1200" baseline="0" dirty="0">
                          <a:solidFill>
                            <a:srgbClr val="00B0F0"/>
                          </a:solidFill>
                          <a:latin typeface="+mn-lt"/>
                          <a:ea typeface="+mn-ea"/>
                          <a:cs typeface="+mn-cs"/>
                        </a:rPr>
                        <a:t> </a:t>
                      </a:r>
                      <a:r>
                        <a:rPr lang="fr-FR" sz="1400" b="0" i="1" u="none" strike="noStrike" kern="1200" baseline="0" dirty="0" err="1">
                          <a:solidFill>
                            <a:srgbClr val="00B0F0"/>
                          </a:solidFill>
                          <a:latin typeface="+mn-lt"/>
                          <a:ea typeface="+mn-ea"/>
                          <a:cs typeface="+mn-cs"/>
                        </a:rPr>
                        <a:t>weird</a:t>
                      </a:r>
                      <a:endParaRPr lang="fr-FR" sz="1400" b="0" i="1" u="none" strike="noStrike" kern="1200" baseline="0" dirty="0">
                        <a:solidFill>
                          <a:srgbClr val="00B0F0"/>
                        </a:solidFill>
                        <a:latin typeface="+mn-lt"/>
                        <a:ea typeface="+mn-ea"/>
                        <a:cs typeface="+mn-cs"/>
                      </a:endParaRPr>
                    </a:p>
                    <a:p>
                      <a:r>
                        <a:rPr lang="fr-FR" sz="1400" b="1" i="0" u="none" strike="noStrike" kern="1200" baseline="0" dirty="0">
                          <a:solidFill>
                            <a:srgbClr val="002060"/>
                          </a:solidFill>
                          <a:latin typeface="+mn-lt"/>
                          <a:ea typeface="+mn-ea"/>
                          <a:cs typeface="+mn-cs"/>
                        </a:rPr>
                        <a:t>cher</a:t>
                      </a:r>
                    </a:p>
                    <a:p>
                      <a:r>
                        <a:rPr lang="fr-FR" sz="1400" b="0" i="1" u="none" strike="noStrike" kern="1200" baseline="0" dirty="0" err="1">
                          <a:solidFill>
                            <a:srgbClr val="00B0F0"/>
                          </a:solidFill>
                          <a:latin typeface="+mn-lt"/>
                          <a:ea typeface="+mn-ea"/>
                          <a:cs typeface="+mn-cs"/>
                        </a:rPr>
                        <a:t>expensive</a:t>
                      </a:r>
                      <a:endParaRPr lang="fr-FR" sz="1400" i="1" dirty="0">
                        <a:solidFill>
                          <a:srgbClr val="00B0F0"/>
                        </a:solidFill>
                      </a:endParaRPr>
                    </a:p>
                    <a:p>
                      <a:endParaRPr lang="fr-FR" sz="1400"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82065556"/>
                  </a:ext>
                </a:extLst>
              </a:tr>
            </a:tbl>
          </a:graphicData>
        </a:graphic>
      </p:graphicFrame>
      <p:pic>
        <p:nvPicPr>
          <p:cNvPr id="2" name="Picture 1"/>
          <p:cNvPicPr>
            <a:picLocks noChangeAspect="1"/>
          </p:cNvPicPr>
          <p:nvPr/>
        </p:nvPicPr>
        <p:blipFill>
          <a:blip r:embed="rId3"/>
          <a:stretch>
            <a:fillRect/>
          </a:stretch>
        </p:blipFill>
        <p:spPr>
          <a:xfrm>
            <a:off x="4620579" y="5552629"/>
            <a:ext cx="2563993" cy="1305371"/>
          </a:xfrm>
          <a:prstGeom prst="rect">
            <a:avLst/>
          </a:prstGeom>
        </p:spPr>
      </p:pic>
      <p:pic>
        <p:nvPicPr>
          <p:cNvPr id="3" name="Picture 2"/>
          <p:cNvPicPr>
            <a:picLocks noChangeAspect="1"/>
          </p:cNvPicPr>
          <p:nvPr/>
        </p:nvPicPr>
        <p:blipFill>
          <a:blip r:embed="rId4"/>
          <a:stretch>
            <a:fillRect/>
          </a:stretch>
        </p:blipFill>
        <p:spPr>
          <a:xfrm>
            <a:off x="8334102" y="1056730"/>
            <a:ext cx="1162595" cy="1113718"/>
          </a:xfrm>
          <a:prstGeom prst="rect">
            <a:avLst/>
          </a:prstGeom>
        </p:spPr>
      </p:pic>
    </p:spTree>
    <p:extLst>
      <p:ext uri="{BB962C8B-B14F-4D97-AF65-F5344CB8AC3E}">
        <p14:creationId xmlns:p14="http://schemas.microsoft.com/office/powerpoint/2010/main" val="1075433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546BDE8-FE34-4271-AB6B-F55707CD878C}"/>
              </a:ext>
            </a:extLst>
          </p:cNvPr>
          <p:cNvGraphicFramePr>
            <a:graphicFrameLocks noGrp="1"/>
          </p:cNvGraphicFramePr>
          <p:nvPr/>
        </p:nvGraphicFramePr>
        <p:xfrm>
          <a:off x="0" y="-1"/>
          <a:ext cx="12114395" cy="6833499"/>
        </p:xfrm>
        <a:graphic>
          <a:graphicData uri="http://schemas.openxmlformats.org/drawingml/2006/table">
            <a:tbl>
              <a:tblPr firstRow="1" bandRow="1">
                <a:tableStyleId>{5940675A-B579-460E-94D1-54222C63F5DA}</a:tableStyleId>
              </a:tblPr>
              <a:tblGrid>
                <a:gridCol w="1802674">
                  <a:extLst>
                    <a:ext uri="{9D8B030D-6E8A-4147-A177-3AD203B41FA5}">
                      <a16:colId xmlns:a16="http://schemas.microsoft.com/office/drawing/2014/main" val="346465721"/>
                    </a:ext>
                  </a:extLst>
                </a:gridCol>
                <a:gridCol w="4976949">
                  <a:extLst>
                    <a:ext uri="{9D8B030D-6E8A-4147-A177-3AD203B41FA5}">
                      <a16:colId xmlns:a16="http://schemas.microsoft.com/office/drawing/2014/main" val="2153256686"/>
                    </a:ext>
                  </a:extLst>
                </a:gridCol>
                <a:gridCol w="1789611">
                  <a:extLst>
                    <a:ext uri="{9D8B030D-6E8A-4147-A177-3AD203B41FA5}">
                      <a16:colId xmlns:a16="http://schemas.microsoft.com/office/drawing/2014/main" val="1398830977"/>
                    </a:ext>
                  </a:extLst>
                </a:gridCol>
                <a:gridCol w="1110343">
                  <a:extLst>
                    <a:ext uri="{9D8B030D-6E8A-4147-A177-3AD203B41FA5}">
                      <a16:colId xmlns:a16="http://schemas.microsoft.com/office/drawing/2014/main" val="2682667079"/>
                    </a:ext>
                  </a:extLst>
                </a:gridCol>
                <a:gridCol w="1162594">
                  <a:extLst>
                    <a:ext uri="{9D8B030D-6E8A-4147-A177-3AD203B41FA5}">
                      <a16:colId xmlns:a16="http://schemas.microsoft.com/office/drawing/2014/main" val="3058565728"/>
                    </a:ext>
                  </a:extLst>
                </a:gridCol>
                <a:gridCol w="1272224">
                  <a:extLst>
                    <a:ext uri="{9D8B030D-6E8A-4147-A177-3AD203B41FA5}">
                      <a16:colId xmlns:a16="http://schemas.microsoft.com/office/drawing/2014/main" val="4197684131"/>
                    </a:ext>
                  </a:extLst>
                </a:gridCol>
              </a:tblGrid>
              <a:tr h="661298">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i="0" dirty="0">
                          <a:solidFill>
                            <a:schemeClr val="bg1"/>
                          </a:solidFill>
                          <a:latin typeface="+mn-lt"/>
                        </a:rPr>
                        <a:t>3.   </a:t>
                      </a:r>
                      <a:r>
                        <a:rPr lang="fr-FR" sz="1800" b="1" i="0" baseline="0" dirty="0">
                          <a:solidFill>
                            <a:schemeClr val="bg1"/>
                          </a:solidFill>
                          <a:latin typeface="+mn-lt"/>
                        </a:rPr>
                        <a:t> </a:t>
                      </a:r>
                      <a:r>
                        <a:rPr lang="fr-FR" sz="1800" b="1" i="0" dirty="0">
                          <a:solidFill>
                            <a:schemeClr val="bg1"/>
                          </a:solidFill>
                          <a:latin typeface="+mn-lt"/>
                        </a:rPr>
                        <a:t>Où es-tu allé</a:t>
                      </a:r>
                      <a:r>
                        <a:rPr lang="fr-FR" sz="1800" b="1" i="0" baseline="0" dirty="0">
                          <a:solidFill>
                            <a:schemeClr val="bg1"/>
                          </a:solidFill>
                          <a:latin typeface="+mn-lt"/>
                        </a:rPr>
                        <a:t>(e) récemment  / en vacances</a:t>
                      </a:r>
                      <a:r>
                        <a:rPr lang="fr-FR" sz="1800" b="1" i="0" dirty="0">
                          <a:solidFill>
                            <a:schemeClr val="bg1"/>
                          </a:solidFill>
                          <a:latin typeface="+mn-lt"/>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1" baseline="0" dirty="0">
                          <a:solidFill>
                            <a:schemeClr val="bg1"/>
                          </a:solidFill>
                          <a:latin typeface="+mn-lt"/>
                        </a:rPr>
                        <a:t>       </a:t>
                      </a:r>
                      <a:r>
                        <a:rPr lang="fr-FR" sz="1800" b="0" i="1" dirty="0" err="1">
                          <a:solidFill>
                            <a:schemeClr val="bg1"/>
                          </a:solidFill>
                          <a:latin typeface="+mn-lt"/>
                        </a:rPr>
                        <a:t>Where</a:t>
                      </a:r>
                      <a:r>
                        <a:rPr lang="fr-FR" sz="1800" b="0" i="1" dirty="0">
                          <a:solidFill>
                            <a:schemeClr val="bg1"/>
                          </a:solidFill>
                          <a:latin typeface="+mn-lt"/>
                        </a:rPr>
                        <a:t> have </a:t>
                      </a:r>
                      <a:r>
                        <a:rPr lang="fr-FR" sz="1800" b="0" i="1" dirty="0" err="1">
                          <a:solidFill>
                            <a:schemeClr val="bg1"/>
                          </a:solidFill>
                          <a:latin typeface="+mn-lt"/>
                        </a:rPr>
                        <a:t>you</a:t>
                      </a:r>
                      <a:r>
                        <a:rPr lang="fr-FR" sz="1800" b="0" i="1" dirty="0">
                          <a:solidFill>
                            <a:schemeClr val="bg1"/>
                          </a:solidFill>
                          <a:latin typeface="+mn-lt"/>
                        </a:rPr>
                        <a:t> been</a:t>
                      </a:r>
                      <a:r>
                        <a:rPr lang="fr-FR" sz="1800" b="0" i="1" baseline="0" dirty="0">
                          <a:solidFill>
                            <a:schemeClr val="bg1"/>
                          </a:solidFill>
                          <a:latin typeface="+mn-lt"/>
                        </a:rPr>
                        <a:t> </a:t>
                      </a:r>
                      <a:r>
                        <a:rPr lang="fr-FR" sz="1800" b="0" i="1" baseline="0" dirty="0" err="1">
                          <a:solidFill>
                            <a:schemeClr val="bg1"/>
                          </a:solidFill>
                          <a:latin typeface="+mn-lt"/>
                        </a:rPr>
                        <a:t>recently</a:t>
                      </a:r>
                      <a:r>
                        <a:rPr lang="fr-FR" sz="1800" b="0" i="1" baseline="0" dirty="0">
                          <a:solidFill>
                            <a:schemeClr val="bg1"/>
                          </a:solidFill>
                          <a:latin typeface="+mn-lt"/>
                        </a:rPr>
                        <a:t> / on </a:t>
                      </a:r>
                      <a:r>
                        <a:rPr lang="fr-FR" sz="1800" b="0" i="1" baseline="0" dirty="0" err="1">
                          <a:solidFill>
                            <a:schemeClr val="bg1"/>
                          </a:solidFill>
                          <a:latin typeface="+mn-lt"/>
                        </a:rPr>
                        <a:t>holidays</a:t>
                      </a:r>
                      <a:r>
                        <a:rPr lang="fr-FR" sz="1800" b="0" i="1" dirty="0">
                          <a:solidFill>
                            <a:schemeClr val="bg1"/>
                          </a:solidFill>
                          <a:latin typeface="+mn-lt"/>
                        </a:rPr>
                        <a:t>? </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0000"/>
                    </a:solidFill>
                  </a:tcPr>
                </a:tc>
                <a:tc hMerge="1">
                  <a:txBody>
                    <a:bodyPr/>
                    <a:lstStyle/>
                    <a:p>
                      <a:endParaRPr lang="fr-FR" sz="1500" dirty="0">
                        <a:solidFill>
                          <a:srgbClr val="00206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800" b="0" i="1" dirty="0">
                        <a:solidFill>
                          <a:schemeClr val="bg1"/>
                        </a:solidFill>
                        <a:latin typeface="+mn-lt"/>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extLst>
                  <a:ext uri="{0D108BD9-81ED-4DB2-BD59-A6C34878D82A}">
                    <a16:rowId xmlns:a16="http://schemas.microsoft.com/office/drawing/2014/main" val="1795920653"/>
                  </a:ext>
                </a:extLst>
              </a:tr>
              <a:tr h="305354">
                <a:tc>
                  <a:txBody>
                    <a:bodyPr/>
                    <a:lstStyle/>
                    <a:p>
                      <a:pPr lvl="0" algn="ctr"/>
                      <a:r>
                        <a:rPr lang="fr-FR" sz="1500" b="0" i="1" dirty="0">
                          <a:solidFill>
                            <a:schemeClr val="bg1"/>
                          </a:solidFill>
                          <a:latin typeface="+mn-lt"/>
                        </a:rPr>
                        <a:t>1</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algn="ctr"/>
                      <a:r>
                        <a:rPr lang="fr-FR" sz="1500" b="0" i="1" dirty="0">
                          <a:solidFill>
                            <a:schemeClr val="bg1"/>
                          </a:solidFill>
                          <a:latin typeface="+mn-lt"/>
                        </a:rPr>
                        <a:t>2</a:t>
                      </a:r>
                      <a:endParaRPr lang="fr-FR" sz="1500" dirty="0">
                        <a:solidFill>
                          <a:srgbClr val="FFFF0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algn="ctr"/>
                      <a:r>
                        <a:rPr lang="fr-FR" sz="1500" b="0" i="1" dirty="0">
                          <a:solidFill>
                            <a:schemeClr val="bg1"/>
                          </a:solidFill>
                          <a:latin typeface="+mn-lt"/>
                        </a:rPr>
                        <a:t>3</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500" b="0" i="1" dirty="0">
                          <a:solidFill>
                            <a:schemeClr val="bg1"/>
                          </a:solidFill>
                          <a:latin typeface="+mn-lt"/>
                        </a:rPr>
                        <a:t>4</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500" b="0" i="1" dirty="0">
                          <a:solidFill>
                            <a:schemeClr val="bg1"/>
                          </a:solidFill>
                          <a:latin typeface="+mn-lt"/>
                        </a:rPr>
                        <a:t>5</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500" b="0" i="1" dirty="0">
                          <a:solidFill>
                            <a:schemeClr val="bg1"/>
                          </a:solidFill>
                          <a:latin typeface="+mn-lt"/>
                        </a:rPr>
                        <a:t>6</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402798990"/>
                  </a:ext>
                </a:extLst>
              </a:tr>
              <a:tr h="5852161">
                <a:tc>
                  <a:txBody>
                    <a:bodyPr/>
                    <a:lstStyle/>
                    <a:p>
                      <a:pPr marL="0" marR="0" indent="0" algn="r" defTabSz="914400" rtl="0" eaLnBrk="1" fontAlgn="auto" latinLnBrk="0" hangingPunct="1">
                        <a:lnSpc>
                          <a:spcPct val="150000"/>
                        </a:lnSpc>
                        <a:spcBef>
                          <a:spcPts val="0"/>
                        </a:spcBef>
                        <a:spcAft>
                          <a:spcPts val="0"/>
                        </a:spcAft>
                        <a:buClrTx/>
                        <a:buSzTx/>
                        <a:buFontTx/>
                        <a:buNone/>
                        <a:tabLst/>
                        <a:defRPr/>
                      </a:pPr>
                      <a:endParaRPr lang="fr-FR" sz="1400" b="1" dirty="0">
                        <a:solidFill>
                          <a:srgbClr val="002060"/>
                        </a:solidFill>
                      </a:endParaRPr>
                    </a:p>
                    <a:p>
                      <a:pPr marL="0" marR="0" indent="0" algn="l" defTabSz="914400" rtl="0" eaLnBrk="1" fontAlgn="auto" latinLnBrk="0" hangingPunct="1">
                        <a:lnSpc>
                          <a:spcPct val="150000"/>
                        </a:lnSpc>
                        <a:spcBef>
                          <a:spcPts val="0"/>
                        </a:spcBef>
                        <a:spcAft>
                          <a:spcPts val="0"/>
                        </a:spcAft>
                        <a:buClrTx/>
                        <a:buSzTx/>
                        <a:buFontTx/>
                        <a:buNone/>
                        <a:tabLst/>
                        <a:defRPr/>
                      </a:pPr>
                      <a:endParaRPr lang="fr-FR" sz="1400" b="1" dirty="0">
                        <a:solidFill>
                          <a:srgbClr val="002060"/>
                        </a:solidFill>
                      </a:endParaRPr>
                    </a:p>
                    <a:p>
                      <a:pPr lvl="0" algn="l"/>
                      <a:endParaRPr lang="fr-FR" sz="1000" b="1" dirty="0">
                        <a:solidFill>
                          <a:srgbClr val="002060"/>
                        </a:solidFill>
                      </a:endParaRPr>
                    </a:p>
                    <a:p>
                      <a:pPr lvl="0" algn="l"/>
                      <a:r>
                        <a:rPr lang="fr-FR" sz="1400" b="1" dirty="0">
                          <a:solidFill>
                            <a:srgbClr val="002060"/>
                          </a:solidFill>
                        </a:rPr>
                        <a:t>en vacances</a:t>
                      </a:r>
                    </a:p>
                    <a:p>
                      <a:pPr lvl="0" algn="l"/>
                      <a:r>
                        <a:rPr lang="fr-FR" sz="1400" b="0" i="1" dirty="0">
                          <a:solidFill>
                            <a:srgbClr val="00B0F0"/>
                          </a:solidFill>
                        </a:rPr>
                        <a:t>on </a:t>
                      </a:r>
                      <a:r>
                        <a:rPr lang="fr-FR" sz="1400" b="0" i="1" dirty="0" err="1">
                          <a:solidFill>
                            <a:srgbClr val="00B0F0"/>
                          </a:solidFill>
                        </a:rPr>
                        <a:t>holidays</a:t>
                      </a:r>
                      <a:endParaRPr lang="fr-FR" sz="1400" b="0" i="1" dirty="0">
                        <a:solidFill>
                          <a:srgbClr val="00B0F0"/>
                        </a:solidFill>
                      </a:endParaRPr>
                    </a:p>
                    <a:p>
                      <a:pPr lvl="0" algn="l"/>
                      <a:r>
                        <a:rPr lang="fr-FR" sz="1400" b="1" dirty="0">
                          <a:solidFill>
                            <a:srgbClr val="002060"/>
                          </a:solidFill>
                        </a:rPr>
                        <a:t>hier </a:t>
                      </a:r>
                    </a:p>
                    <a:p>
                      <a:pPr lvl="0" algn="l"/>
                      <a:r>
                        <a:rPr lang="fr-FR" sz="1400" b="0" i="1" dirty="0" err="1">
                          <a:solidFill>
                            <a:srgbClr val="00B0F0"/>
                          </a:solidFill>
                        </a:rPr>
                        <a:t>yesterday</a:t>
                      </a:r>
                      <a:endParaRPr lang="fr-FR" sz="1400" b="0" i="1" dirty="0">
                        <a:solidFill>
                          <a:srgbClr val="00B0F0"/>
                        </a:solidFill>
                      </a:endParaRPr>
                    </a:p>
                    <a:p>
                      <a:pPr lvl="0" algn="l"/>
                      <a:r>
                        <a:rPr lang="fr-FR" sz="1400" b="1" i="0" dirty="0">
                          <a:solidFill>
                            <a:srgbClr val="002060"/>
                          </a:solidFill>
                        </a:rPr>
                        <a:t>récemment</a:t>
                      </a:r>
                      <a:endParaRPr lang="fr-FR" sz="1400" b="0" i="1" dirty="0">
                        <a:solidFill>
                          <a:srgbClr val="002060"/>
                        </a:solidFill>
                      </a:endParaRPr>
                    </a:p>
                    <a:p>
                      <a:pPr lvl="0" algn="l"/>
                      <a:r>
                        <a:rPr lang="fr-FR" sz="1400" b="0" i="1" dirty="0" err="1">
                          <a:solidFill>
                            <a:srgbClr val="00B0F0"/>
                          </a:solidFill>
                        </a:rPr>
                        <a:t>recently</a:t>
                      </a:r>
                      <a:endParaRPr lang="fr-FR" sz="1400" b="0" i="1" dirty="0">
                        <a:solidFill>
                          <a:srgbClr val="00B0F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dirty="0">
                          <a:solidFill>
                            <a:srgbClr val="002060"/>
                          </a:solidFill>
                        </a:rPr>
                        <a:t>d’abord</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dirty="0">
                          <a:solidFill>
                            <a:srgbClr val="00B0F0"/>
                          </a:solidFill>
                        </a:rPr>
                        <a:t>first</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dirty="0">
                          <a:solidFill>
                            <a:srgbClr val="002060"/>
                          </a:solidFill>
                        </a:rPr>
                        <a:t>ensuite</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dirty="0" err="1">
                          <a:solidFill>
                            <a:srgbClr val="00B0F0"/>
                          </a:solidFill>
                        </a:rPr>
                        <a:t>then</a:t>
                      </a:r>
                      <a:endParaRPr lang="fr-FR" sz="1400" b="1" dirty="0">
                        <a:solidFill>
                          <a:srgbClr val="00B0F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dirty="0">
                          <a:solidFill>
                            <a:srgbClr val="002060"/>
                          </a:solidFill>
                        </a:rPr>
                        <a:t>puis</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dirty="0" err="1">
                          <a:solidFill>
                            <a:srgbClr val="00B0F0"/>
                          </a:solidFill>
                        </a:rPr>
                        <a:t>next</a:t>
                      </a:r>
                      <a:endParaRPr lang="fr-FR" sz="1400" b="1" dirty="0">
                        <a:solidFill>
                          <a:srgbClr val="00B0F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dirty="0">
                          <a:solidFill>
                            <a:srgbClr val="002060"/>
                          </a:solidFill>
                        </a:rPr>
                        <a:t>après </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0" dirty="0" err="1">
                          <a:solidFill>
                            <a:srgbClr val="00B0F0"/>
                          </a:solidFill>
                        </a:rPr>
                        <a:t>afterwards</a:t>
                      </a:r>
                      <a:endParaRPr lang="fr-FR" sz="1400" b="1" i="0" dirty="0">
                        <a:solidFill>
                          <a:srgbClr val="00B0F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r>
                        <a:rPr lang="fr-FR" sz="1400" b="1" dirty="0">
                          <a:solidFill>
                            <a:srgbClr val="002060"/>
                          </a:solidFill>
                        </a:rPr>
                        <a:t>Je suis </a:t>
                      </a:r>
                      <a:r>
                        <a:rPr lang="fr-FR" sz="1400" b="1" dirty="0">
                          <a:solidFill>
                            <a:srgbClr val="FF0000"/>
                          </a:solidFill>
                        </a:rPr>
                        <a:t>allé</a:t>
                      </a:r>
                      <a:r>
                        <a:rPr lang="fr-FR" sz="1400" b="1" baseline="0" dirty="0">
                          <a:solidFill>
                            <a:srgbClr val="FF0000"/>
                          </a:solidFill>
                        </a:rPr>
                        <a:t>*</a:t>
                      </a:r>
                      <a:r>
                        <a:rPr lang="fr-FR" sz="1400" b="1" baseline="0" dirty="0">
                          <a:solidFill>
                            <a:srgbClr val="002060"/>
                          </a:solidFill>
                        </a:rPr>
                        <a:t>à Paris en France/à Disneyland Paris/</a:t>
                      </a:r>
                      <a:r>
                        <a:rPr lang="fr-FR" sz="1400" b="1" dirty="0">
                          <a:solidFill>
                            <a:srgbClr val="002060"/>
                          </a:solidFill>
                        </a:rPr>
                        <a:t>au cinéma/en ville/en train.</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dirty="0">
                          <a:solidFill>
                            <a:srgbClr val="00B0F0"/>
                          </a:solidFill>
                        </a:rPr>
                        <a:t> I </a:t>
                      </a:r>
                      <a:r>
                        <a:rPr lang="fr-FR" sz="1400" b="0" i="1" dirty="0" err="1">
                          <a:solidFill>
                            <a:srgbClr val="00B0F0"/>
                          </a:solidFill>
                        </a:rPr>
                        <a:t>went</a:t>
                      </a:r>
                      <a:r>
                        <a:rPr lang="fr-FR" sz="1400" b="0" i="1" dirty="0">
                          <a:solidFill>
                            <a:srgbClr val="00B0F0"/>
                          </a:solidFill>
                        </a:rPr>
                        <a:t> to Paris, France/to Disneyland Paris/to the </a:t>
                      </a:r>
                      <a:r>
                        <a:rPr lang="fr-FR" sz="1400" b="0" i="1" dirty="0" err="1">
                          <a:solidFill>
                            <a:srgbClr val="00B0F0"/>
                          </a:solidFill>
                        </a:rPr>
                        <a:t>cinema</a:t>
                      </a:r>
                      <a:r>
                        <a:rPr lang="fr-FR" sz="1400" b="0" i="1" dirty="0">
                          <a:solidFill>
                            <a:srgbClr val="00B0F0"/>
                          </a:solidFill>
                        </a:rPr>
                        <a:t>/</a:t>
                      </a:r>
                      <a:r>
                        <a:rPr lang="fr-FR" sz="1400" b="0" i="1" dirty="0" err="1">
                          <a:solidFill>
                            <a:srgbClr val="00B0F0"/>
                          </a:solidFill>
                        </a:rPr>
                        <a:t>into</a:t>
                      </a:r>
                      <a:r>
                        <a:rPr lang="fr-FR" sz="1400" b="0" i="1" dirty="0">
                          <a:solidFill>
                            <a:srgbClr val="00B0F0"/>
                          </a:solidFill>
                        </a:rPr>
                        <a:t> </a:t>
                      </a:r>
                      <a:r>
                        <a:rPr lang="fr-FR" sz="1400" b="0" i="1" dirty="0" err="1">
                          <a:solidFill>
                            <a:srgbClr val="00B0F0"/>
                          </a:solidFill>
                        </a:rPr>
                        <a:t>town</a:t>
                      </a:r>
                      <a:r>
                        <a:rPr lang="fr-FR" sz="1400" b="0" i="1" dirty="0">
                          <a:solidFill>
                            <a:srgbClr val="00B0F0"/>
                          </a:solidFill>
                        </a:rPr>
                        <a:t>/by train.</a:t>
                      </a:r>
                    </a:p>
                    <a:p>
                      <a:pPr algn="l"/>
                      <a:r>
                        <a:rPr lang="fr-FR" sz="1400" b="1" dirty="0">
                          <a:solidFill>
                            <a:srgbClr val="002060"/>
                          </a:solidFill>
                        </a:rPr>
                        <a:t>Je suis </a:t>
                      </a:r>
                      <a:r>
                        <a:rPr lang="fr-FR" sz="1400" b="1" dirty="0">
                          <a:solidFill>
                            <a:srgbClr val="FF0000"/>
                          </a:solidFill>
                        </a:rPr>
                        <a:t>parti</a:t>
                      </a:r>
                      <a:r>
                        <a:rPr lang="fr-FR" sz="1400" b="1" baseline="0" dirty="0">
                          <a:solidFill>
                            <a:srgbClr val="FF0000"/>
                          </a:solidFill>
                        </a:rPr>
                        <a:t>*</a:t>
                      </a:r>
                      <a:r>
                        <a:rPr lang="fr-FR" sz="1400" b="0" dirty="0">
                          <a:solidFill>
                            <a:srgbClr val="002060"/>
                          </a:solidFill>
                        </a:rPr>
                        <a:t> </a:t>
                      </a:r>
                      <a:r>
                        <a:rPr lang="fr-FR" sz="1400" b="1" dirty="0">
                          <a:solidFill>
                            <a:srgbClr val="002060"/>
                          </a:solidFill>
                        </a:rPr>
                        <a:t>en avion/en</a:t>
                      </a:r>
                      <a:r>
                        <a:rPr lang="fr-FR" sz="1400" b="1" baseline="0" dirty="0">
                          <a:solidFill>
                            <a:srgbClr val="002060"/>
                          </a:solidFill>
                        </a:rPr>
                        <a:t> métro/en voiture/en bateau/en car/à pied/à vélo.</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dirty="0">
                          <a:solidFill>
                            <a:srgbClr val="002060"/>
                          </a:solidFill>
                        </a:rPr>
                        <a:t> </a:t>
                      </a:r>
                      <a:r>
                        <a:rPr lang="fr-FR" sz="1400" b="0" i="1" dirty="0">
                          <a:solidFill>
                            <a:srgbClr val="00B0F0"/>
                          </a:solidFill>
                        </a:rPr>
                        <a:t>I </a:t>
                      </a:r>
                      <a:r>
                        <a:rPr lang="fr-FR" sz="1400" b="0" i="1" dirty="0" err="1">
                          <a:solidFill>
                            <a:srgbClr val="00B0F0"/>
                          </a:solidFill>
                        </a:rPr>
                        <a:t>left</a:t>
                      </a:r>
                      <a:r>
                        <a:rPr lang="fr-FR" sz="1400" b="0" i="1" dirty="0">
                          <a:solidFill>
                            <a:srgbClr val="00B0F0"/>
                          </a:solidFill>
                        </a:rPr>
                        <a:t> by plane/by underground/ by car/ by boat/ by coach/on foot/by bike.</a:t>
                      </a:r>
                    </a:p>
                    <a:p>
                      <a:r>
                        <a:rPr lang="fr-FR" sz="1400" b="1" dirty="0">
                          <a:solidFill>
                            <a:srgbClr val="002060"/>
                          </a:solidFill>
                        </a:rPr>
                        <a:t>Je suis </a:t>
                      </a:r>
                      <a:r>
                        <a:rPr lang="fr-FR" sz="1400" b="1" dirty="0">
                          <a:solidFill>
                            <a:srgbClr val="FF0000"/>
                          </a:solidFill>
                        </a:rPr>
                        <a:t>resté</a:t>
                      </a:r>
                      <a:r>
                        <a:rPr lang="fr-FR" sz="1400" b="1" baseline="0" dirty="0">
                          <a:solidFill>
                            <a:srgbClr val="FF0000"/>
                          </a:solidFill>
                        </a:rPr>
                        <a:t>*</a:t>
                      </a:r>
                      <a:r>
                        <a:rPr lang="fr-FR" sz="1400" b="0" dirty="0">
                          <a:solidFill>
                            <a:srgbClr val="002060"/>
                          </a:solidFill>
                        </a:rPr>
                        <a:t> </a:t>
                      </a:r>
                      <a:r>
                        <a:rPr lang="fr-FR" sz="1400" b="1" dirty="0">
                          <a:solidFill>
                            <a:srgbClr val="002060"/>
                          </a:solidFill>
                        </a:rPr>
                        <a:t>dans un hôtel</a:t>
                      </a:r>
                      <a:r>
                        <a:rPr lang="fr-FR" sz="1400" b="1" baseline="0" dirty="0">
                          <a:solidFill>
                            <a:srgbClr val="002060"/>
                          </a:solidFill>
                        </a:rPr>
                        <a:t>/</a:t>
                      </a:r>
                      <a:r>
                        <a:rPr lang="fr-FR" sz="1400" b="1" dirty="0">
                          <a:solidFill>
                            <a:srgbClr val="002060"/>
                          </a:solidFill>
                        </a:rPr>
                        <a:t>che</a:t>
                      </a:r>
                      <a:r>
                        <a:rPr lang="fr-FR" sz="1400" b="1" baseline="0" dirty="0">
                          <a:solidFill>
                            <a:srgbClr val="002060"/>
                          </a:solidFill>
                        </a:rPr>
                        <a:t>z moi/chez mes </a:t>
                      </a:r>
                      <a:r>
                        <a:rPr lang="fr-FR" sz="1400" b="1" baseline="0" dirty="0" err="1">
                          <a:solidFill>
                            <a:srgbClr val="002060"/>
                          </a:solidFill>
                        </a:rPr>
                        <a:t>grandparents</a:t>
                      </a:r>
                      <a:r>
                        <a:rPr lang="fr-FR" sz="1400" b="1" baseline="0" dirty="0">
                          <a:solidFill>
                            <a:srgbClr val="002060"/>
                          </a:solidFill>
                        </a:rPr>
                        <a:t>.</a:t>
                      </a:r>
                    </a:p>
                    <a:p>
                      <a:r>
                        <a:rPr lang="fr-FR" sz="1400" b="0" i="1" dirty="0">
                          <a:solidFill>
                            <a:srgbClr val="00B0F0"/>
                          </a:solidFill>
                        </a:rPr>
                        <a:t>I </a:t>
                      </a:r>
                      <a:r>
                        <a:rPr lang="fr-FR" sz="1400" b="0" i="1" dirty="0" err="1">
                          <a:solidFill>
                            <a:srgbClr val="00B0F0"/>
                          </a:solidFill>
                        </a:rPr>
                        <a:t>stayed</a:t>
                      </a:r>
                      <a:r>
                        <a:rPr lang="fr-FR" sz="1400" b="0" i="1" dirty="0">
                          <a:solidFill>
                            <a:srgbClr val="00B0F0"/>
                          </a:solidFill>
                        </a:rPr>
                        <a:t> in a </a:t>
                      </a:r>
                      <a:r>
                        <a:rPr lang="fr-FR" sz="1400" b="0" i="1" dirty="0" err="1">
                          <a:solidFill>
                            <a:srgbClr val="00B0F0"/>
                          </a:solidFill>
                        </a:rPr>
                        <a:t>hotel</a:t>
                      </a:r>
                      <a:r>
                        <a:rPr lang="fr-FR" sz="1400" b="0" i="1" dirty="0">
                          <a:solidFill>
                            <a:srgbClr val="00B0F0"/>
                          </a:solidFill>
                        </a:rPr>
                        <a:t>/at mine/at </a:t>
                      </a:r>
                      <a:r>
                        <a:rPr lang="fr-FR" sz="1400" b="0" i="1" dirty="0" err="1">
                          <a:solidFill>
                            <a:srgbClr val="00B0F0"/>
                          </a:solidFill>
                        </a:rPr>
                        <a:t>my</a:t>
                      </a:r>
                      <a:r>
                        <a:rPr lang="fr-FR" sz="1400" b="0" i="1" dirty="0">
                          <a:solidFill>
                            <a:srgbClr val="00B0F0"/>
                          </a:solidFill>
                        </a:rPr>
                        <a:t> </a:t>
                      </a:r>
                      <a:r>
                        <a:rPr lang="fr-FR" sz="1400" b="0" i="1" dirty="0" err="1">
                          <a:solidFill>
                            <a:srgbClr val="00B0F0"/>
                          </a:solidFill>
                        </a:rPr>
                        <a:t>grandparents</a:t>
                      </a:r>
                      <a:r>
                        <a:rPr lang="fr-FR" sz="1400" b="0" i="1" dirty="0">
                          <a:solidFill>
                            <a:srgbClr val="00B0F0"/>
                          </a:solidFill>
                        </a:rPr>
                        <a:t>.</a:t>
                      </a:r>
                      <a:endParaRPr lang="fr-FR" sz="1400" dirty="0">
                        <a:solidFill>
                          <a:srgbClr val="00B0F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dirty="0">
                          <a:solidFill>
                            <a:srgbClr val="002060"/>
                          </a:solidFill>
                        </a:rPr>
                        <a:t>Je suis </a:t>
                      </a:r>
                      <a:r>
                        <a:rPr lang="fr-FR" sz="1400" b="1" dirty="0">
                          <a:solidFill>
                            <a:srgbClr val="FF0000"/>
                          </a:solidFill>
                        </a:rPr>
                        <a:t>arrivé</a:t>
                      </a:r>
                      <a:r>
                        <a:rPr lang="fr-FR" sz="1400" b="1" baseline="0" dirty="0">
                          <a:solidFill>
                            <a:srgbClr val="FF0000"/>
                          </a:solidFill>
                        </a:rPr>
                        <a:t>*</a:t>
                      </a:r>
                      <a:r>
                        <a:rPr lang="fr-FR" sz="1400" b="0" baseline="0" dirty="0">
                          <a:solidFill>
                            <a:srgbClr val="002060"/>
                          </a:solidFill>
                        </a:rPr>
                        <a:t> </a:t>
                      </a:r>
                      <a:r>
                        <a:rPr lang="fr-FR" sz="1400" b="1" baseline="0" dirty="0">
                          <a:solidFill>
                            <a:srgbClr val="002060"/>
                          </a:solidFill>
                        </a:rPr>
                        <a:t>à la gare/à l’aéroport/à l’hôtel/chez nous</a:t>
                      </a:r>
                      <a:r>
                        <a:rPr lang="fr-FR" sz="1400" b="1" dirty="0">
                          <a:solidFill>
                            <a:srgbClr val="002060"/>
                          </a:solidFill>
                        </a:rPr>
                        <a:t>/tôt/tard/</a:t>
                      </a:r>
                      <a:r>
                        <a:rPr lang="fr-FR" sz="1400" b="1" baseline="0" dirty="0">
                          <a:solidFill>
                            <a:srgbClr val="002060"/>
                          </a:solidFill>
                        </a:rPr>
                        <a:t>à 19 heures.</a:t>
                      </a:r>
                    </a:p>
                    <a:p>
                      <a:pPr marL="0" marR="0" indent="0" algn="l" defTabSz="914400" rtl="0" eaLnBrk="1" fontAlgn="auto" latinLnBrk="0" hangingPunct="1">
                        <a:lnSpc>
                          <a:spcPct val="100000"/>
                        </a:lnSpc>
                        <a:spcBef>
                          <a:spcPts val="0"/>
                        </a:spcBef>
                        <a:spcAft>
                          <a:spcPts val="0"/>
                        </a:spcAft>
                        <a:buClrTx/>
                        <a:buSzTx/>
                        <a:buFontTx/>
                        <a:buNone/>
                        <a:tabLst/>
                        <a:defRPr/>
                      </a:pPr>
                      <a:r>
                        <a:rPr lang="fr-FR" sz="1400" i="1" dirty="0">
                          <a:solidFill>
                            <a:srgbClr val="00B0F0"/>
                          </a:solidFill>
                        </a:rPr>
                        <a:t>I </a:t>
                      </a:r>
                      <a:r>
                        <a:rPr lang="fr-FR" sz="1400" i="1" dirty="0" err="1">
                          <a:solidFill>
                            <a:srgbClr val="00B0F0"/>
                          </a:solidFill>
                        </a:rPr>
                        <a:t>arrived</a:t>
                      </a:r>
                      <a:r>
                        <a:rPr lang="fr-FR" sz="1400" i="1" dirty="0">
                          <a:solidFill>
                            <a:srgbClr val="00B0F0"/>
                          </a:solidFill>
                        </a:rPr>
                        <a:t> at the station/at the </a:t>
                      </a:r>
                      <a:r>
                        <a:rPr lang="fr-FR" sz="1400" i="1" dirty="0" err="1">
                          <a:solidFill>
                            <a:srgbClr val="00B0F0"/>
                          </a:solidFill>
                        </a:rPr>
                        <a:t>airport</a:t>
                      </a:r>
                      <a:r>
                        <a:rPr lang="fr-FR" sz="1400" i="1" dirty="0">
                          <a:solidFill>
                            <a:srgbClr val="00B0F0"/>
                          </a:solidFill>
                        </a:rPr>
                        <a:t>/at the </a:t>
                      </a:r>
                      <a:r>
                        <a:rPr lang="fr-FR" sz="1400" i="1" dirty="0" err="1">
                          <a:solidFill>
                            <a:srgbClr val="00B0F0"/>
                          </a:solidFill>
                        </a:rPr>
                        <a:t>hotel</a:t>
                      </a:r>
                      <a:r>
                        <a:rPr lang="fr-FR" sz="1400" i="1" dirty="0">
                          <a:solidFill>
                            <a:srgbClr val="00B0F0"/>
                          </a:solidFill>
                        </a:rPr>
                        <a:t>/at ours/</a:t>
                      </a:r>
                      <a:r>
                        <a:rPr lang="fr-FR" sz="1400" i="1" dirty="0" err="1">
                          <a:solidFill>
                            <a:srgbClr val="00B0F0"/>
                          </a:solidFill>
                        </a:rPr>
                        <a:t>early</a:t>
                      </a:r>
                      <a:r>
                        <a:rPr lang="fr-FR" sz="1400" i="1" dirty="0">
                          <a:solidFill>
                            <a:srgbClr val="00B0F0"/>
                          </a:solidFill>
                        </a:rPr>
                        <a:t>/</a:t>
                      </a:r>
                      <a:r>
                        <a:rPr lang="fr-FR" sz="1400" i="1" dirty="0" err="1">
                          <a:solidFill>
                            <a:srgbClr val="00B0F0"/>
                          </a:solidFill>
                        </a:rPr>
                        <a:t>late</a:t>
                      </a:r>
                      <a:r>
                        <a:rPr lang="fr-FR" sz="1400" i="1" dirty="0">
                          <a:solidFill>
                            <a:srgbClr val="00B0F0"/>
                          </a:solidFill>
                        </a:rPr>
                        <a:t>/at 7pm.</a:t>
                      </a:r>
                    </a:p>
                    <a:p>
                      <a:pPr marL="0" marR="0" indent="0" algn="l" defTabSz="914400" rtl="0" eaLnBrk="1" fontAlgn="auto" latinLnBrk="0" hangingPunct="1">
                        <a:lnSpc>
                          <a:spcPct val="100000"/>
                        </a:lnSpc>
                        <a:spcBef>
                          <a:spcPts val="0"/>
                        </a:spcBef>
                        <a:spcAft>
                          <a:spcPts val="0"/>
                        </a:spcAft>
                        <a:buClrTx/>
                        <a:buSzTx/>
                        <a:buFontTx/>
                        <a:buNone/>
                        <a:tabLst/>
                        <a:defRPr/>
                      </a:pPr>
                      <a:r>
                        <a:rPr lang="fr-FR" sz="1400" b="1" dirty="0">
                          <a:solidFill>
                            <a:srgbClr val="002060"/>
                          </a:solidFill>
                        </a:rPr>
                        <a:t>Je suis </a:t>
                      </a:r>
                      <a:r>
                        <a:rPr lang="fr-FR" sz="1400" b="1" dirty="0">
                          <a:solidFill>
                            <a:srgbClr val="FF0000"/>
                          </a:solidFill>
                        </a:rPr>
                        <a:t>rentré</a:t>
                      </a:r>
                      <a:r>
                        <a:rPr lang="fr-FR" sz="1400" b="1" baseline="0" dirty="0">
                          <a:solidFill>
                            <a:srgbClr val="FF0000"/>
                          </a:solidFill>
                        </a:rPr>
                        <a:t>*</a:t>
                      </a:r>
                      <a:r>
                        <a:rPr lang="fr-FR" sz="1400" b="0" baseline="0" dirty="0">
                          <a:solidFill>
                            <a:srgbClr val="002060"/>
                          </a:solidFill>
                        </a:rPr>
                        <a:t> </a:t>
                      </a:r>
                      <a:r>
                        <a:rPr lang="fr-FR" sz="1400" b="1" baseline="0" dirty="0">
                          <a:solidFill>
                            <a:srgbClr val="002060"/>
                          </a:solidFill>
                        </a:rPr>
                        <a:t>à l’hôtel/chez nous/</a:t>
                      </a:r>
                      <a:r>
                        <a:rPr lang="fr-FR" sz="1400" b="1" dirty="0">
                          <a:solidFill>
                            <a:srgbClr val="002060"/>
                          </a:solidFill>
                        </a:rPr>
                        <a:t>tôt/tard/</a:t>
                      </a:r>
                      <a:r>
                        <a:rPr lang="fr-FR" sz="1400" b="1" baseline="0" dirty="0">
                          <a:solidFill>
                            <a:srgbClr val="002060"/>
                          </a:solidFill>
                        </a:rPr>
                        <a:t>à vers 23 heures.</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400" i="1" dirty="0">
                          <a:solidFill>
                            <a:srgbClr val="00B0F0"/>
                          </a:solidFill>
                        </a:rPr>
                        <a:t>I </a:t>
                      </a:r>
                      <a:r>
                        <a:rPr lang="fr-FR" sz="1400" i="1" dirty="0" err="1">
                          <a:solidFill>
                            <a:srgbClr val="00B0F0"/>
                          </a:solidFill>
                        </a:rPr>
                        <a:t>got</a:t>
                      </a:r>
                      <a:r>
                        <a:rPr lang="fr-FR" sz="1400" i="1" dirty="0">
                          <a:solidFill>
                            <a:srgbClr val="00B0F0"/>
                          </a:solidFill>
                        </a:rPr>
                        <a:t> back to the </a:t>
                      </a:r>
                      <a:r>
                        <a:rPr lang="fr-FR" sz="1400" i="1" dirty="0" err="1">
                          <a:solidFill>
                            <a:srgbClr val="00B0F0"/>
                          </a:solidFill>
                        </a:rPr>
                        <a:t>hotel</a:t>
                      </a:r>
                      <a:r>
                        <a:rPr lang="fr-FR" sz="1400" i="1" dirty="0">
                          <a:solidFill>
                            <a:srgbClr val="00B0F0"/>
                          </a:solidFill>
                        </a:rPr>
                        <a:t>/to ours/</a:t>
                      </a:r>
                      <a:r>
                        <a:rPr lang="fr-FR" sz="1400" i="1" dirty="0" err="1">
                          <a:solidFill>
                            <a:srgbClr val="00B0F0"/>
                          </a:solidFill>
                        </a:rPr>
                        <a:t>early</a:t>
                      </a:r>
                      <a:r>
                        <a:rPr lang="fr-FR" sz="1400" i="1" dirty="0">
                          <a:solidFill>
                            <a:srgbClr val="00B0F0"/>
                          </a:solidFill>
                        </a:rPr>
                        <a:t>/</a:t>
                      </a:r>
                      <a:r>
                        <a:rPr lang="fr-FR" sz="1400" i="1" dirty="0" err="1">
                          <a:solidFill>
                            <a:srgbClr val="00B0F0"/>
                          </a:solidFill>
                        </a:rPr>
                        <a:t>late</a:t>
                      </a:r>
                      <a:r>
                        <a:rPr lang="fr-FR" sz="1400" i="1" dirty="0">
                          <a:solidFill>
                            <a:srgbClr val="00B0F0"/>
                          </a:solidFill>
                        </a:rPr>
                        <a:t>/at </a:t>
                      </a:r>
                      <a:r>
                        <a:rPr lang="fr-FR" sz="1400" i="1" dirty="0" err="1">
                          <a:solidFill>
                            <a:srgbClr val="00B0F0"/>
                          </a:solidFill>
                        </a:rPr>
                        <a:t>around</a:t>
                      </a:r>
                      <a:r>
                        <a:rPr lang="fr-FR" sz="1400" i="1" dirty="0">
                          <a:solidFill>
                            <a:srgbClr val="00B0F0"/>
                          </a:solidFill>
                        </a:rPr>
                        <a:t> 11pm.</a:t>
                      </a:r>
                    </a:p>
                    <a:p>
                      <a:r>
                        <a:rPr lang="fr-FR" sz="1400" b="1" dirty="0">
                          <a:solidFill>
                            <a:srgbClr val="002060"/>
                          </a:solidFill>
                        </a:rPr>
                        <a:t>Je suis </a:t>
                      </a:r>
                      <a:r>
                        <a:rPr lang="fr-FR" sz="1400" b="1" dirty="0">
                          <a:solidFill>
                            <a:srgbClr val="FF0000"/>
                          </a:solidFill>
                        </a:rPr>
                        <a:t>sorti</a:t>
                      </a:r>
                      <a:r>
                        <a:rPr lang="fr-FR" sz="1400" b="1" baseline="0" dirty="0">
                          <a:solidFill>
                            <a:srgbClr val="FF0000"/>
                          </a:solidFill>
                        </a:rPr>
                        <a:t>*</a:t>
                      </a:r>
                      <a:r>
                        <a:rPr lang="fr-FR" sz="1400" dirty="0">
                          <a:solidFill>
                            <a:srgbClr val="002060"/>
                          </a:solidFill>
                        </a:rPr>
                        <a:t> </a:t>
                      </a:r>
                      <a:r>
                        <a:rPr lang="fr-FR" sz="1400" b="1" dirty="0">
                          <a:solidFill>
                            <a:srgbClr val="002060"/>
                          </a:solidFill>
                        </a:rPr>
                        <a:t>en ville/</a:t>
                      </a:r>
                      <a:r>
                        <a:rPr lang="fr-FR" sz="1400" b="1" baseline="0" dirty="0">
                          <a:solidFill>
                            <a:srgbClr val="002060"/>
                          </a:solidFill>
                        </a:rPr>
                        <a:t> faire un tour en bateau/ faire des magasins avec des amis</a:t>
                      </a:r>
                      <a:r>
                        <a:rPr lang="fr-FR" sz="1400" baseline="0" dirty="0">
                          <a:solidFill>
                            <a:srgbClr val="002060"/>
                          </a:solidFill>
                        </a:rPr>
                        <a:t>.</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i="1" dirty="0">
                          <a:solidFill>
                            <a:srgbClr val="00B0F0"/>
                          </a:solidFill>
                        </a:rPr>
                        <a:t>I </a:t>
                      </a:r>
                      <a:r>
                        <a:rPr lang="fr-FR" sz="1400" i="1" dirty="0" err="1">
                          <a:solidFill>
                            <a:srgbClr val="00B0F0"/>
                          </a:solidFill>
                        </a:rPr>
                        <a:t>went</a:t>
                      </a:r>
                      <a:r>
                        <a:rPr lang="fr-FR" sz="1400" i="1" dirty="0">
                          <a:solidFill>
                            <a:srgbClr val="00B0F0"/>
                          </a:solidFill>
                        </a:rPr>
                        <a:t> out in </a:t>
                      </a:r>
                      <a:r>
                        <a:rPr lang="fr-FR" sz="1400" i="1" dirty="0" err="1">
                          <a:solidFill>
                            <a:srgbClr val="00B0F0"/>
                          </a:solidFill>
                        </a:rPr>
                        <a:t>town</a:t>
                      </a:r>
                      <a:r>
                        <a:rPr lang="fr-FR" sz="1400" i="1" dirty="0">
                          <a:solidFill>
                            <a:srgbClr val="00B0F0"/>
                          </a:solidFill>
                        </a:rPr>
                        <a:t>/to do a tour by boat/to do </a:t>
                      </a:r>
                      <a:r>
                        <a:rPr lang="fr-FR" sz="1400" i="1" dirty="0" err="1">
                          <a:solidFill>
                            <a:srgbClr val="00B0F0"/>
                          </a:solidFill>
                        </a:rPr>
                        <a:t>some</a:t>
                      </a:r>
                      <a:r>
                        <a:rPr lang="fr-FR" sz="1400" i="1" dirty="0">
                          <a:solidFill>
                            <a:srgbClr val="00B0F0"/>
                          </a:solidFill>
                        </a:rPr>
                        <a:t> shopping </a:t>
                      </a:r>
                      <a:r>
                        <a:rPr lang="fr-FR" sz="1400" i="1" dirty="0" err="1">
                          <a:solidFill>
                            <a:srgbClr val="00B0F0"/>
                          </a:solidFill>
                        </a:rPr>
                        <a:t>with</a:t>
                      </a:r>
                      <a:r>
                        <a:rPr lang="fr-FR" sz="1400" i="1" dirty="0">
                          <a:solidFill>
                            <a:srgbClr val="00B0F0"/>
                          </a:solidFill>
                        </a:rPr>
                        <a:t> </a:t>
                      </a:r>
                      <a:r>
                        <a:rPr lang="fr-FR" sz="1400" i="1" dirty="0" err="1">
                          <a:solidFill>
                            <a:srgbClr val="00B0F0"/>
                          </a:solidFill>
                        </a:rPr>
                        <a:t>some</a:t>
                      </a:r>
                      <a:r>
                        <a:rPr lang="fr-FR" sz="1400" i="1" dirty="0">
                          <a:solidFill>
                            <a:srgbClr val="00B0F0"/>
                          </a:solidFill>
                        </a:rPr>
                        <a:t> </a:t>
                      </a:r>
                      <a:r>
                        <a:rPr lang="fr-FR" sz="1400" i="1" dirty="0" err="1">
                          <a:solidFill>
                            <a:srgbClr val="00B0F0"/>
                          </a:solidFill>
                        </a:rPr>
                        <a:t>friends</a:t>
                      </a:r>
                      <a:r>
                        <a:rPr lang="fr-FR" sz="1400" i="1" dirty="0">
                          <a:solidFill>
                            <a:srgbClr val="00B0F0"/>
                          </a:solidFill>
                        </a:rPr>
                        <a:t>.</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dirty="0">
                          <a:solidFill>
                            <a:srgbClr val="002060"/>
                          </a:solidFill>
                        </a:rPr>
                        <a:t>Je suis </a:t>
                      </a:r>
                      <a:r>
                        <a:rPr lang="fr-FR" sz="1400" b="1" dirty="0">
                          <a:solidFill>
                            <a:srgbClr val="FF0000"/>
                          </a:solidFill>
                        </a:rPr>
                        <a:t>monté</a:t>
                      </a:r>
                      <a:r>
                        <a:rPr lang="fr-FR" sz="1400" b="1" baseline="0" dirty="0">
                          <a:solidFill>
                            <a:srgbClr val="FF0000"/>
                          </a:solidFill>
                        </a:rPr>
                        <a:t>* </a:t>
                      </a:r>
                      <a:r>
                        <a:rPr lang="fr-FR" sz="1400" b="1" i="0" dirty="0">
                          <a:solidFill>
                            <a:srgbClr val="002060"/>
                          </a:solidFill>
                        </a:rPr>
                        <a:t>à </a:t>
                      </a:r>
                      <a:r>
                        <a:rPr lang="fr-FR" sz="1400" b="1" baseline="0" dirty="0">
                          <a:solidFill>
                            <a:srgbClr val="002060"/>
                          </a:solidFill>
                        </a:rPr>
                        <a:t>la tour Eiffel et la vue était magnifique!</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i="1" dirty="0">
                          <a:solidFill>
                            <a:srgbClr val="00B0F0"/>
                          </a:solidFill>
                        </a:rPr>
                        <a:t>I </a:t>
                      </a:r>
                      <a:r>
                        <a:rPr lang="fr-FR" sz="1400" i="1" dirty="0" err="1">
                          <a:solidFill>
                            <a:srgbClr val="00B0F0"/>
                          </a:solidFill>
                        </a:rPr>
                        <a:t>went</a:t>
                      </a:r>
                      <a:r>
                        <a:rPr lang="fr-FR" sz="1400" i="1" dirty="0">
                          <a:solidFill>
                            <a:srgbClr val="00B0F0"/>
                          </a:solidFill>
                        </a:rPr>
                        <a:t> up the Eiffel Tower and the </a:t>
                      </a:r>
                      <a:r>
                        <a:rPr lang="fr-FR" sz="1400" i="1" dirty="0" err="1">
                          <a:solidFill>
                            <a:srgbClr val="00B0F0"/>
                          </a:solidFill>
                        </a:rPr>
                        <a:t>view</a:t>
                      </a:r>
                      <a:r>
                        <a:rPr lang="fr-FR" sz="1400" i="1" dirty="0">
                          <a:solidFill>
                            <a:srgbClr val="00B0F0"/>
                          </a:solidFill>
                        </a:rPr>
                        <a:t> </a:t>
                      </a:r>
                      <a:r>
                        <a:rPr lang="fr-FR" sz="1400" i="1" dirty="0" err="1">
                          <a:solidFill>
                            <a:srgbClr val="00B0F0"/>
                          </a:solidFill>
                        </a:rPr>
                        <a:t>was</a:t>
                      </a:r>
                      <a:r>
                        <a:rPr lang="fr-FR" sz="1400" i="1" dirty="0">
                          <a:solidFill>
                            <a:srgbClr val="00B0F0"/>
                          </a:solidFill>
                        </a:rPr>
                        <a:t> </a:t>
                      </a:r>
                      <a:r>
                        <a:rPr lang="fr-FR" sz="1400" i="1" dirty="0" err="1">
                          <a:solidFill>
                            <a:srgbClr val="00B0F0"/>
                          </a:solidFill>
                        </a:rPr>
                        <a:t>amazing</a:t>
                      </a:r>
                      <a:r>
                        <a:rPr lang="fr-FR" sz="1400" i="1" dirty="0">
                          <a:solidFill>
                            <a:srgbClr val="00B0F0"/>
                          </a:solidFill>
                        </a:rPr>
                        <a:t>!</a:t>
                      </a:r>
                    </a:p>
                    <a:p>
                      <a:r>
                        <a:rPr lang="fr-FR" sz="1400" b="1" dirty="0">
                          <a:solidFill>
                            <a:srgbClr val="002060"/>
                          </a:solidFill>
                        </a:rPr>
                        <a:t>Je suis </a:t>
                      </a:r>
                      <a:r>
                        <a:rPr lang="fr-FR" sz="1400" b="1" dirty="0">
                          <a:solidFill>
                            <a:srgbClr val="FF0000"/>
                          </a:solidFill>
                        </a:rPr>
                        <a:t>descendu</a:t>
                      </a:r>
                      <a:r>
                        <a:rPr lang="fr-FR" sz="1400" b="1" baseline="0" dirty="0">
                          <a:solidFill>
                            <a:srgbClr val="FF0000"/>
                          </a:solidFill>
                        </a:rPr>
                        <a:t>* </a:t>
                      </a:r>
                      <a:r>
                        <a:rPr lang="fr-FR" sz="1400" b="1" baseline="0" dirty="0">
                          <a:solidFill>
                            <a:srgbClr val="002060"/>
                          </a:solidFill>
                        </a:rPr>
                        <a:t>dans l’Avenue des Champs Elysées.</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i="1" dirty="0">
                          <a:solidFill>
                            <a:srgbClr val="00B0F0"/>
                          </a:solidFill>
                        </a:rPr>
                        <a:t>I </a:t>
                      </a:r>
                      <a:r>
                        <a:rPr lang="fr-FR" sz="1400" i="1" dirty="0" err="1">
                          <a:solidFill>
                            <a:srgbClr val="00B0F0"/>
                          </a:solidFill>
                        </a:rPr>
                        <a:t>went</a:t>
                      </a:r>
                      <a:r>
                        <a:rPr lang="fr-FR" sz="1400" i="1" dirty="0">
                          <a:solidFill>
                            <a:srgbClr val="00B0F0"/>
                          </a:solidFill>
                        </a:rPr>
                        <a:t> down the Avenue Champs Elysées.</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dirty="0">
                          <a:solidFill>
                            <a:srgbClr val="002060"/>
                          </a:solidFill>
                        </a:rPr>
                        <a:t>Je suis </a:t>
                      </a:r>
                      <a:r>
                        <a:rPr lang="fr-FR" sz="1400" b="1" dirty="0">
                          <a:solidFill>
                            <a:srgbClr val="FF0000"/>
                          </a:solidFill>
                        </a:rPr>
                        <a:t>tombé</a:t>
                      </a:r>
                      <a:r>
                        <a:rPr lang="fr-FR" sz="1400" b="1" baseline="0" dirty="0">
                          <a:solidFill>
                            <a:srgbClr val="FF0000"/>
                          </a:solidFill>
                        </a:rPr>
                        <a:t>* </a:t>
                      </a:r>
                      <a:r>
                        <a:rPr lang="fr-FR" sz="1400" b="1" baseline="0" dirty="0">
                          <a:solidFill>
                            <a:srgbClr val="002060"/>
                          </a:solidFill>
                        </a:rPr>
                        <a:t>dans la rue! Quelle horreur! Quelle honte!</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i="1" dirty="0">
                          <a:solidFill>
                            <a:srgbClr val="00B0F0"/>
                          </a:solidFill>
                        </a:rPr>
                        <a:t>I </a:t>
                      </a:r>
                      <a:r>
                        <a:rPr lang="fr-FR" sz="1400" i="1" dirty="0" err="1">
                          <a:solidFill>
                            <a:srgbClr val="00B0F0"/>
                          </a:solidFill>
                        </a:rPr>
                        <a:t>fell</a:t>
                      </a:r>
                      <a:r>
                        <a:rPr lang="fr-FR" sz="1400" i="1" dirty="0">
                          <a:solidFill>
                            <a:srgbClr val="00B0F0"/>
                          </a:solidFill>
                        </a:rPr>
                        <a:t> over in the </a:t>
                      </a:r>
                      <a:r>
                        <a:rPr lang="fr-FR" sz="1400" i="1" dirty="0" err="1">
                          <a:solidFill>
                            <a:srgbClr val="00B0F0"/>
                          </a:solidFill>
                        </a:rPr>
                        <a:t>street</a:t>
                      </a:r>
                      <a:r>
                        <a:rPr lang="fr-FR" sz="1400" i="1" dirty="0">
                          <a:solidFill>
                            <a:srgbClr val="00B0F0"/>
                          </a:solidFill>
                        </a:rPr>
                        <a:t>! How </a:t>
                      </a:r>
                      <a:r>
                        <a:rPr lang="fr-FR" sz="1400" i="1" dirty="0" err="1">
                          <a:solidFill>
                            <a:srgbClr val="00B0F0"/>
                          </a:solidFill>
                        </a:rPr>
                        <a:t>awful</a:t>
                      </a:r>
                      <a:r>
                        <a:rPr lang="fr-FR" sz="1400" i="1" dirty="0">
                          <a:solidFill>
                            <a:srgbClr val="00B0F0"/>
                          </a:solidFill>
                        </a:rPr>
                        <a:t>! How </a:t>
                      </a:r>
                      <a:r>
                        <a:rPr lang="fr-FR" sz="1400" i="1" dirty="0" err="1">
                          <a:solidFill>
                            <a:srgbClr val="00B0F0"/>
                          </a:solidFill>
                        </a:rPr>
                        <a:t>embarassing</a:t>
                      </a:r>
                      <a:r>
                        <a:rPr lang="fr-FR" sz="1400" i="1" dirty="0">
                          <a:solidFill>
                            <a:srgbClr val="00B0F0"/>
                          </a:solidFill>
                        </a:rPr>
                        <a:t>!</a:t>
                      </a:r>
                    </a:p>
                    <a:p>
                      <a:endParaRPr lang="en-GB" sz="1400" b="0" i="1" kern="1200" dirty="0">
                        <a:solidFill>
                          <a:srgbClr val="00B0F0"/>
                        </a:solidFill>
                        <a:effectLst/>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r>
                        <a:rPr lang="fr-FR" sz="1400" b="1" i="0" u="none" strike="noStrike" kern="1200" baseline="0" dirty="0">
                          <a:solidFill>
                            <a:srgbClr val="002060"/>
                          </a:solidFill>
                          <a:latin typeface="+mn-lt"/>
                          <a:ea typeface="+mn-ea"/>
                          <a:cs typeface="+mn-cs"/>
                        </a:rPr>
                        <a:t>À mon avis c’était</a:t>
                      </a:r>
                    </a:p>
                    <a:p>
                      <a:r>
                        <a:rPr lang="fr-FR" sz="1400" b="0" i="1" u="none" strike="noStrike" kern="1200" baseline="0" dirty="0">
                          <a:solidFill>
                            <a:srgbClr val="00B0F0"/>
                          </a:solidFill>
                          <a:latin typeface="+mn-lt"/>
                          <a:ea typeface="+mn-ea"/>
                          <a:cs typeface="+mn-cs"/>
                        </a:rPr>
                        <a:t>In </a:t>
                      </a:r>
                      <a:r>
                        <a:rPr lang="fr-FR" sz="1400" b="0" i="1" u="none" strike="noStrike" kern="1200" baseline="0" dirty="0" err="1">
                          <a:solidFill>
                            <a:srgbClr val="00B0F0"/>
                          </a:solidFill>
                          <a:latin typeface="+mn-lt"/>
                          <a:ea typeface="+mn-ea"/>
                          <a:cs typeface="+mn-cs"/>
                        </a:rPr>
                        <a:t>my</a:t>
                      </a:r>
                      <a:r>
                        <a:rPr lang="fr-FR" sz="1400" b="0" i="1" u="none" strike="noStrike" kern="1200" baseline="0" dirty="0">
                          <a:solidFill>
                            <a:srgbClr val="00B0F0"/>
                          </a:solidFill>
                          <a:latin typeface="+mn-lt"/>
                          <a:ea typeface="+mn-ea"/>
                          <a:cs typeface="+mn-cs"/>
                        </a:rPr>
                        <a:t> opinion </a:t>
                      </a:r>
                      <a:r>
                        <a:rPr lang="fr-FR" sz="1400" b="0" i="1" u="none" strike="noStrike" kern="1200" baseline="0" dirty="0" err="1">
                          <a:solidFill>
                            <a:srgbClr val="00B0F0"/>
                          </a:solidFill>
                          <a:latin typeface="+mn-lt"/>
                          <a:ea typeface="+mn-ea"/>
                          <a:cs typeface="+mn-cs"/>
                        </a:rPr>
                        <a:t>it</a:t>
                      </a:r>
                      <a:r>
                        <a:rPr lang="fr-FR" sz="1400" b="0" i="1" u="none" strike="noStrike" kern="1200" baseline="0" dirty="0">
                          <a:solidFill>
                            <a:srgbClr val="00B0F0"/>
                          </a:solidFill>
                          <a:latin typeface="+mn-lt"/>
                          <a:ea typeface="+mn-ea"/>
                          <a:cs typeface="+mn-cs"/>
                        </a:rPr>
                        <a:t> </a:t>
                      </a:r>
                      <a:r>
                        <a:rPr lang="fr-FR" sz="1400" b="0" i="1" u="none" strike="noStrike" kern="1200" baseline="0" dirty="0" err="1">
                          <a:solidFill>
                            <a:srgbClr val="00B0F0"/>
                          </a:solidFill>
                          <a:latin typeface="+mn-lt"/>
                          <a:ea typeface="+mn-ea"/>
                          <a:cs typeface="+mn-cs"/>
                        </a:rPr>
                        <a:t>was</a:t>
                      </a:r>
                      <a:endParaRPr lang="fr-FR" sz="1400" b="0" i="1" u="none" strike="noStrike" kern="1200" baseline="0" dirty="0">
                        <a:solidFill>
                          <a:srgbClr val="00B0F0"/>
                        </a:solidFill>
                        <a:latin typeface="+mn-lt"/>
                        <a:ea typeface="+mn-ea"/>
                        <a:cs typeface="+mn-cs"/>
                      </a:endParaRPr>
                    </a:p>
                    <a:p>
                      <a:endParaRPr lang="fr-FR" sz="1400" b="0" i="0" u="none" strike="noStrike" kern="1200" baseline="0" dirty="0">
                        <a:solidFill>
                          <a:srgbClr val="002060"/>
                        </a:solidFill>
                        <a:latin typeface="+mn-lt"/>
                        <a:ea typeface="+mn-ea"/>
                        <a:cs typeface="+mn-cs"/>
                      </a:endParaRPr>
                    </a:p>
                    <a:p>
                      <a:r>
                        <a:rPr lang="fr-FR" sz="1400" b="1" i="0" u="none" strike="noStrike" kern="1200" baseline="0" dirty="0">
                          <a:solidFill>
                            <a:srgbClr val="002060"/>
                          </a:solidFill>
                          <a:latin typeface="+mn-lt"/>
                          <a:ea typeface="+mn-ea"/>
                          <a:cs typeface="+mn-cs"/>
                        </a:rPr>
                        <a:t>J’ai trouvé ça</a:t>
                      </a:r>
                    </a:p>
                    <a:p>
                      <a:r>
                        <a:rPr lang="fr-FR" sz="1400" b="0" i="1" u="none" strike="noStrike" kern="1200" baseline="0" dirty="0">
                          <a:solidFill>
                            <a:srgbClr val="00B0F0"/>
                          </a:solidFill>
                          <a:latin typeface="+mn-lt"/>
                          <a:ea typeface="+mn-ea"/>
                          <a:cs typeface="+mn-cs"/>
                        </a:rPr>
                        <a:t>I </a:t>
                      </a:r>
                      <a:r>
                        <a:rPr lang="fr-FR" sz="1400" b="0" i="1" u="none" strike="noStrike" kern="1200" baseline="0" dirty="0" err="1">
                          <a:solidFill>
                            <a:srgbClr val="00B0F0"/>
                          </a:solidFill>
                          <a:latin typeface="+mn-lt"/>
                          <a:ea typeface="+mn-ea"/>
                          <a:cs typeface="+mn-cs"/>
                        </a:rPr>
                        <a:t>found</a:t>
                      </a:r>
                      <a:r>
                        <a:rPr lang="fr-FR" sz="1400" b="0" i="1" u="none" strike="noStrike" kern="1200" baseline="0" dirty="0">
                          <a:solidFill>
                            <a:srgbClr val="00B0F0"/>
                          </a:solidFill>
                          <a:latin typeface="+mn-lt"/>
                          <a:ea typeface="+mn-ea"/>
                          <a:cs typeface="+mn-cs"/>
                        </a:rPr>
                        <a:t> </a:t>
                      </a:r>
                      <a:r>
                        <a:rPr lang="fr-FR" sz="1400" b="0" i="1" u="none" strike="noStrike" kern="1200" baseline="0" dirty="0" err="1">
                          <a:solidFill>
                            <a:srgbClr val="00B0F0"/>
                          </a:solidFill>
                          <a:latin typeface="+mn-lt"/>
                          <a:ea typeface="+mn-ea"/>
                          <a:cs typeface="+mn-cs"/>
                        </a:rPr>
                        <a:t>that</a:t>
                      </a:r>
                      <a:endParaRPr lang="fr-FR" sz="1400" b="0" i="1" u="none" strike="noStrike" kern="1200" baseline="0" dirty="0">
                        <a:solidFill>
                          <a:srgbClr val="00B0F0"/>
                        </a:solidFill>
                        <a:latin typeface="+mn-lt"/>
                        <a:ea typeface="+mn-ea"/>
                        <a:cs typeface="+mn-cs"/>
                      </a:endParaRPr>
                    </a:p>
                    <a:p>
                      <a:endParaRPr lang="fr-FR" sz="1400" b="0" i="0" u="none" strike="noStrike" kern="1200" baseline="0" dirty="0">
                        <a:solidFill>
                          <a:srgbClr val="002060"/>
                        </a:solidFill>
                        <a:latin typeface="+mn-lt"/>
                        <a:ea typeface="+mn-ea"/>
                        <a:cs typeface="+mn-cs"/>
                      </a:endParaRPr>
                    </a:p>
                    <a:p>
                      <a:r>
                        <a:rPr lang="fr-FR" sz="1400" b="1" i="0" u="none" strike="noStrike" kern="1200" baseline="0" dirty="0">
                          <a:solidFill>
                            <a:srgbClr val="002060"/>
                          </a:solidFill>
                          <a:latin typeface="+mn-lt"/>
                          <a:ea typeface="+mn-ea"/>
                          <a:cs typeface="+mn-cs"/>
                        </a:rPr>
                        <a:t>Pour moi, ce n’était pas</a:t>
                      </a:r>
                    </a:p>
                    <a:p>
                      <a:r>
                        <a:rPr lang="fr-FR" sz="1400" b="1" i="1" u="none" strike="noStrike" kern="1200" baseline="0" dirty="0">
                          <a:solidFill>
                            <a:srgbClr val="00B0F0"/>
                          </a:solidFill>
                          <a:latin typeface="+mn-lt"/>
                          <a:ea typeface="+mn-ea"/>
                          <a:cs typeface="+mn-cs"/>
                        </a:rPr>
                        <a:t>For me, </a:t>
                      </a:r>
                      <a:r>
                        <a:rPr lang="fr-FR" sz="1400" b="1" i="1" u="none" strike="noStrike" kern="1200" baseline="0" dirty="0" err="1">
                          <a:solidFill>
                            <a:srgbClr val="00B0F0"/>
                          </a:solidFill>
                          <a:latin typeface="+mn-lt"/>
                          <a:ea typeface="+mn-ea"/>
                          <a:cs typeface="+mn-cs"/>
                        </a:rPr>
                        <a:t>it</a:t>
                      </a:r>
                      <a:r>
                        <a:rPr lang="fr-FR" sz="1400" b="1" i="1" u="none" strike="noStrike" kern="1200" baseline="0" dirty="0">
                          <a:solidFill>
                            <a:srgbClr val="00B0F0"/>
                          </a:solidFill>
                          <a:latin typeface="+mn-lt"/>
                          <a:ea typeface="+mn-ea"/>
                          <a:cs typeface="+mn-cs"/>
                        </a:rPr>
                        <a:t> </a:t>
                      </a:r>
                      <a:r>
                        <a:rPr lang="fr-FR" sz="1400" b="1" i="1" u="none" strike="noStrike" kern="1200" baseline="0" dirty="0" err="1">
                          <a:solidFill>
                            <a:srgbClr val="00B0F0"/>
                          </a:solidFill>
                          <a:latin typeface="+mn-lt"/>
                          <a:ea typeface="+mn-ea"/>
                          <a:cs typeface="+mn-cs"/>
                        </a:rPr>
                        <a:t>wasn’t</a:t>
                      </a:r>
                      <a:endParaRPr lang="fr-FR" sz="1400" b="1" i="1"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400" b="1" i="0" u="none" strike="noStrike" kern="1200" baseline="0" dirty="0">
                          <a:solidFill>
                            <a:srgbClr val="002060"/>
                          </a:solidFill>
                          <a:latin typeface="+mn-lt"/>
                          <a:ea typeface="+mn-ea"/>
                          <a:cs typeface="+mn-cs"/>
                        </a:rPr>
                        <a:t>vraiment fabuleux</a:t>
                      </a:r>
                    </a:p>
                    <a:p>
                      <a:r>
                        <a:rPr lang="fr-FR" sz="1400" b="0" i="1" u="none" strike="noStrike" kern="1200" baseline="0" dirty="0" err="1">
                          <a:solidFill>
                            <a:srgbClr val="00B0F0"/>
                          </a:solidFill>
                          <a:latin typeface="+mn-lt"/>
                          <a:ea typeface="+mn-ea"/>
                          <a:cs typeface="+mn-cs"/>
                        </a:rPr>
                        <a:t>really</a:t>
                      </a:r>
                      <a:r>
                        <a:rPr lang="fr-FR" sz="1400" b="0" i="1" u="none" strike="noStrike" kern="1200" baseline="0" dirty="0">
                          <a:solidFill>
                            <a:srgbClr val="00B0F0"/>
                          </a:solidFill>
                          <a:latin typeface="+mn-lt"/>
                          <a:ea typeface="+mn-ea"/>
                          <a:cs typeface="+mn-cs"/>
                        </a:rPr>
                        <a:t> </a:t>
                      </a:r>
                      <a:r>
                        <a:rPr lang="fr-FR" sz="1400" b="0" i="1" u="none" strike="noStrike" kern="1200" baseline="0" dirty="0" err="1">
                          <a:solidFill>
                            <a:srgbClr val="00B0F0"/>
                          </a:solidFill>
                          <a:latin typeface="+mn-lt"/>
                          <a:ea typeface="+mn-ea"/>
                          <a:cs typeface="+mn-cs"/>
                        </a:rPr>
                        <a:t>fabulous</a:t>
                      </a:r>
                      <a:endParaRPr lang="fr-FR" sz="1400" b="0" i="1" u="none" strike="noStrike" kern="1200" baseline="0" dirty="0">
                        <a:solidFill>
                          <a:srgbClr val="00B0F0"/>
                        </a:solidFill>
                        <a:latin typeface="+mn-lt"/>
                        <a:ea typeface="+mn-ea"/>
                        <a:cs typeface="+mn-cs"/>
                      </a:endParaRPr>
                    </a:p>
                    <a:p>
                      <a:r>
                        <a:rPr lang="fr-FR" sz="1400" b="1" i="0" u="none" strike="noStrike" kern="1200" baseline="0" dirty="0">
                          <a:solidFill>
                            <a:srgbClr val="002060"/>
                          </a:solidFill>
                          <a:latin typeface="+mn-lt"/>
                          <a:ea typeface="+mn-ea"/>
                          <a:cs typeface="+mn-cs"/>
                        </a:rPr>
                        <a:t>absolument génial</a:t>
                      </a:r>
                    </a:p>
                    <a:p>
                      <a:r>
                        <a:rPr lang="fr-FR" sz="1400" b="0" i="1" u="none" strike="noStrike" kern="1200" baseline="0" dirty="0" err="1">
                          <a:solidFill>
                            <a:srgbClr val="00B0F0"/>
                          </a:solidFill>
                          <a:latin typeface="+mn-lt"/>
                          <a:ea typeface="+mn-ea"/>
                          <a:cs typeface="+mn-cs"/>
                        </a:rPr>
                        <a:t>absolutely</a:t>
                      </a:r>
                      <a:r>
                        <a:rPr lang="fr-FR" sz="1400" b="0" i="1" u="none" strike="noStrike" kern="1200" baseline="0" dirty="0">
                          <a:solidFill>
                            <a:srgbClr val="00B0F0"/>
                          </a:solidFill>
                          <a:latin typeface="+mn-lt"/>
                          <a:ea typeface="+mn-ea"/>
                          <a:cs typeface="+mn-cs"/>
                        </a:rPr>
                        <a:t> </a:t>
                      </a:r>
                      <a:r>
                        <a:rPr lang="fr-FR" sz="1400" b="0" i="1" u="none" strike="noStrike" kern="1200" baseline="0" dirty="0" err="1">
                          <a:solidFill>
                            <a:srgbClr val="00B0F0"/>
                          </a:solidFill>
                          <a:latin typeface="+mn-lt"/>
                          <a:ea typeface="+mn-ea"/>
                          <a:cs typeface="+mn-cs"/>
                        </a:rPr>
                        <a:t>great</a:t>
                      </a:r>
                      <a:endParaRPr lang="fr-FR" sz="1400" b="0" i="1" u="none" strike="noStrike" kern="1200" baseline="0" dirty="0">
                        <a:solidFill>
                          <a:srgbClr val="00B0F0"/>
                        </a:solidFill>
                        <a:latin typeface="+mn-lt"/>
                        <a:ea typeface="+mn-ea"/>
                        <a:cs typeface="+mn-cs"/>
                      </a:endParaRPr>
                    </a:p>
                    <a:p>
                      <a:r>
                        <a:rPr lang="fr-FR" sz="1400" b="1" i="0" u="none" strike="noStrike" kern="1200" baseline="0" dirty="0">
                          <a:solidFill>
                            <a:srgbClr val="002060"/>
                          </a:solidFill>
                          <a:latin typeface="+mn-lt"/>
                          <a:ea typeface="+mn-ea"/>
                          <a:cs typeface="+mn-cs"/>
                        </a:rPr>
                        <a:t>assez bien</a:t>
                      </a:r>
                    </a:p>
                    <a:p>
                      <a:r>
                        <a:rPr lang="fr-FR" sz="1400" b="0" i="1" u="none" strike="noStrike" kern="1200" baseline="0" dirty="0" err="1">
                          <a:solidFill>
                            <a:srgbClr val="00B0F0"/>
                          </a:solidFill>
                          <a:latin typeface="+mn-lt"/>
                          <a:ea typeface="+mn-ea"/>
                          <a:cs typeface="+mn-cs"/>
                        </a:rPr>
                        <a:t>quite</a:t>
                      </a:r>
                      <a:r>
                        <a:rPr lang="fr-FR" sz="1400" b="0" i="1" u="none" strike="noStrike" kern="1200" baseline="0" dirty="0">
                          <a:solidFill>
                            <a:srgbClr val="00B0F0"/>
                          </a:solidFill>
                          <a:latin typeface="+mn-lt"/>
                          <a:ea typeface="+mn-ea"/>
                          <a:cs typeface="+mn-cs"/>
                        </a:rPr>
                        <a:t> good</a:t>
                      </a:r>
                    </a:p>
                    <a:p>
                      <a:r>
                        <a:rPr lang="fr-FR" sz="1400" b="1" i="0" u="none" strike="noStrike" kern="1200" baseline="0" dirty="0">
                          <a:solidFill>
                            <a:srgbClr val="002060"/>
                          </a:solidFill>
                          <a:latin typeface="+mn-lt"/>
                          <a:ea typeface="+mn-ea"/>
                          <a:cs typeface="+mn-cs"/>
                        </a:rPr>
                        <a:t>plutôt cool</a:t>
                      </a:r>
                    </a:p>
                    <a:p>
                      <a:r>
                        <a:rPr lang="fr-FR" sz="1400" b="0" i="1" u="none" strike="noStrike" kern="1200" baseline="0" dirty="0" err="1">
                          <a:solidFill>
                            <a:srgbClr val="00B0F0"/>
                          </a:solidFill>
                          <a:latin typeface="+mn-lt"/>
                          <a:ea typeface="+mn-ea"/>
                          <a:cs typeface="+mn-cs"/>
                        </a:rPr>
                        <a:t>rather</a:t>
                      </a:r>
                      <a:r>
                        <a:rPr lang="fr-FR" sz="1400" b="0" i="1" u="none" strike="noStrike" kern="1200" baseline="0" dirty="0">
                          <a:solidFill>
                            <a:srgbClr val="00B0F0"/>
                          </a:solidFill>
                          <a:latin typeface="+mn-lt"/>
                          <a:ea typeface="+mn-ea"/>
                          <a:cs typeface="+mn-cs"/>
                        </a:rPr>
                        <a:t> cool</a:t>
                      </a:r>
                    </a:p>
                    <a:p>
                      <a:r>
                        <a:rPr lang="fr-FR" sz="1400" b="1" i="0" u="none" strike="noStrike" kern="1200" baseline="0" dirty="0">
                          <a:solidFill>
                            <a:srgbClr val="002060"/>
                          </a:solidFill>
                          <a:latin typeface="+mn-lt"/>
                          <a:ea typeface="+mn-ea"/>
                          <a:cs typeface="+mn-cs"/>
                        </a:rPr>
                        <a:t>très marrant</a:t>
                      </a:r>
                    </a:p>
                    <a:p>
                      <a:r>
                        <a:rPr lang="fr-FR" sz="1400" b="0" i="1" u="none" strike="noStrike" kern="1200" baseline="0" dirty="0" err="1">
                          <a:solidFill>
                            <a:srgbClr val="00B0F0"/>
                          </a:solidFill>
                          <a:latin typeface="+mn-lt"/>
                          <a:ea typeface="+mn-ea"/>
                          <a:cs typeface="+mn-cs"/>
                        </a:rPr>
                        <a:t>very</a:t>
                      </a:r>
                      <a:r>
                        <a:rPr lang="fr-FR" sz="1400" b="0" i="1" u="none" strike="noStrike" kern="1200" baseline="0" dirty="0">
                          <a:solidFill>
                            <a:srgbClr val="00B0F0"/>
                          </a:solidFill>
                          <a:latin typeface="+mn-lt"/>
                          <a:ea typeface="+mn-ea"/>
                          <a:cs typeface="+mn-cs"/>
                        </a:rPr>
                        <a:t> </a:t>
                      </a:r>
                      <a:r>
                        <a:rPr lang="fr-FR" sz="1400" b="0" i="1" u="none" strike="noStrike" kern="1200" baseline="0" dirty="0" err="1">
                          <a:solidFill>
                            <a:srgbClr val="00B0F0"/>
                          </a:solidFill>
                          <a:latin typeface="+mn-lt"/>
                          <a:ea typeface="+mn-ea"/>
                          <a:cs typeface="+mn-cs"/>
                        </a:rPr>
                        <a:t>funny</a:t>
                      </a:r>
                      <a:endParaRPr lang="fr-FR" sz="1400" b="0" i="1" u="none" strike="noStrike" kern="1200" baseline="0" dirty="0">
                        <a:solidFill>
                          <a:srgbClr val="00B0F0"/>
                        </a:solidFill>
                        <a:latin typeface="+mn-lt"/>
                        <a:ea typeface="+mn-ea"/>
                        <a:cs typeface="+mn-cs"/>
                      </a:endParaRPr>
                    </a:p>
                    <a:p>
                      <a:r>
                        <a:rPr lang="fr-FR" sz="1400" b="1" i="0" u="none" strike="noStrike" kern="1200" baseline="0" dirty="0">
                          <a:solidFill>
                            <a:srgbClr val="002060"/>
                          </a:solidFill>
                          <a:latin typeface="+mn-lt"/>
                          <a:ea typeface="+mn-ea"/>
                          <a:cs typeface="+mn-cs"/>
                        </a:rPr>
                        <a:t>assez intéressant</a:t>
                      </a:r>
                    </a:p>
                    <a:p>
                      <a:r>
                        <a:rPr lang="fr-FR" sz="1400" b="0" i="1" u="none" strike="noStrike" kern="1200" baseline="0" dirty="0" err="1">
                          <a:solidFill>
                            <a:srgbClr val="00B0F0"/>
                          </a:solidFill>
                          <a:latin typeface="+mn-lt"/>
                          <a:ea typeface="+mn-ea"/>
                          <a:cs typeface="+mn-cs"/>
                        </a:rPr>
                        <a:t>quite</a:t>
                      </a:r>
                      <a:r>
                        <a:rPr lang="fr-FR" sz="1400" b="0" i="1" u="none" strike="noStrike" kern="1200" baseline="0" dirty="0">
                          <a:solidFill>
                            <a:srgbClr val="00B0F0"/>
                          </a:solidFill>
                          <a:latin typeface="+mn-lt"/>
                          <a:ea typeface="+mn-ea"/>
                          <a:cs typeface="+mn-cs"/>
                        </a:rPr>
                        <a:t> </a:t>
                      </a:r>
                      <a:r>
                        <a:rPr lang="fr-FR" sz="1400" b="0" i="1" u="none" strike="noStrike" kern="1200" baseline="0" dirty="0" err="1">
                          <a:solidFill>
                            <a:srgbClr val="00B0F0"/>
                          </a:solidFill>
                          <a:latin typeface="+mn-lt"/>
                          <a:ea typeface="+mn-ea"/>
                          <a:cs typeface="+mn-cs"/>
                        </a:rPr>
                        <a:t>interesting</a:t>
                      </a:r>
                      <a:endParaRPr lang="fr-FR" sz="1400" b="0" i="1" u="none" strike="noStrike" kern="1200" baseline="0" dirty="0">
                        <a:solidFill>
                          <a:srgbClr val="00B0F0"/>
                        </a:solidFill>
                        <a:latin typeface="+mn-lt"/>
                        <a:ea typeface="+mn-ea"/>
                        <a:cs typeface="+mn-cs"/>
                      </a:endParaRPr>
                    </a:p>
                    <a:p>
                      <a:r>
                        <a:rPr lang="fr-FR" sz="1400" b="1" i="0" u="none" strike="noStrike" kern="1200" baseline="0" dirty="0">
                          <a:solidFill>
                            <a:srgbClr val="002060"/>
                          </a:solidFill>
                          <a:latin typeface="+mn-lt"/>
                          <a:ea typeface="+mn-ea"/>
                          <a:cs typeface="+mn-cs"/>
                        </a:rPr>
                        <a:t>pas mal</a:t>
                      </a:r>
                    </a:p>
                    <a:p>
                      <a:r>
                        <a:rPr lang="fr-FR" sz="1400" b="0" i="1" u="none" strike="noStrike" kern="1200" baseline="0" dirty="0">
                          <a:solidFill>
                            <a:srgbClr val="00B0F0"/>
                          </a:solidFill>
                          <a:latin typeface="+mn-lt"/>
                          <a:ea typeface="+mn-ea"/>
                          <a:cs typeface="+mn-cs"/>
                        </a:rPr>
                        <a:t>not </a:t>
                      </a:r>
                      <a:r>
                        <a:rPr lang="fr-FR" sz="1400" b="0" i="1" u="none" strike="noStrike" kern="1200" baseline="0" dirty="0" err="1">
                          <a:solidFill>
                            <a:srgbClr val="00B0F0"/>
                          </a:solidFill>
                          <a:latin typeface="+mn-lt"/>
                          <a:ea typeface="+mn-ea"/>
                          <a:cs typeface="+mn-cs"/>
                        </a:rPr>
                        <a:t>bad</a:t>
                      </a:r>
                      <a:endParaRPr lang="fr-FR" sz="1400" b="0" i="1" u="none" strike="noStrike" kern="1200" baseline="0" dirty="0">
                        <a:solidFill>
                          <a:srgbClr val="00B0F0"/>
                        </a:solidFill>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pPr>
                      <a:r>
                        <a:rPr lang="fr-FR" sz="1400" b="1" i="0" baseline="0" noProof="0" dirty="0">
                          <a:solidFill>
                            <a:srgbClr val="002060"/>
                          </a:solidFill>
                        </a:rPr>
                        <a:t>mais </a:t>
                      </a:r>
                    </a:p>
                    <a:p>
                      <a:pPr algn="l">
                        <a:lnSpc>
                          <a:spcPct val="100000"/>
                        </a:lnSpc>
                      </a:pPr>
                      <a:r>
                        <a:rPr lang="fr-FR" sz="1400" b="0" i="1" baseline="0" noProof="0" dirty="0">
                          <a:solidFill>
                            <a:srgbClr val="00B0F0"/>
                          </a:solidFill>
                        </a:rPr>
                        <a:t>but</a:t>
                      </a:r>
                    </a:p>
                    <a:p>
                      <a:pPr marL="0" marR="0" lvl="0" indent="0" algn="l" defTabSz="685800" rtl="0" eaLnBrk="1" fontAlgn="auto" latinLnBrk="0" hangingPunct="1">
                        <a:lnSpc>
                          <a:spcPct val="100000"/>
                        </a:lnSpc>
                        <a:spcBef>
                          <a:spcPts val="0"/>
                        </a:spcBef>
                        <a:spcAft>
                          <a:spcPts val="0"/>
                        </a:spcAft>
                        <a:buClrTx/>
                        <a:buSzTx/>
                        <a:buFontTx/>
                        <a:buNone/>
                        <a:tabLst/>
                        <a:defRPr/>
                      </a:pPr>
                      <a:endParaRPr lang="fr-FR" sz="1400" b="1" noProof="0" dirty="0">
                        <a:solidFill>
                          <a:srgbClr val="FF000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400" b="1" i="0" u="none" strike="noStrike" kern="1200" baseline="0" dirty="0">
                          <a:solidFill>
                            <a:srgbClr val="002060"/>
                          </a:solidFill>
                          <a:latin typeface="+mn-lt"/>
                          <a:ea typeface="+mn-ea"/>
                          <a:cs typeface="+mn-cs"/>
                        </a:rPr>
                        <a:t>ennuyeux à mourir.</a:t>
                      </a:r>
                    </a:p>
                    <a:p>
                      <a:r>
                        <a:rPr lang="fr-FR" sz="1400" b="0" i="1" u="none" strike="noStrike" kern="1200" baseline="0" dirty="0" err="1">
                          <a:solidFill>
                            <a:srgbClr val="00B0F0"/>
                          </a:solidFill>
                          <a:latin typeface="+mn-lt"/>
                          <a:ea typeface="+mn-ea"/>
                          <a:cs typeface="+mn-cs"/>
                        </a:rPr>
                        <a:t>dead</a:t>
                      </a:r>
                      <a:r>
                        <a:rPr lang="fr-FR" sz="1400" b="0" i="1" u="none" strike="noStrike" kern="1200" baseline="0" dirty="0">
                          <a:solidFill>
                            <a:srgbClr val="00B0F0"/>
                          </a:solidFill>
                          <a:latin typeface="+mn-lt"/>
                          <a:ea typeface="+mn-ea"/>
                          <a:cs typeface="+mn-cs"/>
                        </a:rPr>
                        <a:t> </a:t>
                      </a:r>
                      <a:r>
                        <a:rPr lang="fr-FR" sz="1400" b="0" i="1" u="none" strike="noStrike" kern="1200" baseline="0" dirty="0" err="1">
                          <a:solidFill>
                            <a:srgbClr val="00B0F0"/>
                          </a:solidFill>
                          <a:latin typeface="+mn-lt"/>
                          <a:ea typeface="+mn-ea"/>
                          <a:cs typeface="+mn-cs"/>
                        </a:rPr>
                        <a:t>boring</a:t>
                      </a:r>
                      <a:r>
                        <a:rPr lang="fr-FR" sz="1400" b="0" i="1" u="none" strike="noStrike" kern="1200" baseline="0" dirty="0">
                          <a:solidFill>
                            <a:srgbClr val="00B0F0"/>
                          </a:solidFill>
                          <a:latin typeface="+mn-lt"/>
                          <a:ea typeface="+mn-ea"/>
                          <a:cs typeface="+mn-cs"/>
                        </a:rPr>
                        <a:t>.</a:t>
                      </a:r>
                    </a:p>
                    <a:p>
                      <a:r>
                        <a:rPr lang="fr-FR" sz="1400" b="1" i="0" u="none" strike="noStrike" kern="1200" baseline="0" dirty="0">
                          <a:solidFill>
                            <a:srgbClr val="002060"/>
                          </a:solidFill>
                          <a:latin typeface="+mn-lt"/>
                          <a:ea typeface="+mn-ea"/>
                          <a:cs typeface="+mn-cs"/>
                        </a:rPr>
                        <a:t>vraiment horrible.</a:t>
                      </a:r>
                    </a:p>
                    <a:p>
                      <a:r>
                        <a:rPr lang="fr-FR" sz="1400" b="0" i="1" u="none" strike="noStrike" kern="1200" baseline="0" dirty="0" err="1">
                          <a:solidFill>
                            <a:srgbClr val="00B0F0"/>
                          </a:solidFill>
                          <a:latin typeface="+mn-lt"/>
                          <a:ea typeface="+mn-ea"/>
                          <a:cs typeface="+mn-cs"/>
                        </a:rPr>
                        <a:t>really</a:t>
                      </a:r>
                      <a:r>
                        <a:rPr lang="fr-FR" sz="1400" b="0" i="1" u="none" strike="noStrike" kern="1200" baseline="0" dirty="0">
                          <a:solidFill>
                            <a:srgbClr val="00B0F0"/>
                          </a:solidFill>
                          <a:latin typeface="+mn-lt"/>
                          <a:ea typeface="+mn-ea"/>
                          <a:cs typeface="+mn-cs"/>
                        </a:rPr>
                        <a:t> horrible.</a:t>
                      </a:r>
                    </a:p>
                    <a:p>
                      <a:r>
                        <a:rPr lang="fr-FR" sz="1400" b="1" i="0" u="none" strike="noStrike" kern="1200" baseline="0" dirty="0">
                          <a:solidFill>
                            <a:srgbClr val="002060"/>
                          </a:solidFill>
                          <a:latin typeface="+mn-lt"/>
                          <a:ea typeface="+mn-ea"/>
                          <a:cs typeface="+mn-cs"/>
                        </a:rPr>
                        <a:t>assez nul.</a:t>
                      </a:r>
                    </a:p>
                    <a:p>
                      <a:r>
                        <a:rPr lang="fr-FR" sz="1400" b="0" i="1" u="none" strike="noStrike" kern="1200" baseline="0" dirty="0" err="1">
                          <a:solidFill>
                            <a:srgbClr val="00B0F0"/>
                          </a:solidFill>
                          <a:latin typeface="+mn-lt"/>
                          <a:ea typeface="+mn-ea"/>
                          <a:cs typeface="+mn-cs"/>
                        </a:rPr>
                        <a:t>quite</a:t>
                      </a:r>
                      <a:r>
                        <a:rPr lang="fr-FR" sz="1400" b="0" i="1" u="none" strike="noStrike" kern="1200" baseline="0" dirty="0">
                          <a:solidFill>
                            <a:srgbClr val="00B0F0"/>
                          </a:solidFill>
                          <a:latin typeface="+mn-lt"/>
                          <a:ea typeface="+mn-ea"/>
                          <a:cs typeface="+mn-cs"/>
                        </a:rPr>
                        <a:t> </a:t>
                      </a:r>
                      <a:r>
                        <a:rPr lang="fr-FR" sz="1400" b="0" i="1" u="none" strike="noStrike" kern="1200" baseline="0" dirty="0" err="1">
                          <a:solidFill>
                            <a:srgbClr val="00B0F0"/>
                          </a:solidFill>
                          <a:latin typeface="+mn-lt"/>
                          <a:ea typeface="+mn-ea"/>
                          <a:cs typeface="+mn-cs"/>
                        </a:rPr>
                        <a:t>rubbish</a:t>
                      </a:r>
                      <a:r>
                        <a:rPr lang="fr-FR" sz="1400" b="0" i="1" u="none" strike="noStrike" kern="1200" baseline="0" dirty="0">
                          <a:solidFill>
                            <a:srgbClr val="00B0F0"/>
                          </a:solidFill>
                          <a:latin typeface="+mn-lt"/>
                          <a:ea typeface="+mn-ea"/>
                          <a:cs typeface="+mn-cs"/>
                        </a:rPr>
                        <a:t>.</a:t>
                      </a:r>
                    </a:p>
                    <a:p>
                      <a:r>
                        <a:rPr lang="fr-FR" sz="1400" b="1" i="0" u="none" strike="noStrike" kern="1200" baseline="0" dirty="0">
                          <a:solidFill>
                            <a:srgbClr val="002060"/>
                          </a:solidFill>
                          <a:latin typeface="+mn-lt"/>
                          <a:ea typeface="+mn-ea"/>
                          <a:cs typeface="+mn-cs"/>
                        </a:rPr>
                        <a:t>si effrayant.</a:t>
                      </a:r>
                    </a:p>
                    <a:p>
                      <a:r>
                        <a:rPr lang="fr-FR" sz="1400" b="0" i="1" u="none" strike="noStrike" kern="1200" baseline="0" dirty="0" err="1">
                          <a:solidFill>
                            <a:srgbClr val="00B0F0"/>
                          </a:solidFill>
                          <a:latin typeface="+mn-lt"/>
                          <a:ea typeface="+mn-ea"/>
                          <a:cs typeface="+mn-cs"/>
                        </a:rPr>
                        <a:t>so</a:t>
                      </a:r>
                      <a:r>
                        <a:rPr lang="fr-FR" sz="1400" b="0" i="1" u="none" strike="noStrike" kern="1200" baseline="0" dirty="0">
                          <a:solidFill>
                            <a:srgbClr val="00B0F0"/>
                          </a:solidFill>
                          <a:latin typeface="+mn-lt"/>
                          <a:ea typeface="+mn-ea"/>
                          <a:cs typeface="+mn-cs"/>
                        </a:rPr>
                        <a:t> </a:t>
                      </a:r>
                      <a:r>
                        <a:rPr lang="fr-FR" sz="1400" b="0" i="1" u="none" strike="noStrike" kern="1200" baseline="0" dirty="0" err="1">
                          <a:solidFill>
                            <a:srgbClr val="00B0F0"/>
                          </a:solidFill>
                          <a:latin typeface="+mn-lt"/>
                          <a:ea typeface="+mn-ea"/>
                          <a:cs typeface="+mn-cs"/>
                        </a:rPr>
                        <a:t>scary</a:t>
                      </a:r>
                      <a:r>
                        <a:rPr lang="fr-FR" sz="1400" b="0" i="1" u="none" strike="noStrike" kern="1200" baseline="0" dirty="0">
                          <a:solidFill>
                            <a:srgbClr val="00B0F0"/>
                          </a:solidFill>
                          <a:latin typeface="+mn-lt"/>
                          <a:ea typeface="+mn-ea"/>
                          <a:cs typeface="+mn-cs"/>
                        </a:rPr>
                        <a:t>.</a:t>
                      </a:r>
                    </a:p>
                    <a:p>
                      <a:r>
                        <a:rPr lang="fr-FR" sz="1400" b="1" i="0" u="none" strike="noStrike" kern="1200" baseline="0" dirty="0">
                          <a:solidFill>
                            <a:srgbClr val="002060"/>
                          </a:solidFill>
                          <a:latin typeface="+mn-lt"/>
                          <a:ea typeface="+mn-ea"/>
                          <a:cs typeface="+mn-cs"/>
                        </a:rPr>
                        <a:t>bizarre.</a:t>
                      </a:r>
                    </a:p>
                    <a:p>
                      <a:r>
                        <a:rPr lang="fr-FR" sz="1400" b="0" i="1" u="none" strike="noStrike" kern="1200" baseline="0" dirty="0" err="1">
                          <a:solidFill>
                            <a:srgbClr val="00B0F0"/>
                          </a:solidFill>
                          <a:latin typeface="+mn-lt"/>
                          <a:ea typeface="+mn-ea"/>
                          <a:cs typeface="+mn-cs"/>
                        </a:rPr>
                        <a:t>too</a:t>
                      </a:r>
                      <a:r>
                        <a:rPr lang="fr-FR" sz="1400" b="0" i="1" u="none" strike="noStrike" kern="1200" baseline="0" dirty="0">
                          <a:solidFill>
                            <a:srgbClr val="00B0F0"/>
                          </a:solidFill>
                          <a:latin typeface="+mn-lt"/>
                          <a:ea typeface="+mn-ea"/>
                          <a:cs typeface="+mn-cs"/>
                        </a:rPr>
                        <a:t> </a:t>
                      </a:r>
                      <a:r>
                        <a:rPr lang="fr-FR" sz="1400" b="0" i="1" u="none" strike="noStrike" kern="1200" baseline="0" dirty="0" err="1">
                          <a:solidFill>
                            <a:srgbClr val="00B0F0"/>
                          </a:solidFill>
                          <a:latin typeface="+mn-lt"/>
                          <a:ea typeface="+mn-ea"/>
                          <a:cs typeface="+mn-cs"/>
                        </a:rPr>
                        <a:t>weird</a:t>
                      </a:r>
                      <a:r>
                        <a:rPr lang="fr-FR" sz="1400" b="0" i="1" u="none" strike="noStrike" kern="1200" baseline="0" dirty="0">
                          <a:solidFill>
                            <a:srgbClr val="00B0F0"/>
                          </a:solidFill>
                          <a:latin typeface="+mn-lt"/>
                          <a:ea typeface="+mn-ea"/>
                          <a:cs typeface="+mn-cs"/>
                        </a:rPr>
                        <a:t>.</a:t>
                      </a:r>
                    </a:p>
                    <a:p>
                      <a:r>
                        <a:rPr lang="fr-FR" sz="1400" b="1" i="0" u="none" strike="noStrike" kern="1200" baseline="0" dirty="0">
                          <a:solidFill>
                            <a:srgbClr val="002060"/>
                          </a:solidFill>
                          <a:latin typeface="+mn-lt"/>
                          <a:ea typeface="+mn-ea"/>
                          <a:cs typeface="+mn-cs"/>
                        </a:rPr>
                        <a:t>trop cher.</a:t>
                      </a:r>
                    </a:p>
                    <a:p>
                      <a:r>
                        <a:rPr lang="fr-FR" sz="1400" b="0" i="1" u="none" strike="noStrike" kern="1200" baseline="0" dirty="0" err="1">
                          <a:solidFill>
                            <a:srgbClr val="00B0F0"/>
                          </a:solidFill>
                          <a:latin typeface="+mn-lt"/>
                          <a:ea typeface="+mn-ea"/>
                          <a:cs typeface="+mn-cs"/>
                        </a:rPr>
                        <a:t>too</a:t>
                      </a:r>
                      <a:r>
                        <a:rPr lang="fr-FR" sz="1400" b="0" i="1" u="none" strike="noStrike" kern="1200" baseline="0" dirty="0">
                          <a:solidFill>
                            <a:srgbClr val="00B0F0"/>
                          </a:solidFill>
                          <a:latin typeface="+mn-lt"/>
                          <a:ea typeface="+mn-ea"/>
                          <a:cs typeface="+mn-cs"/>
                        </a:rPr>
                        <a:t> </a:t>
                      </a:r>
                      <a:r>
                        <a:rPr lang="fr-FR" sz="1400" b="0" i="1" u="none" strike="noStrike" kern="1200" baseline="0" dirty="0" err="1">
                          <a:solidFill>
                            <a:srgbClr val="00B0F0"/>
                          </a:solidFill>
                          <a:latin typeface="+mn-lt"/>
                          <a:ea typeface="+mn-ea"/>
                          <a:cs typeface="+mn-cs"/>
                        </a:rPr>
                        <a:t>expensive</a:t>
                      </a:r>
                      <a:r>
                        <a:rPr lang="fr-FR" sz="1400" b="0" i="1" u="none" strike="noStrike" kern="1200" baseline="0" dirty="0">
                          <a:solidFill>
                            <a:srgbClr val="00B0F0"/>
                          </a:solidFill>
                          <a:latin typeface="+mn-lt"/>
                          <a:ea typeface="+mn-ea"/>
                          <a:cs typeface="+mn-cs"/>
                        </a:rPr>
                        <a:t>.</a:t>
                      </a:r>
                      <a:endParaRPr lang="fr-FR" sz="1400" i="1" dirty="0">
                        <a:solidFill>
                          <a:srgbClr val="00B0F0"/>
                        </a:solidFill>
                      </a:endParaRPr>
                    </a:p>
                    <a:p>
                      <a:endParaRPr lang="en-GB" dirty="0"/>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82065556"/>
                  </a:ext>
                </a:extLst>
              </a:tr>
            </a:tbl>
          </a:graphicData>
        </a:graphic>
      </p:graphicFrame>
      <p:sp>
        <p:nvSpPr>
          <p:cNvPr id="5" name="Scroll: Horizontal 20">
            <a:extLst>
              <a:ext uri="{FF2B5EF4-FFF2-40B4-BE49-F238E27FC236}">
                <a16:creationId xmlns:a16="http://schemas.microsoft.com/office/drawing/2014/main" id="{1285592F-00B4-423D-9D21-827CA0101706}"/>
              </a:ext>
            </a:extLst>
          </p:cNvPr>
          <p:cNvSpPr/>
          <p:nvPr/>
        </p:nvSpPr>
        <p:spPr>
          <a:xfrm>
            <a:off x="0" y="894906"/>
            <a:ext cx="1724296" cy="1090650"/>
          </a:xfrm>
          <a:prstGeom prst="horizontalScroll">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lIns="72000" rIns="0" rtlCol="0" anchor="ctr"/>
          <a:lstStyle/>
          <a:p>
            <a:pPr defTabSz="457200">
              <a:defRPr/>
            </a:pPr>
            <a:r>
              <a:rPr lang="fr-FR" sz="1100" b="1" dirty="0">
                <a:solidFill>
                  <a:srgbClr val="002060"/>
                </a:solidFill>
                <a:latin typeface="Calibri" panose="020F0502020204030204"/>
              </a:rPr>
              <a:t>Je suis allé à Paris!</a:t>
            </a:r>
            <a:r>
              <a:rPr lang="fr-FR" sz="1100" i="1" dirty="0">
                <a:solidFill>
                  <a:srgbClr val="002060"/>
                </a:solidFill>
                <a:latin typeface="Calibri" panose="020F0502020204030204"/>
              </a:rPr>
              <a:t> </a:t>
            </a:r>
          </a:p>
          <a:p>
            <a:pPr defTabSz="457200">
              <a:defRPr/>
            </a:pPr>
            <a:r>
              <a:rPr lang="fr-FR" sz="1100" i="1" dirty="0">
                <a:solidFill>
                  <a:srgbClr val="002060"/>
                </a:solidFill>
                <a:latin typeface="Calibri" panose="020F0502020204030204"/>
              </a:rPr>
              <a:t>I </a:t>
            </a:r>
            <a:r>
              <a:rPr lang="fr-FR" sz="1100" i="1" dirty="0" err="1">
                <a:solidFill>
                  <a:srgbClr val="002060"/>
                </a:solidFill>
                <a:latin typeface="Calibri" panose="020F0502020204030204"/>
              </a:rPr>
              <a:t>went</a:t>
            </a:r>
            <a:r>
              <a:rPr lang="fr-FR" sz="1100" i="1" dirty="0">
                <a:solidFill>
                  <a:srgbClr val="002060"/>
                </a:solidFill>
                <a:latin typeface="Calibri" panose="020F0502020204030204"/>
              </a:rPr>
              <a:t> to Paris! </a:t>
            </a:r>
          </a:p>
          <a:p>
            <a:pPr defTabSz="457200">
              <a:defRPr/>
            </a:pPr>
            <a:r>
              <a:rPr lang="fr-FR" sz="1100" i="1" dirty="0">
                <a:solidFill>
                  <a:srgbClr val="002060"/>
                </a:solidFill>
                <a:latin typeface="Calibri" panose="020F0502020204030204"/>
              </a:rPr>
              <a:t>(</a:t>
            </a:r>
            <a:r>
              <a:rPr lang="fr-FR" sz="1100" i="1" dirty="0" err="1">
                <a:solidFill>
                  <a:srgbClr val="002060"/>
                </a:solidFill>
                <a:latin typeface="Calibri" panose="020F0502020204030204"/>
              </a:rPr>
              <a:t>Past</a:t>
            </a:r>
            <a:r>
              <a:rPr lang="fr-FR" sz="1100" i="1" dirty="0">
                <a:solidFill>
                  <a:srgbClr val="002060"/>
                </a:solidFill>
                <a:latin typeface="Calibri" panose="020F0502020204030204"/>
              </a:rPr>
              <a:t> </a:t>
            </a:r>
            <a:r>
              <a:rPr lang="fr-FR" sz="1100" i="1" dirty="0" err="1">
                <a:solidFill>
                  <a:srgbClr val="002060"/>
                </a:solidFill>
                <a:latin typeface="Calibri" panose="020F0502020204030204"/>
              </a:rPr>
              <a:t>tense</a:t>
            </a:r>
            <a:r>
              <a:rPr lang="fr-FR" sz="1100" i="1" dirty="0">
                <a:solidFill>
                  <a:srgbClr val="002060"/>
                </a:solidFill>
                <a:latin typeface="Calibri" panose="020F0502020204030204"/>
              </a:rPr>
              <a:t> </a:t>
            </a:r>
            <a:r>
              <a:rPr lang="fr-FR" sz="1100" i="1" dirty="0" err="1">
                <a:solidFill>
                  <a:srgbClr val="002060"/>
                </a:solidFill>
                <a:latin typeface="Calibri" panose="020F0502020204030204"/>
              </a:rPr>
              <a:t>with</a:t>
            </a:r>
            <a:r>
              <a:rPr lang="fr-FR" sz="1100" i="1" dirty="0">
                <a:solidFill>
                  <a:srgbClr val="002060"/>
                </a:solidFill>
                <a:latin typeface="Calibri" panose="020F0502020204030204"/>
              </a:rPr>
              <a:t> ‘</a:t>
            </a:r>
            <a:r>
              <a:rPr lang="fr-FR" sz="1100" b="1" i="1" dirty="0">
                <a:solidFill>
                  <a:srgbClr val="002060"/>
                </a:solidFill>
                <a:latin typeface="Calibri" panose="020F0502020204030204"/>
              </a:rPr>
              <a:t>être</a:t>
            </a:r>
            <a:r>
              <a:rPr lang="fr-FR" sz="1100" i="1" dirty="0">
                <a:solidFill>
                  <a:srgbClr val="002060"/>
                </a:solidFill>
                <a:latin typeface="Calibri" panose="020F0502020204030204"/>
              </a:rPr>
              <a:t>’)</a:t>
            </a:r>
          </a:p>
          <a:p>
            <a:pPr lvl="0">
              <a:defRPr/>
            </a:pPr>
            <a:r>
              <a:rPr lang="fr-FR" sz="1100" b="1" dirty="0">
                <a:solidFill>
                  <a:srgbClr val="FF0000"/>
                </a:solidFill>
              </a:rPr>
              <a:t>* </a:t>
            </a:r>
            <a:r>
              <a:rPr lang="fr-FR" sz="1100" dirty="0" err="1">
                <a:solidFill>
                  <a:srgbClr val="FF0000"/>
                </a:solidFill>
              </a:rPr>
              <a:t>Add</a:t>
            </a:r>
            <a:r>
              <a:rPr lang="fr-FR" sz="1100" dirty="0">
                <a:solidFill>
                  <a:srgbClr val="FF0000"/>
                </a:solidFill>
              </a:rPr>
              <a:t> an </a:t>
            </a:r>
            <a:r>
              <a:rPr lang="fr-FR" sz="1100" b="1" dirty="0">
                <a:solidFill>
                  <a:srgbClr val="FF0000"/>
                </a:solidFill>
              </a:rPr>
              <a:t>e</a:t>
            </a:r>
            <a:r>
              <a:rPr lang="fr-FR" sz="1100" dirty="0">
                <a:solidFill>
                  <a:srgbClr val="FF0000"/>
                </a:solidFill>
              </a:rPr>
              <a:t> fem’, </a:t>
            </a:r>
            <a:r>
              <a:rPr lang="fr-FR" sz="1100" b="1" dirty="0">
                <a:solidFill>
                  <a:srgbClr val="FF0000"/>
                </a:solidFill>
              </a:rPr>
              <a:t>s</a:t>
            </a:r>
            <a:r>
              <a:rPr lang="fr-FR" sz="1100" dirty="0">
                <a:solidFill>
                  <a:srgbClr val="FF0000"/>
                </a:solidFill>
              </a:rPr>
              <a:t> plural</a:t>
            </a:r>
            <a:endParaRPr lang="fr-FR" sz="1100" i="1" dirty="0">
              <a:solidFill>
                <a:srgbClr val="002060"/>
              </a:solidFill>
              <a:latin typeface="Calibri" panose="020F0502020204030204"/>
            </a:endParaRPr>
          </a:p>
        </p:txBody>
      </p:sp>
      <p:grpSp>
        <p:nvGrpSpPr>
          <p:cNvPr id="6" name="Group 5">
            <a:extLst>
              <a:ext uri="{FF2B5EF4-FFF2-40B4-BE49-F238E27FC236}">
                <a16:creationId xmlns:a16="http://schemas.microsoft.com/office/drawing/2014/main" id="{1D5AF6BB-63A8-41A4-A708-2E4858ECF3C0}"/>
              </a:ext>
            </a:extLst>
          </p:cNvPr>
          <p:cNvGrpSpPr/>
          <p:nvPr/>
        </p:nvGrpSpPr>
        <p:grpSpPr>
          <a:xfrm>
            <a:off x="-200045" y="4856237"/>
            <a:ext cx="2193964" cy="2051295"/>
            <a:chOff x="-2656611" y="4309003"/>
            <a:chExt cx="2193964" cy="2051295"/>
          </a:xfrm>
        </p:grpSpPr>
        <p:sp>
          <p:nvSpPr>
            <p:cNvPr id="7" name="TextBox 6">
              <a:extLst>
                <a:ext uri="{FF2B5EF4-FFF2-40B4-BE49-F238E27FC236}">
                  <a16:creationId xmlns:a16="http://schemas.microsoft.com/office/drawing/2014/main" id="{7F6F238E-5C30-43D4-900F-FB536B9C590A}"/>
                </a:ext>
              </a:extLst>
            </p:cNvPr>
            <p:cNvSpPr txBox="1"/>
            <p:nvPr/>
          </p:nvSpPr>
          <p:spPr>
            <a:xfrm>
              <a:off x="-2456565" y="4501160"/>
              <a:ext cx="1828800" cy="1785104"/>
            </a:xfrm>
            <a:prstGeom prst="rect">
              <a:avLst/>
            </a:prstGeom>
            <a:solidFill>
              <a:schemeClr val="bg1"/>
            </a:solidFill>
            <a:ln w="28575">
              <a:solidFill>
                <a:srgbClr val="FF0000"/>
              </a:solidFill>
            </a:ln>
          </p:spPr>
          <p:txBody>
            <a:bodyPr wrap="square" rtlCol="0">
              <a:spAutoFit/>
            </a:bodyPr>
            <a:lstStyle/>
            <a:p>
              <a:pPr defTabSz="457200">
                <a:defRPr/>
              </a:pPr>
              <a:r>
                <a:rPr lang="fr-FR" sz="1100" b="1" dirty="0">
                  <a:solidFill>
                    <a:srgbClr val="FF0000"/>
                  </a:solidFill>
                  <a:latin typeface="Calibri" panose="020F0502020204030204"/>
                </a:rPr>
                <a:t>      Talk about </a:t>
              </a:r>
              <a:r>
                <a:rPr lang="fr-FR" sz="1100" b="1" dirty="0" err="1">
                  <a:solidFill>
                    <a:srgbClr val="FF0000"/>
                  </a:solidFill>
                  <a:latin typeface="Calibri" panose="020F0502020204030204"/>
                </a:rPr>
                <a:t>others</a:t>
              </a:r>
              <a:r>
                <a:rPr lang="fr-FR" sz="1100" b="1" dirty="0">
                  <a:solidFill>
                    <a:srgbClr val="FF0000"/>
                  </a:solidFill>
                  <a:latin typeface="Calibri" panose="020F0502020204030204"/>
                </a:rPr>
                <a:t>:</a:t>
              </a:r>
            </a:p>
            <a:p>
              <a:pPr defTabSz="457200">
                <a:defRPr/>
              </a:pPr>
              <a:r>
                <a:rPr lang="fr-FR" sz="1100" b="1" i="1" dirty="0">
                  <a:solidFill>
                    <a:srgbClr val="002060"/>
                  </a:solidFill>
                  <a:latin typeface="Calibri" panose="020F0502020204030204"/>
                </a:rPr>
                <a:t>  (être) + </a:t>
              </a:r>
              <a:r>
                <a:rPr lang="fr-FR" sz="1100" b="1" i="1" dirty="0" err="1">
                  <a:solidFill>
                    <a:srgbClr val="FF0000"/>
                  </a:solidFill>
                  <a:latin typeface="Calibri" panose="020F0502020204030204"/>
                </a:rPr>
                <a:t>past</a:t>
              </a:r>
              <a:r>
                <a:rPr lang="fr-FR" sz="1100" b="1" i="1" dirty="0">
                  <a:solidFill>
                    <a:srgbClr val="FF0000"/>
                  </a:solidFill>
                  <a:latin typeface="Calibri" panose="020F0502020204030204"/>
                </a:rPr>
                <a:t> </a:t>
              </a:r>
              <a:r>
                <a:rPr lang="fr-FR" sz="1100" b="1" i="1" dirty="0" err="1">
                  <a:solidFill>
                    <a:srgbClr val="FF0000"/>
                  </a:solidFill>
                  <a:latin typeface="Calibri" panose="020F0502020204030204"/>
                </a:rPr>
                <a:t>participle</a:t>
              </a:r>
              <a:endParaRPr lang="fr-FR" sz="1100" b="1" i="1" dirty="0">
                <a:solidFill>
                  <a:srgbClr val="FF0000"/>
                </a:solidFill>
                <a:latin typeface="Calibri" panose="020F0502020204030204"/>
              </a:endParaRPr>
            </a:p>
            <a:p>
              <a:pPr>
                <a:defRPr/>
              </a:pPr>
              <a:r>
                <a:rPr lang="fr-FR" sz="1100" b="1" dirty="0">
                  <a:solidFill>
                    <a:srgbClr val="002060"/>
                  </a:solidFill>
                  <a:latin typeface="Calibri" panose="020F0502020204030204"/>
                </a:rPr>
                <a:t>Je suis…/Je </a:t>
              </a:r>
              <a:r>
                <a:rPr lang="fr-FR" sz="1100" i="1" dirty="0">
                  <a:solidFill>
                    <a:srgbClr val="002060"/>
                  </a:solidFill>
                  <a:latin typeface="Calibri" panose="020F0502020204030204"/>
                </a:rPr>
                <a:t>n</a:t>
              </a:r>
              <a:r>
                <a:rPr lang="fr-FR" sz="1100" b="1" dirty="0">
                  <a:solidFill>
                    <a:srgbClr val="002060"/>
                  </a:solidFill>
                  <a:latin typeface="Calibri" panose="020F0502020204030204"/>
                </a:rPr>
                <a:t>e suis </a:t>
              </a:r>
              <a:r>
                <a:rPr lang="fr-FR" sz="1100" i="1" dirty="0">
                  <a:solidFill>
                    <a:srgbClr val="002060"/>
                  </a:solidFill>
                  <a:latin typeface="Calibri" panose="020F0502020204030204"/>
                </a:rPr>
                <a:t>pas</a:t>
              </a:r>
              <a:r>
                <a:rPr lang="fr-FR" sz="1100" b="1" dirty="0">
                  <a:solidFill>
                    <a:srgbClr val="002060"/>
                  </a:solidFill>
                  <a:latin typeface="Calibri" panose="020F0502020204030204"/>
                </a:rPr>
                <a:t>…</a:t>
              </a:r>
            </a:p>
            <a:p>
              <a:pPr defTabSz="457200">
                <a:defRPr/>
              </a:pPr>
              <a:r>
                <a:rPr lang="fr-FR" sz="1100" b="1" dirty="0">
                  <a:solidFill>
                    <a:srgbClr val="002060"/>
                  </a:solidFill>
                  <a:latin typeface="Calibri" panose="020F0502020204030204"/>
                </a:rPr>
                <a:t>Tu es …?</a:t>
              </a:r>
            </a:p>
            <a:p>
              <a:pPr defTabSz="457200">
                <a:defRPr/>
              </a:pPr>
              <a:r>
                <a:rPr lang="fr-FR" sz="1100" b="1" dirty="0">
                  <a:solidFill>
                    <a:srgbClr val="002060"/>
                  </a:solidFill>
                  <a:latin typeface="Calibri" panose="020F0502020204030204"/>
                </a:rPr>
                <a:t>Mon père/il est…</a:t>
              </a:r>
            </a:p>
            <a:p>
              <a:pPr defTabSz="457200">
                <a:defRPr/>
              </a:pPr>
              <a:r>
                <a:rPr lang="fr-FR" sz="1100" b="1" dirty="0">
                  <a:solidFill>
                    <a:srgbClr val="002060"/>
                  </a:solidFill>
                  <a:latin typeface="Calibri" panose="020F0502020204030204"/>
                </a:rPr>
                <a:t>Ma mère/elle est…</a:t>
              </a:r>
            </a:p>
            <a:p>
              <a:pPr defTabSz="457200">
                <a:defRPr/>
              </a:pPr>
              <a:r>
                <a:rPr lang="fr-FR" sz="1100" b="1" dirty="0">
                  <a:solidFill>
                    <a:srgbClr val="002060"/>
                  </a:solidFill>
                  <a:latin typeface="Calibri" panose="020F0502020204030204"/>
                </a:rPr>
                <a:t>On est…</a:t>
              </a:r>
            </a:p>
            <a:p>
              <a:pPr defTabSz="457200">
                <a:defRPr/>
              </a:pPr>
              <a:r>
                <a:rPr lang="fr-FR" sz="1100" b="1" dirty="0">
                  <a:solidFill>
                    <a:srgbClr val="002060"/>
                  </a:solidFill>
                  <a:latin typeface="Calibri" panose="020F0502020204030204"/>
                </a:rPr>
                <a:t>Nous sommes…</a:t>
              </a:r>
            </a:p>
            <a:p>
              <a:pPr defTabSz="457200">
                <a:defRPr/>
              </a:pPr>
              <a:r>
                <a:rPr lang="fr-FR" sz="1100" b="1" dirty="0">
                  <a:solidFill>
                    <a:srgbClr val="002060"/>
                  </a:solidFill>
                  <a:latin typeface="Calibri" panose="020F0502020204030204"/>
                </a:rPr>
                <a:t>Vous êtes …?</a:t>
              </a:r>
            </a:p>
            <a:p>
              <a:pPr defTabSz="457200">
                <a:defRPr/>
              </a:pPr>
              <a:r>
                <a:rPr lang="fr-FR" sz="1100" b="1" dirty="0">
                  <a:solidFill>
                    <a:srgbClr val="002060"/>
                  </a:solidFill>
                  <a:latin typeface="Calibri" panose="020F0502020204030204"/>
                </a:rPr>
                <a:t>Mes amis/ils sont…</a:t>
              </a:r>
            </a:p>
          </p:txBody>
        </p:sp>
        <p:sp>
          <p:nvSpPr>
            <p:cNvPr id="8" name="Star: 5 Points 7">
              <a:extLst>
                <a:ext uri="{FF2B5EF4-FFF2-40B4-BE49-F238E27FC236}">
                  <a16:creationId xmlns:a16="http://schemas.microsoft.com/office/drawing/2014/main" id="{A3053902-33F6-4CED-97C1-79FCEBF04434}"/>
                </a:ext>
              </a:extLst>
            </p:cNvPr>
            <p:cNvSpPr/>
            <p:nvPr/>
          </p:nvSpPr>
          <p:spPr>
            <a:xfrm rot="20470423">
              <a:off x="-929868" y="5975985"/>
              <a:ext cx="467221" cy="384313"/>
            </a:xfrm>
            <a:prstGeom prst="star5">
              <a:avLst/>
            </a:prstGeom>
            <a:solidFill>
              <a:srgbClr val="FFFF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fr-FR" sz="1400">
                <a:solidFill>
                  <a:prstClr val="white"/>
                </a:solidFill>
                <a:latin typeface="Calibri" panose="020F0502020204030204"/>
              </a:endParaRPr>
            </a:p>
          </p:txBody>
        </p:sp>
        <p:sp>
          <p:nvSpPr>
            <p:cNvPr id="9" name="Star: 5 Points 8">
              <a:extLst>
                <a:ext uri="{FF2B5EF4-FFF2-40B4-BE49-F238E27FC236}">
                  <a16:creationId xmlns:a16="http://schemas.microsoft.com/office/drawing/2014/main" id="{B407F2A5-ABA5-484D-A4D1-9287900EA1B0}"/>
                </a:ext>
              </a:extLst>
            </p:cNvPr>
            <p:cNvSpPr/>
            <p:nvPr/>
          </p:nvSpPr>
          <p:spPr>
            <a:xfrm rot="840261">
              <a:off x="-2656611" y="4309003"/>
              <a:ext cx="467221" cy="384313"/>
            </a:xfrm>
            <a:prstGeom prst="star5">
              <a:avLst/>
            </a:prstGeom>
            <a:solidFill>
              <a:srgbClr val="FFFF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fr-FR" sz="1400">
                <a:solidFill>
                  <a:prstClr val="white"/>
                </a:solidFill>
                <a:latin typeface="Calibri" panose="020F0502020204030204"/>
              </a:endParaRPr>
            </a:p>
          </p:txBody>
        </p:sp>
      </p:grpSp>
      <p:grpSp>
        <p:nvGrpSpPr>
          <p:cNvPr id="10" name="Group 9">
            <a:extLst>
              <a:ext uri="{FF2B5EF4-FFF2-40B4-BE49-F238E27FC236}">
                <a16:creationId xmlns:a16="http://schemas.microsoft.com/office/drawing/2014/main" id="{565CBA17-FB04-49B3-949D-95D2596D0616}"/>
              </a:ext>
            </a:extLst>
          </p:cNvPr>
          <p:cNvGrpSpPr/>
          <p:nvPr/>
        </p:nvGrpSpPr>
        <p:grpSpPr>
          <a:xfrm>
            <a:off x="6044134" y="5692891"/>
            <a:ext cx="1807720" cy="1101418"/>
            <a:chOff x="3995500" y="4563649"/>
            <a:chExt cx="1807720" cy="1101418"/>
          </a:xfrm>
        </p:grpSpPr>
        <p:sp>
          <p:nvSpPr>
            <p:cNvPr id="11" name="TextBox 10">
              <a:extLst>
                <a:ext uri="{FF2B5EF4-FFF2-40B4-BE49-F238E27FC236}">
                  <a16:creationId xmlns:a16="http://schemas.microsoft.com/office/drawing/2014/main" id="{2B5A942E-CBB9-49DC-A1B0-42A67B834648}"/>
                </a:ext>
              </a:extLst>
            </p:cNvPr>
            <p:cNvSpPr txBox="1"/>
            <p:nvPr/>
          </p:nvSpPr>
          <p:spPr>
            <a:xfrm>
              <a:off x="4125616" y="4680182"/>
              <a:ext cx="1677604" cy="984885"/>
            </a:xfrm>
            <a:prstGeom prst="rect">
              <a:avLst/>
            </a:prstGeom>
            <a:solidFill>
              <a:schemeClr val="bg1"/>
            </a:solidFill>
            <a:ln w="38100">
              <a:solidFill>
                <a:srgbClr val="FF0000"/>
              </a:solidFill>
            </a:ln>
          </p:spPr>
          <p:txBody>
            <a:bodyPr wrap="square" rtlCol="0">
              <a:spAutoFit/>
            </a:bodyPr>
            <a:lstStyle/>
            <a:p>
              <a:pPr defTabSz="457200">
                <a:defRPr/>
              </a:pPr>
              <a:r>
                <a:rPr lang="fr-FR" sz="1400" b="1" dirty="0">
                  <a:solidFill>
                    <a:srgbClr val="FF0000"/>
                  </a:solidFill>
                  <a:latin typeface="Calibri" panose="020F0502020204030204"/>
                </a:rPr>
                <a:t>    </a:t>
              </a:r>
              <a:r>
                <a:rPr lang="fr-FR" sz="1100" b="1" dirty="0" err="1">
                  <a:solidFill>
                    <a:srgbClr val="FF0000"/>
                  </a:solidFill>
                  <a:latin typeface="Calibri" panose="020F0502020204030204"/>
                </a:rPr>
                <a:t>Include</a:t>
              </a:r>
              <a:r>
                <a:rPr lang="fr-FR" sz="1100" b="1" dirty="0">
                  <a:solidFill>
                    <a:srgbClr val="FF0000"/>
                  </a:solidFill>
                  <a:latin typeface="Calibri" panose="020F0502020204030204"/>
                </a:rPr>
                <a:t> </a:t>
              </a:r>
              <a:r>
                <a:rPr lang="fr-FR" sz="1100" b="1" dirty="0" err="1">
                  <a:solidFill>
                    <a:srgbClr val="FF0000"/>
                  </a:solidFill>
                  <a:latin typeface="Calibri" panose="020F0502020204030204"/>
                </a:rPr>
                <a:t>negatives</a:t>
              </a:r>
              <a:r>
                <a:rPr lang="fr-FR" sz="1100" b="1" dirty="0">
                  <a:solidFill>
                    <a:srgbClr val="FF0000"/>
                  </a:solidFill>
                  <a:latin typeface="Calibri" panose="020F0502020204030204"/>
                </a:rPr>
                <a:t>:</a:t>
              </a:r>
            </a:p>
            <a:p>
              <a:pPr defTabSz="457200">
                <a:defRPr/>
              </a:pPr>
              <a:r>
                <a:rPr lang="fr-FR" sz="1100" b="1" dirty="0">
                  <a:solidFill>
                    <a:srgbClr val="002060"/>
                  </a:solidFill>
                  <a:latin typeface="Calibri" panose="020F0502020204030204"/>
                </a:rPr>
                <a:t>je </a:t>
              </a:r>
              <a:r>
                <a:rPr lang="fr-FR" sz="1100" b="1" dirty="0">
                  <a:solidFill>
                    <a:srgbClr val="FF0000"/>
                  </a:solidFill>
                  <a:latin typeface="Calibri" panose="020F0502020204030204"/>
                </a:rPr>
                <a:t>ne </a:t>
              </a:r>
              <a:r>
                <a:rPr lang="fr-FR" sz="1100" b="1" dirty="0">
                  <a:solidFill>
                    <a:srgbClr val="002060"/>
                  </a:solidFill>
                  <a:latin typeface="Calibri" panose="020F0502020204030204"/>
                </a:rPr>
                <a:t>suis </a:t>
              </a:r>
              <a:r>
                <a:rPr lang="fr-FR" sz="1100" b="1" dirty="0">
                  <a:solidFill>
                    <a:srgbClr val="FF0000"/>
                  </a:solidFill>
                  <a:latin typeface="Calibri" panose="020F0502020204030204"/>
                </a:rPr>
                <a:t>pas</a:t>
              </a:r>
              <a:r>
                <a:rPr lang="fr-FR" sz="1100" b="1" dirty="0">
                  <a:solidFill>
                    <a:srgbClr val="002060"/>
                  </a:solidFill>
                  <a:latin typeface="Calibri" panose="020F0502020204030204"/>
                </a:rPr>
                <a:t> allé…</a:t>
              </a:r>
            </a:p>
            <a:p>
              <a:pPr defTabSz="457200">
                <a:defRPr/>
              </a:pPr>
              <a:r>
                <a:rPr lang="fr-FR" sz="1100" i="1" dirty="0">
                  <a:solidFill>
                    <a:srgbClr val="002060"/>
                  </a:solidFill>
                  <a:latin typeface="Calibri" panose="020F0502020204030204"/>
                </a:rPr>
                <a:t>I </a:t>
              </a:r>
              <a:r>
                <a:rPr lang="fr-FR" sz="1100" i="1" dirty="0" err="1">
                  <a:solidFill>
                    <a:srgbClr val="002060"/>
                  </a:solidFill>
                  <a:latin typeface="Calibri" panose="020F0502020204030204"/>
                </a:rPr>
                <a:t>didn’t</a:t>
              </a:r>
              <a:r>
                <a:rPr lang="fr-FR" sz="1100" i="1" dirty="0">
                  <a:solidFill>
                    <a:srgbClr val="002060"/>
                  </a:solidFill>
                  <a:latin typeface="Calibri" panose="020F0502020204030204"/>
                </a:rPr>
                <a:t> go</a:t>
              </a:r>
            </a:p>
            <a:p>
              <a:pPr defTabSz="457200">
                <a:defRPr/>
              </a:pPr>
              <a:r>
                <a:rPr lang="fr-FR" sz="1100" b="1" dirty="0">
                  <a:solidFill>
                    <a:srgbClr val="002060"/>
                  </a:solidFill>
                  <a:latin typeface="Calibri" panose="020F0502020204030204"/>
                </a:rPr>
                <a:t>on </a:t>
              </a:r>
              <a:r>
                <a:rPr lang="fr-FR" sz="1100" b="1" dirty="0">
                  <a:solidFill>
                    <a:srgbClr val="FF0000"/>
                  </a:solidFill>
                  <a:latin typeface="Calibri" panose="020F0502020204030204"/>
                </a:rPr>
                <a:t>n’</a:t>
              </a:r>
              <a:r>
                <a:rPr lang="fr-FR" sz="1100" b="1" dirty="0">
                  <a:solidFill>
                    <a:srgbClr val="002060"/>
                  </a:solidFill>
                  <a:latin typeface="Calibri" panose="020F0502020204030204"/>
                </a:rPr>
                <a:t>est </a:t>
              </a:r>
              <a:r>
                <a:rPr lang="fr-FR" sz="1100" b="1" dirty="0">
                  <a:solidFill>
                    <a:srgbClr val="FF0000"/>
                  </a:solidFill>
                  <a:latin typeface="Calibri" panose="020F0502020204030204"/>
                </a:rPr>
                <a:t>pas</a:t>
              </a:r>
              <a:r>
                <a:rPr lang="fr-FR" sz="1100" b="1" dirty="0">
                  <a:solidFill>
                    <a:srgbClr val="002060"/>
                  </a:solidFill>
                  <a:latin typeface="Calibri" panose="020F0502020204030204"/>
                </a:rPr>
                <a:t> sorti…</a:t>
              </a:r>
            </a:p>
            <a:p>
              <a:pPr defTabSz="457200">
                <a:defRPr/>
              </a:pPr>
              <a:r>
                <a:rPr lang="fr-FR" sz="1100" i="1" dirty="0" err="1">
                  <a:solidFill>
                    <a:srgbClr val="002060"/>
                  </a:solidFill>
                  <a:latin typeface="Calibri" panose="020F0502020204030204"/>
                </a:rPr>
                <a:t>we</a:t>
              </a:r>
              <a:r>
                <a:rPr lang="fr-FR" sz="1100" i="1" dirty="0">
                  <a:solidFill>
                    <a:srgbClr val="002060"/>
                  </a:solidFill>
                  <a:latin typeface="Calibri" panose="020F0502020204030204"/>
                </a:rPr>
                <a:t> </a:t>
              </a:r>
              <a:r>
                <a:rPr lang="fr-FR" sz="1100" i="1" dirty="0" err="1">
                  <a:solidFill>
                    <a:srgbClr val="002060"/>
                  </a:solidFill>
                  <a:latin typeface="Calibri" panose="020F0502020204030204"/>
                </a:rPr>
                <a:t>didn’t</a:t>
              </a:r>
              <a:r>
                <a:rPr lang="fr-FR" sz="1100" i="1" dirty="0">
                  <a:solidFill>
                    <a:srgbClr val="002060"/>
                  </a:solidFill>
                  <a:latin typeface="Calibri" panose="020F0502020204030204"/>
                </a:rPr>
                <a:t> go out</a:t>
              </a:r>
            </a:p>
          </p:txBody>
        </p:sp>
        <p:sp>
          <p:nvSpPr>
            <p:cNvPr id="12" name="Star: 5 Points 11">
              <a:extLst>
                <a:ext uri="{FF2B5EF4-FFF2-40B4-BE49-F238E27FC236}">
                  <a16:creationId xmlns:a16="http://schemas.microsoft.com/office/drawing/2014/main" id="{85DCE0FA-8FF0-4DDE-A482-7B64FC7C0B15}"/>
                </a:ext>
              </a:extLst>
            </p:cNvPr>
            <p:cNvSpPr/>
            <p:nvPr/>
          </p:nvSpPr>
          <p:spPr>
            <a:xfrm rot="840261">
              <a:off x="3995500" y="4563649"/>
              <a:ext cx="419170" cy="384313"/>
            </a:xfrm>
            <a:prstGeom prst="star5">
              <a:avLst/>
            </a:prstGeom>
            <a:solidFill>
              <a:srgbClr val="FFFF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fr-FR" sz="1400">
                <a:solidFill>
                  <a:prstClr val="white"/>
                </a:solidFill>
                <a:latin typeface="Calibri" panose="020F0502020204030204"/>
              </a:endParaRPr>
            </a:p>
          </p:txBody>
        </p:sp>
      </p:grpSp>
      <p:pic>
        <p:nvPicPr>
          <p:cNvPr id="13" name="Picture 12" descr="A picture containing building, tower, clock, tall&#10;&#10;Description automatically generated">
            <a:extLst>
              <a:ext uri="{FF2B5EF4-FFF2-40B4-BE49-F238E27FC236}">
                <a16:creationId xmlns:a16="http://schemas.microsoft.com/office/drawing/2014/main" id="{A51301B7-C054-4578-9439-4C1E4C40B597}"/>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879881" y="1177684"/>
            <a:ext cx="1281227" cy="1343719"/>
          </a:xfrm>
          <a:prstGeom prst="rect">
            <a:avLst/>
          </a:prstGeom>
        </p:spPr>
      </p:pic>
    </p:spTree>
    <p:extLst>
      <p:ext uri="{BB962C8B-B14F-4D97-AF65-F5344CB8AC3E}">
        <p14:creationId xmlns:p14="http://schemas.microsoft.com/office/powerpoint/2010/main" val="2958996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546BDE8-FE34-4271-AB6B-F55707CD878C}"/>
              </a:ext>
            </a:extLst>
          </p:cNvPr>
          <p:cNvGraphicFramePr>
            <a:graphicFrameLocks noGrp="1"/>
          </p:cNvGraphicFramePr>
          <p:nvPr/>
        </p:nvGraphicFramePr>
        <p:xfrm>
          <a:off x="0" y="-1"/>
          <a:ext cx="12114395" cy="6891344"/>
        </p:xfrm>
        <a:graphic>
          <a:graphicData uri="http://schemas.openxmlformats.org/drawingml/2006/table">
            <a:tbl>
              <a:tblPr firstRow="1" bandRow="1">
                <a:tableStyleId>{5940675A-B579-460E-94D1-54222C63F5DA}</a:tableStyleId>
              </a:tblPr>
              <a:tblGrid>
                <a:gridCol w="1632857">
                  <a:extLst>
                    <a:ext uri="{9D8B030D-6E8A-4147-A177-3AD203B41FA5}">
                      <a16:colId xmlns:a16="http://schemas.microsoft.com/office/drawing/2014/main" val="346465721"/>
                    </a:ext>
                  </a:extLst>
                </a:gridCol>
                <a:gridCol w="1358537">
                  <a:extLst>
                    <a:ext uri="{9D8B030D-6E8A-4147-A177-3AD203B41FA5}">
                      <a16:colId xmlns:a16="http://schemas.microsoft.com/office/drawing/2014/main" val="2153256686"/>
                    </a:ext>
                  </a:extLst>
                </a:gridCol>
                <a:gridCol w="1894115">
                  <a:extLst>
                    <a:ext uri="{9D8B030D-6E8A-4147-A177-3AD203B41FA5}">
                      <a16:colId xmlns:a16="http://schemas.microsoft.com/office/drawing/2014/main" val="1398830977"/>
                    </a:ext>
                  </a:extLst>
                </a:gridCol>
                <a:gridCol w="1312817">
                  <a:extLst>
                    <a:ext uri="{9D8B030D-6E8A-4147-A177-3AD203B41FA5}">
                      <a16:colId xmlns:a16="http://schemas.microsoft.com/office/drawing/2014/main" val="2682667079"/>
                    </a:ext>
                  </a:extLst>
                </a:gridCol>
                <a:gridCol w="1312817">
                  <a:extLst>
                    <a:ext uri="{9D8B030D-6E8A-4147-A177-3AD203B41FA5}">
                      <a16:colId xmlns:a16="http://schemas.microsoft.com/office/drawing/2014/main" val="3058565728"/>
                    </a:ext>
                  </a:extLst>
                </a:gridCol>
                <a:gridCol w="1254034">
                  <a:extLst>
                    <a:ext uri="{9D8B030D-6E8A-4147-A177-3AD203B41FA5}">
                      <a16:colId xmlns:a16="http://schemas.microsoft.com/office/drawing/2014/main" val="4197684131"/>
                    </a:ext>
                  </a:extLst>
                </a:gridCol>
                <a:gridCol w="3349218">
                  <a:extLst>
                    <a:ext uri="{9D8B030D-6E8A-4147-A177-3AD203B41FA5}">
                      <a16:colId xmlns:a16="http://schemas.microsoft.com/office/drawing/2014/main" val="2408834744"/>
                    </a:ext>
                  </a:extLst>
                </a:gridCol>
              </a:tblGrid>
              <a:tr h="661298">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i="0" dirty="0">
                          <a:solidFill>
                            <a:schemeClr val="bg1"/>
                          </a:solidFill>
                          <a:latin typeface="+mn-lt"/>
                        </a:rPr>
                        <a:t>4.   </a:t>
                      </a:r>
                      <a:r>
                        <a:rPr lang="fr-FR" sz="1800" b="1" i="0" baseline="0" dirty="0">
                          <a:solidFill>
                            <a:schemeClr val="bg1"/>
                          </a:solidFill>
                          <a:latin typeface="+mn-lt"/>
                        </a:rPr>
                        <a:t> </a:t>
                      </a:r>
                      <a:r>
                        <a:rPr lang="fr-FR" sz="1800" b="1" i="0" dirty="0">
                          <a:solidFill>
                            <a:schemeClr val="bg1"/>
                          </a:solidFill>
                          <a:latin typeface="+mn-lt"/>
                        </a:rPr>
                        <a:t>Comment as-tu voyagé?</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1" baseline="0" dirty="0">
                          <a:solidFill>
                            <a:schemeClr val="bg1"/>
                          </a:solidFill>
                          <a:latin typeface="+mn-lt"/>
                        </a:rPr>
                        <a:t>       </a:t>
                      </a:r>
                      <a:r>
                        <a:rPr lang="fr-FR" sz="1800" b="0" i="1" dirty="0">
                          <a:solidFill>
                            <a:schemeClr val="bg1"/>
                          </a:solidFill>
                          <a:latin typeface="+mn-lt"/>
                        </a:rPr>
                        <a:t>How </a:t>
                      </a:r>
                      <a:r>
                        <a:rPr lang="fr-FR" sz="1800" b="0" i="1" dirty="0" err="1">
                          <a:solidFill>
                            <a:schemeClr val="bg1"/>
                          </a:solidFill>
                          <a:latin typeface="+mn-lt"/>
                        </a:rPr>
                        <a:t>did</a:t>
                      </a:r>
                      <a:r>
                        <a:rPr lang="fr-FR" sz="1800" b="0" i="1" dirty="0">
                          <a:solidFill>
                            <a:schemeClr val="bg1"/>
                          </a:solidFill>
                          <a:latin typeface="+mn-lt"/>
                        </a:rPr>
                        <a:t> </a:t>
                      </a:r>
                      <a:r>
                        <a:rPr lang="fr-FR" sz="1800" b="0" i="1" dirty="0" err="1">
                          <a:solidFill>
                            <a:schemeClr val="bg1"/>
                          </a:solidFill>
                          <a:latin typeface="+mn-lt"/>
                        </a:rPr>
                        <a:t>you</a:t>
                      </a:r>
                      <a:r>
                        <a:rPr lang="fr-FR" sz="1800" b="0" i="1" dirty="0">
                          <a:solidFill>
                            <a:schemeClr val="bg1"/>
                          </a:solidFill>
                          <a:latin typeface="+mn-lt"/>
                        </a:rPr>
                        <a:t> </a:t>
                      </a:r>
                      <a:r>
                        <a:rPr lang="fr-FR" sz="1800" b="0" i="1" dirty="0" err="1">
                          <a:solidFill>
                            <a:schemeClr val="bg1"/>
                          </a:solidFill>
                          <a:latin typeface="+mn-lt"/>
                        </a:rPr>
                        <a:t>travel</a:t>
                      </a:r>
                      <a:r>
                        <a:rPr lang="fr-FR" sz="1800" b="0" i="1" dirty="0">
                          <a:solidFill>
                            <a:schemeClr val="bg1"/>
                          </a:solidFill>
                          <a:latin typeface="+mn-lt"/>
                        </a:rPr>
                        <a:t>? </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0000"/>
                    </a:solidFill>
                  </a:tcPr>
                </a:tc>
                <a:tc hMerge="1">
                  <a:txBody>
                    <a:bodyPr/>
                    <a:lstStyle/>
                    <a:p>
                      <a:endParaRPr lang="fr-FR" sz="1500" dirty="0">
                        <a:solidFill>
                          <a:srgbClr val="00206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800" b="0" i="1" dirty="0">
                        <a:solidFill>
                          <a:schemeClr val="bg1"/>
                        </a:solidFill>
                        <a:latin typeface="+mn-lt"/>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endParaRPr lang="en-GB"/>
                    </a:p>
                  </a:txBody>
                  <a:tcPr/>
                </a:tc>
                <a:extLst>
                  <a:ext uri="{0D108BD9-81ED-4DB2-BD59-A6C34878D82A}">
                    <a16:rowId xmlns:a16="http://schemas.microsoft.com/office/drawing/2014/main" val="1795920653"/>
                  </a:ext>
                </a:extLst>
              </a:tr>
              <a:tr h="377885">
                <a:tc>
                  <a:txBody>
                    <a:bodyPr/>
                    <a:lstStyle/>
                    <a:p>
                      <a:pPr lvl="0" algn="ctr"/>
                      <a:r>
                        <a:rPr lang="fr-FR" sz="1500" b="0" i="1" dirty="0">
                          <a:solidFill>
                            <a:schemeClr val="bg1"/>
                          </a:solidFill>
                          <a:latin typeface="+mn-lt"/>
                        </a:rPr>
                        <a:t>1</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algn="ctr"/>
                      <a:r>
                        <a:rPr lang="fr-FR" sz="1500" b="0" i="1" dirty="0">
                          <a:solidFill>
                            <a:schemeClr val="bg1"/>
                          </a:solidFill>
                          <a:latin typeface="+mn-lt"/>
                        </a:rPr>
                        <a:t>2</a:t>
                      </a:r>
                      <a:endParaRPr lang="fr-FR" sz="1500" dirty="0">
                        <a:solidFill>
                          <a:srgbClr val="FFFF0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algn="ctr"/>
                      <a:r>
                        <a:rPr lang="fr-FR" sz="1500" b="0" i="1" dirty="0">
                          <a:solidFill>
                            <a:schemeClr val="bg1"/>
                          </a:solidFill>
                          <a:latin typeface="+mn-lt"/>
                        </a:rPr>
                        <a:t>3</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500" b="0" i="1" dirty="0">
                          <a:solidFill>
                            <a:schemeClr val="bg1"/>
                          </a:solidFill>
                          <a:latin typeface="+mn-lt"/>
                        </a:rPr>
                        <a:t>4</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500" b="0" i="1" dirty="0">
                          <a:solidFill>
                            <a:schemeClr val="bg1"/>
                          </a:solidFill>
                          <a:latin typeface="+mn-lt"/>
                        </a:rPr>
                        <a:t>5</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fr-FR" sz="1500" b="0" i="1" baseline="0" dirty="0">
                          <a:solidFill>
                            <a:schemeClr val="bg1"/>
                          </a:solidFill>
                          <a:latin typeface="+mn-lt"/>
                        </a:rPr>
                        <a:t>6</a:t>
                      </a:r>
                      <a:endParaRPr lang="fr-FR" sz="1500" b="0" i="1" dirty="0">
                        <a:solidFill>
                          <a:schemeClr val="bg1"/>
                        </a:solidFill>
                        <a:latin typeface="+mn-lt"/>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fr-FR" sz="1500" b="0" i="1" dirty="0">
                          <a:solidFill>
                            <a:schemeClr val="bg1"/>
                          </a:solidFill>
                          <a:latin typeface="+mn-lt"/>
                        </a:rPr>
                        <a:t>7</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402798990"/>
                  </a:ext>
                </a:extLst>
              </a:tr>
              <a:tr h="5852161">
                <a:tc>
                  <a:txBody>
                    <a:bodyPr/>
                    <a:lstStyle/>
                    <a:p>
                      <a:r>
                        <a:rPr lang="fr-FR" sz="1400" b="1" i="0" u="none" strike="noStrike" kern="1200" baseline="0" dirty="0">
                          <a:solidFill>
                            <a:srgbClr val="002060"/>
                          </a:solidFill>
                          <a:latin typeface="+mn-lt"/>
                          <a:ea typeface="+mn-ea"/>
                          <a:cs typeface="+mn-cs"/>
                        </a:rPr>
                        <a:t>J’ai voyagé</a:t>
                      </a:r>
                    </a:p>
                    <a:p>
                      <a:r>
                        <a:rPr lang="fr-FR" sz="1400" b="0" i="1" u="none" strike="noStrike" kern="1200" baseline="0" dirty="0">
                          <a:solidFill>
                            <a:srgbClr val="00B0F0"/>
                          </a:solidFill>
                          <a:latin typeface="+mn-lt"/>
                          <a:ea typeface="+mn-ea"/>
                          <a:cs typeface="+mn-cs"/>
                        </a:rPr>
                        <a:t>I </a:t>
                      </a:r>
                      <a:r>
                        <a:rPr lang="fr-FR" sz="1400" b="0" i="1" u="none" strike="noStrike" kern="1200" baseline="0" dirty="0" err="1">
                          <a:solidFill>
                            <a:srgbClr val="00B0F0"/>
                          </a:solidFill>
                          <a:latin typeface="+mn-lt"/>
                          <a:ea typeface="+mn-ea"/>
                          <a:cs typeface="+mn-cs"/>
                        </a:rPr>
                        <a:t>travelled</a:t>
                      </a:r>
                      <a:endParaRPr lang="fr-FR" sz="1400" b="0" i="1" u="none" strike="noStrike" kern="1200" baseline="0" dirty="0">
                        <a:solidFill>
                          <a:srgbClr val="00B0F0"/>
                        </a:solidFill>
                        <a:latin typeface="+mn-lt"/>
                        <a:ea typeface="+mn-ea"/>
                        <a:cs typeface="+mn-cs"/>
                      </a:endParaRPr>
                    </a:p>
                    <a:p>
                      <a:endParaRPr lang="fr-FR" sz="1400" b="0" i="0" u="none" strike="noStrike" kern="1200" baseline="0" dirty="0">
                        <a:solidFill>
                          <a:srgbClr val="002060"/>
                        </a:solidFill>
                        <a:latin typeface="+mn-lt"/>
                        <a:ea typeface="+mn-ea"/>
                        <a:cs typeface="+mn-cs"/>
                      </a:endParaRPr>
                    </a:p>
                    <a:p>
                      <a:r>
                        <a:rPr lang="fr-FR" sz="1400" b="1" i="0" u="none" strike="noStrike" kern="1200" baseline="0" dirty="0">
                          <a:solidFill>
                            <a:srgbClr val="002060"/>
                          </a:solidFill>
                          <a:latin typeface="+mn-lt"/>
                          <a:ea typeface="+mn-ea"/>
                          <a:cs typeface="+mn-cs"/>
                        </a:rPr>
                        <a:t>On a voyagé</a:t>
                      </a:r>
                    </a:p>
                    <a:p>
                      <a:r>
                        <a:rPr lang="fr-FR" sz="1400" b="0" i="1" u="none" strike="noStrike" kern="1200" baseline="0" dirty="0" err="1">
                          <a:solidFill>
                            <a:srgbClr val="00B0F0"/>
                          </a:solidFill>
                          <a:latin typeface="+mn-lt"/>
                          <a:ea typeface="+mn-ea"/>
                          <a:cs typeface="+mn-cs"/>
                        </a:rPr>
                        <a:t>We</a:t>
                      </a:r>
                      <a:r>
                        <a:rPr lang="fr-FR" sz="1400" b="0" i="1" u="none" strike="noStrike" kern="1200" baseline="0" dirty="0">
                          <a:solidFill>
                            <a:srgbClr val="00B0F0"/>
                          </a:solidFill>
                          <a:latin typeface="+mn-lt"/>
                          <a:ea typeface="+mn-ea"/>
                          <a:cs typeface="+mn-cs"/>
                        </a:rPr>
                        <a:t> </a:t>
                      </a:r>
                      <a:r>
                        <a:rPr lang="fr-FR" sz="1400" b="0" i="1" u="none" strike="noStrike" kern="1200" baseline="0" dirty="0" err="1">
                          <a:solidFill>
                            <a:srgbClr val="00B0F0"/>
                          </a:solidFill>
                          <a:latin typeface="+mn-lt"/>
                          <a:ea typeface="+mn-ea"/>
                          <a:cs typeface="+mn-cs"/>
                        </a:rPr>
                        <a:t>travelled</a:t>
                      </a:r>
                      <a:endParaRPr lang="fr-FR" sz="1400" b="0" i="1" u="none" strike="noStrike" kern="1200" baseline="0" dirty="0">
                        <a:solidFill>
                          <a:srgbClr val="00B0F0"/>
                        </a:solidFill>
                        <a:latin typeface="+mn-lt"/>
                        <a:ea typeface="+mn-ea"/>
                        <a:cs typeface="+mn-cs"/>
                      </a:endParaRPr>
                    </a:p>
                    <a:p>
                      <a:endParaRPr lang="fr-FR" sz="1400" b="0" i="1" u="none" strike="noStrike" kern="1200" baseline="0" dirty="0">
                        <a:solidFill>
                          <a:srgbClr val="00B0F0"/>
                        </a:solidFill>
                        <a:latin typeface="+mn-lt"/>
                        <a:ea typeface="+mn-ea"/>
                        <a:cs typeface="+mn-cs"/>
                      </a:endParaRPr>
                    </a:p>
                    <a:p>
                      <a:r>
                        <a:rPr lang="fr-FR" sz="1400" b="1" i="0" u="none" strike="noStrike" kern="1200" baseline="0" dirty="0">
                          <a:solidFill>
                            <a:srgbClr val="002060"/>
                          </a:solidFill>
                          <a:latin typeface="+mn-lt"/>
                          <a:ea typeface="+mn-ea"/>
                          <a:cs typeface="+mn-cs"/>
                        </a:rPr>
                        <a:t>Nous avons voyagé</a:t>
                      </a:r>
                    </a:p>
                    <a:p>
                      <a:r>
                        <a:rPr lang="fr-FR" sz="1400" b="0" i="1" u="none" strike="noStrike" kern="1200" baseline="0" dirty="0" err="1">
                          <a:solidFill>
                            <a:srgbClr val="00B0F0"/>
                          </a:solidFill>
                          <a:latin typeface="+mn-lt"/>
                          <a:ea typeface="+mn-ea"/>
                          <a:cs typeface="+mn-cs"/>
                        </a:rPr>
                        <a:t>We</a:t>
                      </a:r>
                      <a:r>
                        <a:rPr lang="fr-FR" sz="1400" b="0" i="1" u="none" strike="noStrike" kern="1200" baseline="0" dirty="0">
                          <a:solidFill>
                            <a:srgbClr val="00B0F0"/>
                          </a:solidFill>
                          <a:latin typeface="+mn-lt"/>
                          <a:ea typeface="+mn-ea"/>
                          <a:cs typeface="+mn-cs"/>
                        </a:rPr>
                        <a:t> </a:t>
                      </a:r>
                      <a:r>
                        <a:rPr lang="fr-FR" sz="1400" b="0" i="1" u="none" strike="noStrike" kern="1200" baseline="0" dirty="0" err="1">
                          <a:solidFill>
                            <a:srgbClr val="00B0F0"/>
                          </a:solidFill>
                          <a:latin typeface="+mn-lt"/>
                          <a:ea typeface="+mn-ea"/>
                          <a:cs typeface="+mn-cs"/>
                        </a:rPr>
                        <a:t>travelled</a:t>
                      </a:r>
                      <a:endParaRPr lang="fr-FR" sz="1400" b="0" i="1" u="none" strike="noStrike" kern="1200" baseline="0" dirty="0">
                        <a:solidFill>
                          <a:srgbClr val="00B0F0"/>
                        </a:solidFill>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en avion.</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by plane.</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fr-FR" sz="14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en bateau.</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srgbClr val="00B0F0"/>
                          </a:solidFill>
                          <a:effectLst/>
                          <a:uLnTx/>
                          <a:uFillTx/>
                          <a:latin typeface="+mn-lt"/>
                          <a:ea typeface="+mn-ea"/>
                          <a:cs typeface="+mn-cs"/>
                        </a:rPr>
                        <a:t>by boa.t</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fr-FR" sz="14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en ferry. </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by ferry.</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fr-FR" sz="14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à vélo.</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by bike.</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fr-FR" sz="14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en car. </a:t>
                      </a:r>
                      <a:endParaRPr kumimoji="0" lang="fr-FR" sz="14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by coach.</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fr-FR" sz="14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en train. </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by train.</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fr-FR" sz="14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en voiture.</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by car.</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fr-FR" sz="14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à pied.</a:t>
                      </a:r>
                      <a:endParaRPr kumimoji="0" lang="fr-FR" sz="14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on foot.</a:t>
                      </a:r>
                      <a:endParaRPr kumimoji="0" lang="fr-FR" sz="1100" b="0" i="1" u="none" strike="noStrike" kern="1200" cap="none" spc="0" normalizeH="0" baseline="0" noProof="0" dirty="0">
                        <a:ln>
                          <a:noFill/>
                        </a:ln>
                        <a:solidFill>
                          <a:srgbClr val="00B0F0"/>
                        </a:solidFill>
                        <a:effectLst/>
                        <a:uLnTx/>
                        <a:uFillTx/>
                        <a:latin typeface="+mn-lt"/>
                        <a:ea typeface="+mn-ea"/>
                        <a:cs typeface="+mn-cs"/>
                      </a:endParaRPr>
                    </a:p>
                    <a:p>
                      <a:endParaRPr lang="en-GB" sz="1400" b="0" i="1" kern="1200" dirty="0">
                        <a:solidFill>
                          <a:srgbClr val="00B0F0"/>
                        </a:solidFill>
                        <a:effectLst/>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a:lnSpc>
                          <a:spcPct val="100000"/>
                        </a:lnSpc>
                      </a:pPr>
                      <a:r>
                        <a:rPr lang="fr-FR" sz="1400" b="1" baseline="0" noProof="0" dirty="0">
                          <a:solidFill>
                            <a:srgbClr val="002060"/>
                          </a:solidFill>
                        </a:rPr>
                        <a:t>J’aime voyager</a:t>
                      </a:r>
                    </a:p>
                    <a:p>
                      <a:pPr>
                        <a:lnSpc>
                          <a:spcPct val="100000"/>
                        </a:lnSpc>
                      </a:pPr>
                      <a:r>
                        <a:rPr lang="fr-FR" sz="1400" b="0" i="1" baseline="0" noProof="0" dirty="0">
                          <a:solidFill>
                            <a:srgbClr val="00B0F0"/>
                          </a:solidFill>
                        </a:rPr>
                        <a:t>I </a:t>
                      </a:r>
                      <a:r>
                        <a:rPr lang="fr-FR" sz="1400" b="0" i="1" baseline="0" noProof="0" dirty="0" err="1">
                          <a:solidFill>
                            <a:srgbClr val="00B0F0"/>
                          </a:solidFill>
                        </a:rPr>
                        <a:t>like</a:t>
                      </a:r>
                      <a:r>
                        <a:rPr lang="fr-FR" sz="1400" b="0" i="1" baseline="0" noProof="0" dirty="0">
                          <a:solidFill>
                            <a:srgbClr val="00B0F0"/>
                          </a:solidFill>
                        </a:rPr>
                        <a:t> travelling</a:t>
                      </a:r>
                    </a:p>
                    <a:p>
                      <a:pPr>
                        <a:lnSpc>
                          <a:spcPct val="100000"/>
                        </a:lnSpc>
                      </a:pPr>
                      <a:endParaRPr lang="fr-FR" sz="1400" b="0" i="1" baseline="0" noProof="0" dirty="0">
                        <a:solidFill>
                          <a:srgbClr val="00B0F0"/>
                        </a:solidFill>
                      </a:endParaRPr>
                    </a:p>
                    <a:p>
                      <a:pPr>
                        <a:lnSpc>
                          <a:spcPct val="100000"/>
                        </a:lnSpc>
                      </a:pPr>
                      <a:endParaRPr lang="fr-FR" sz="1400" b="0" i="1" baseline="0" noProof="0" dirty="0">
                        <a:solidFill>
                          <a:srgbClr val="00B0F0"/>
                        </a:solidFill>
                      </a:endParaRPr>
                    </a:p>
                    <a:p>
                      <a:pPr>
                        <a:lnSpc>
                          <a:spcPct val="100000"/>
                        </a:lnSpc>
                      </a:pPr>
                      <a:endParaRPr lang="fr-FR" sz="1400" b="0" i="1" baseline="0" noProof="0" dirty="0">
                        <a:solidFill>
                          <a:srgbClr val="00B0F0"/>
                        </a:solidFill>
                      </a:endParaRPr>
                    </a:p>
                    <a:p>
                      <a:pPr>
                        <a:lnSpc>
                          <a:spcPct val="100000"/>
                        </a:lnSpc>
                      </a:pPr>
                      <a:r>
                        <a:rPr lang="fr-FR" sz="1400" b="1" baseline="0" noProof="0" dirty="0">
                          <a:solidFill>
                            <a:srgbClr val="002060"/>
                          </a:solidFill>
                        </a:rPr>
                        <a:t>Je préfère voyager</a:t>
                      </a:r>
                    </a:p>
                    <a:p>
                      <a:pPr>
                        <a:lnSpc>
                          <a:spcPct val="100000"/>
                        </a:lnSpc>
                      </a:pPr>
                      <a:r>
                        <a:rPr lang="fr-FR" sz="1400" b="0" i="1" baseline="0" noProof="0" dirty="0">
                          <a:solidFill>
                            <a:srgbClr val="00B0F0"/>
                          </a:solidFill>
                        </a:rPr>
                        <a:t>I </a:t>
                      </a:r>
                      <a:r>
                        <a:rPr lang="fr-FR" sz="1400" b="0" i="1" baseline="0" noProof="0" dirty="0" err="1">
                          <a:solidFill>
                            <a:srgbClr val="00B0F0"/>
                          </a:solidFill>
                        </a:rPr>
                        <a:t>prefer</a:t>
                      </a:r>
                      <a:r>
                        <a:rPr lang="fr-FR" sz="1400" b="0" i="1" baseline="0" noProof="0" dirty="0">
                          <a:solidFill>
                            <a:srgbClr val="00B0F0"/>
                          </a:solidFill>
                        </a:rPr>
                        <a:t> travelling</a:t>
                      </a:r>
                    </a:p>
                    <a:p>
                      <a:pPr>
                        <a:lnSpc>
                          <a:spcPct val="100000"/>
                        </a:lnSpc>
                      </a:pPr>
                      <a:endParaRPr lang="fr-FR" sz="1400" b="0" i="1" baseline="0" noProof="0" dirty="0">
                        <a:solidFill>
                          <a:srgbClr val="00B0F0"/>
                        </a:solidFill>
                      </a:endParaRPr>
                    </a:p>
                    <a:p>
                      <a:pPr>
                        <a:lnSpc>
                          <a:spcPct val="100000"/>
                        </a:lnSpc>
                      </a:pPr>
                      <a:endParaRPr lang="fr-FR" sz="1400" b="0" baseline="0" noProof="0" dirty="0">
                        <a:solidFill>
                          <a:srgbClr val="002060"/>
                        </a:solidFill>
                      </a:endParaRPr>
                    </a:p>
                    <a:p>
                      <a:pPr>
                        <a:lnSpc>
                          <a:spcPct val="100000"/>
                        </a:lnSpc>
                      </a:pPr>
                      <a:endParaRPr lang="fr-FR" sz="1400" b="0" baseline="0" noProof="0" dirty="0">
                        <a:solidFill>
                          <a:srgbClr val="002060"/>
                        </a:solidFill>
                      </a:endParaRPr>
                    </a:p>
                    <a:p>
                      <a:pPr>
                        <a:lnSpc>
                          <a:spcPct val="100000"/>
                        </a:lnSpc>
                      </a:pPr>
                      <a:r>
                        <a:rPr lang="fr-FR" sz="1400" b="1" baseline="0" noProof="0" dirty="0">
                          <a:solidFill>
                            <a:srgbClr val="002060"/>
                          </a:solidFill>
                        </a:rPr>
                        <a:t>Je n’aime pas voyager</a:t>
                      </a:r>
                      <a:r>
                        <a:rPr lang="fr-FR" sz="1400" b="0" baseline="0" noProof="0" dirty="0">
                          <a:solidFill>
                            <a:srgbClr val="002060"/>
                          </a:solidFill>
                        </a:rPr>
                        <a:t> </a:t>
                      </a:r>
                    </a:p>
                    <a:p>
                      <a:pPr>
                        <a:lnSpc>
                          <a:spcPct val="100000"/>
                        </a:lnSpc>
                      </a:pPr>
                      <a:r>
                        <a:rPr lang="fr-FR" sz="1400" b="0" i="1" baseline="0" noProof="0" dirty="0">
                          <a:solidFill>
                            <a:srgbClr val="00B0F0"/>
                          </a:solidFill>
                        </a:rPr>
                        <a:t>I </a:t>
                      </a:r>
                      <a:r>
                        <a:rPr lang="fr-FR" sz="1400" b="0" i="1" baseline="0" noProof="0" dirty="0" err="1">
                          <a:solidFill>
                            <a:srgbClr val="00B0F0"/>
                          </a:solidFill>
                        </a:rPr>
                        <a:t>don’t</a:t>
                      </a:r>
                      <a:r>
                        <a:rPr lang="fr-FR" sz="1400" b="0" i="1" baseline="0" noProof="0" dirty="0">
                          <a:solidFill>
                            <a:srgbClr val="00B0F0"/>
                          </a:solidFill>
                        </a:rPr>
                        <a:t> </a:t>
                      </a:r>
                      <a:r>
                        <a:rPr lang="fr-FR" sz="1400" b="0" i="1" baseline="0" noProof="0" dirty="0" err="1">
                          <a:solidFill>
                            <a:srgbClr val="00B0F0"/>
                          </a:solidFill>
                        </a:rPr>
                        <a:t>like</a:t>
                      </a:r>
                      <a:r>
                        <a:rPr lang="fr-FR" sz="1400" b="0" i="1" baseline="0" noProof="0" dirty="0">
                          <a:solidFill>
                            <a:srgbClr val="00B0F0"/>
                          </a:solidFill>
                        </a:rPr>
                        <a:t> travelling</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en avion.</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by plane.</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fr-FR" sz="14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en bateau.</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srgbClr val="00B0F0"/>
                          </a:solidFill>
                          <a:effectLst/>
                          <a:uLnTx/>
                          <a:uFillTx/>
                          <a:latin typeface="+mn-lt"/>
                          <a:ea typeface="+mn-ea"/>
                          <a:cs typeface="+mn-cs"/>
                        </a:rPr>
                        <a:t>by boat</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fr-FR" sz="14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en ferry. </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by ferry.</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fr-FR" sz="14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à vélo.</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by bike.</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fr-FR" sz="14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en car. </a:t>
                      </a:r>
                      <a:endParaRPr kumimoji="0" lang="fr-FR" sz="14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by coach.</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fr-FR" sz="14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en train. </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by train.</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fr-FR" sz="14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en voiture.</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by car.</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fr-FR" sz="14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à pied.</a:t>
                      </a:r>
                      <a:endParaRPr kumimoji="0" lang="fr-FR" sz="14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on foot.</a:t>
                      </a:r>
                      <a:endParaRPr kumimoji="0" lang="fr-FR" sz="11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fr-FR" sz="1400" b="1" noProof="0" dirty="0">
                        <a:solidFill>
                          <a:srgbClr val="FF000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50000"/>
                        </a:lnSpc>
                      </a:pPr>
                      <a:r>
                        <a:rPr lang="fr-FR" sz="1400" b="1" dirty="0">
                          <a:solidFill>
                            <a:srgbClr val="002060"/>
                          </a:solidFill>
                        </a:rPr>
                        <a:t>parce que</a:t>
                      </a:r>
                    </a:p>
                    <a:p>
                      <a:pPr>
                        <a:lnSpc>
                          <a:spcPct val="150000"/>
                        </a:lnSpc>
                      </a:pPr>
                      <a:r>
                        <a:rPr lang="fr-FR" sz="1400" b="0" i="1" dirty="0" err="1">
                          <a:solidFill>
                            <a:srgbClr val="00B0F0"/>
                          </a:solidFill>
                        </a:rPr>
                        <a:t>because</a:t>
                      </a:r>
                      <a:endParaRPr lang="fr-FR" sz="1400" b="0" i="1" dirty="0">
                        <a:solidFill>
                          <a:srgbClr val="00B0F0"/>
                        </a:solidFill>
                      </a:endParaRPr>
                    </a:p>
                    <a:p>
                      <a:pPr>
                        <a:lnSpc>
                          <a:spcPct val="150000"/>
                        </a:lnSpc>
                      </a:pPr>
                      <a:endParaRPr lang="fr-FR" sz="1400" b="1" dirty="0">
                        <a:solidFill>
                          <a:srgbClr val="002060"/>
                        </a:solidFill>
                      </a:endParaRPr>
                    </a:p>
                    <a:p>
                      <a:pPr>
                        <a:lnSpc>
                          <a:spcPct val="150000"/>
                        </a:lnSpc>
                      </a:pPr>
                      <a:r>
                        <a:rPr lang="fr-FR" sz="1400" b="1" dirty="0">
                          <a:solidFill>
                            <a:srgbClr val="002060"/>
                          </a:solidFill>
                        </a:rPr>
                        <a:t>car</a:t>
                      </a:r>
                    </a:p>
                    <a:p>
                      <a:pPr>
                        <a:lnSpc>
                          <a:spcPct val="150000"/>
                        </a:lnSpc>
                      </a:pPr>
                      <a:r>
                        <a:rPr lang="fr-FR" sz="1400" b="0" i="1" dirty="0" err="1">
                          <a:solidFill>
                            <a:srgbClr val="00B0F0"/>
                          </a:solidFill>
                        </a:rPr>
                        <a:t>because</a:t>
                      </a:r>
                      <a:endParaRPr lang="fr-FR" sz="1400" b="0" i="1" dirty="0">
                        <a:solidFill>
                          <a:srgbClr val="00B0F0"/>
                        </a:solidFill>
                      </a:endParaRPr>
                    </a:p>
                    <a:p>
                      <a:pPr>
                        <a:lnSpc>
                          <a:spcPct val="150000"/>
                        </a:lnSpc>
                      </a:pPr>
                      <a:endParaRPr lang="fr-FR" sz="1400" b="1" dirty="0">
                        <a:solidFill>
                          <a:srgbClr val="002060"/>
                        </a:solidFill>
                      </a:endParaRPr>
                    </a:p>
                    <a:p>
                      <a:pPr>
                        <a:lnSpc>
                          <a:spcPct val="150000"/>
                        </a:lnSpc>
                      </a:pPr>
                      <a:r>
                        <a:rPr lang="fr-FR" sz="1400" b="1" dirty="0">
                          <a:solidFill>
                            <a:srgbClr val="002060"/>
                          </a:solidFill>
                        </a:rPr>
                        <a:t>puisque</a:t>
                      </a:r>
                    </a:p>
                    <a:p>
                      <a:pPr>
                        <a:lnSpc>
                          <a:spcPct val="150000"/>
                        </a:lnSpc>
                      </a:pPr>
                      <a:r>
                        <a:rPr lang="fr-FR" sz="1400" b="0" i="1" dirty="0">
                          <a:solidFill>
                            <a:srgbClr val="00B0F0"/>
                          </a:solidFill>
                        </a:rPr>
                        <a:t>as</a:t>
                      </a:r>
                    </a:p>
                    <a:p>
                      <a:pPr marL="0" marR="0" lvl="0" indent="0" algn="l" defTabSz="685800" rtl="0" eaLnBrk="1" fontAlgn="auto" latinLnBrk="0" hangingPunct="1">
                        <a:lnSpc>
                          <a:spcPct val="100000"/>
                        </a:lnSpc>
                        <a:spcBef>
                          <a:spcPts val="0"/>
                        </a:spcBef>
                        <a:spcAft>
                          <a:spcPts val="0"/>
                        </a:spcAft>
                        <a:buClrTx/>
                        <a:buSzTx/>
                        <a:buFontTx/>
                        <a:buNone/>
                        <a:tabLst/>
                        <a:defRPr/>
                      </a:pPr>
                      <a:endParaRPr lang="fr-FR" sz="1400" b="1" noProof="0" dirty="0">
                        <a:solidFill>
                          <a:srgbClr val="FF000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noProof="0" dirty="0">
                          <a:solidFill>
                            <a:srgbClr val="002060"/>
                          </a:solidFill>
                        </a:rPr>
                        <a:t>c’est</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noProof="0" dirty="0" err="1">
                          <a:solidFill>
                            <a:srgbClr val="00B0F0"/>
                          </a:solidFill>
                        </a:rPr>
                        <a:t>it</a:t>
                      </a:r>
                      <a:r>
                        <a:rPr lang="fr-FR" sz="1400" b="0" i="1" noProof="0" dirty="0">
                          <a:solidFill>
                            <a:srgbClr val="00B0F0"/>
                          </a:solidFill>
                        </a:rPr>
                        <a:t> </a:t>
                      </a:r>
                      <a:r>
                        <a:rPr lang="fr-FR" sz="1400" b="0" i="1" noProof="0" dirty="0" err="1">
                          <a:solidFill>
                            <a:srgbClr val="00B0F0"/>
                          </a:solidFill>
                        </a:rPr>
                        <a:t>is</a:t>
                      </a:r>
                      <a:endParaRPr lang="fr-FR" sz="1400" b="0" i="1" noProof="0" dirty="0">
                        <a:solidFill>
                          <a:srgbClr val="00B0F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fr-FR" sz="1400" b="0" noProof="0" dirty="0">
                        <a:solidFill>
                          <a:srgbClr val="00206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noProof="0" dirty="0">
                          <a:solidFill>
                            <a:srgbClr val="002060"/>
                          </a:solidFill>
                        </a:rPr>
                        <a:t>ce</a:t>
                      </a:r>
                      <a:r>
                        <a:rPr lang="fr-FR" sz="1400" b="1" baseline="0" noProof="0" dirty="0">
                          <a:solidFill>
                            <a:srgbClr val="002060"/>
                          </a:solidFill>
                        </a:rPr>
                        <a:t> n’est pas </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baseline="0" noProof="0" dirty="0" err="1">
                          <a:solidFill>
                            <a:srgbClr val="00B0F0"/>
                          </a:solidFill>
                        </a:rPr>
                        <a:t>it</a:t>
                      </a:r>
                      <a:r>
                        <a:rPr lang="fr-FR" sz="1400" b="0" i="1" baseline="0" noProof="0" dirty="0">
                          <a:solidFill>
                            <a:srgbClr val="00B0F0"/>
                          </a:solidFill>
                        </a:rPr>
                        <a:t> </a:t>
                      </a:r>
                      <a:r>
                        <a:rPr lang="fr-FR" sz="1400" b="0" i="1" baseline="0" noProof="0" dirty="0" err="1">
                          <a:solidFill>
                            <a:srgbClr val="00B0F0"/>
                          </a:solidFill>
                        </a:rPr>
                        <a:t>is</a:t>
                      </a:r>
                      <a:r>
                        <a:rPr lang="fr-FR" sz="1400" b="0" i="1" baseline="0" noProof="0" dirty="0">
                          <a:solidFill>
                            <a:srgbClr val="00B0F0"/>
                          </a:solidFill>
                        </a:rPr>
                        <a:t> not</a:t>
                      </a:r>
                    </a:p>
                    <a:p>
                      <a:pPr marL="0" marR="0" lvl="0" indent="0" algn="l" defTabSz="685800" rtl="0" eaLnBrk="1" fontAlgn="auto" latinLnBrk="0" hangingPunct="1">
                        <a:lnSpc>
                          <a:spcPct val="100000"/>
                        </a:lnSpc>
                        <a:spcBef>
                          <a:spcPts val="0"/>
                        </a:spcBef>
                        <a:spcAft>
                          <a:spcPts val="0"/>
                        </a:spcAft>
                        <a:buClrTx/>
                        <a:buSzTx/>
                        <a:buFontTx/>
                        <a:buNone/>
                        <a:tabLst/>
                        <a:defRPr/>
                      </a:pPr>
                      <a:endParaRPr lang="fr-FR" sz="1400" b="0" baseline="0" noProof="0" dirty="0">
                        <a:solidFill>
                          <a:srgbClr val="00206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baseline="0" noProof="0" dirty="0">
                          <a:solidFill>
                            <a:srgbClr val="FF0000"/>
                          </a:solidFill>
                        </a:rPr>
                        <a:t>c’était</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baseline="0" noProof="0" dirty="0">
                          <a:solidFill>
                            <a:srgbClr val="FF0000"/>
                          </a:solidFill>
                        </a:rPr>
                        <a:t>It </a:t>
                      </a:r>
                      <a:r>
                        <a:rPr lang="fr-FR" sz="1400" b="0" i="1" baseline="0" noProof="0" dirty="0" err="1">
                          <a:solidFill>
                            <a:srgbClr val="FF0000"/>
                          </a:solidFill>
                        </a:rPr>
                        <a:t>was</a:t>
                      </a:r>
                      <a:endParaRPr lang="fr-FR" sz="1400" b="0" i="1" baseline="0" noProof="0" dirty="0">
                        <a:solidFill>
                          <a:srgbClr val="FF000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fr-FR" sz="1400" b="0" baseline="0" noProof="0" dirty="0">
                        <a:solidFill>
                          <a:srgbClr val="FF000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baseline="0" noProof="0" dirty="0">
                          <a:solidFill>
                            <a:srgbClr val="FF0000"/>
                          </a:solidFill>
                        </a:rPr>
                        <a:t>ce n’était pas</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baseline="0" noProof="0" dirty="0">
                          <a:solidFill>
                            <a:srgbClr val="FF0000"/>
                          </a:solidFill>
                        </a:rPr>
                        <a:t>It </a:t>
                      </a:r>
                      <a:r>
                        <a:rPr lang="fr-FR" sz="1400" b="0" i="1" baseline="0" noProof="0" dirty="0" err="1">
                          <a:solidFill>
                            <a:srgbClr val="FF0000"/>
                          </a:solidFill>
                        </a:rPr>
                        <a:t>wasn’t</a:t>
                      </a:r>
                      <a:endParaRPr lang="fr-FR" sz="1400" b="1" i="1" noProof="0" dirty="0">
                        <a:solidFill>
                          <a:srgbClr val="FF000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noProof="0" dirty="0">
                          <a:solidFill>
                            <a:srgbClr val="002060"/>
                          </a:solidFill>
                        </a:rPr>
                        <a:t>bon pour l’environnement.</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noProof="0" dirty="0">
                          <a:solidFill>
                            <a:srgbClr val="00B0F0"/>
                          </a:solidFill>
                        </a:rPr>
                        <a:t>good for the </a:t>
                      </a:r>
                      <a:r>
                        <a:rPr lang="fr-FR" sz="1400" b="0" i="1" noProof="0" dirty="0" err="1">
                          <a:solidFill>
                            <a:srgbClr val="00B0F0"/>
                          </a:solidFill>
                        </a:rPr>
                        <a:t>environment</a:t>
                      </a:r>
                      <a:r>
                        <a:rPr lang="fr-FR" sz="1400" b="0" i="1" noProof="0" dirty="0">
                          <a:solidFill>
                            <a:srgbClr val="00B0F0"/>
                          </a:solidFill>
                        </a:rPr>
                        <a:t>.</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noProof="0" dirty="0">
                          <a:solidFill>
                            <a:srgbClr val="002060"/>
                          </a:solidFill>
                        </a:rPr>
                        <a:t>mauvais</a:t>
                      </a:r>
                      <a:r>
                        <a:rPr lang="fr-FR" sz="1400" b="1" baseline="0" noProof="0" dirty="0">
                          <a:solidFill>
                            <a:srgbClr val="002060"/>
                          </a:solidFill>
                        </a:rPr>
                        <a:t> </a:t>
                      </a:r>
                      <a:r>
                        <a:rPr lang="fr-FR" sz="1400" b="1" noProof="0" dirty="0">
                          <a:solidFill>
                            <a:srgbClr val="002060"/>
                          </a:solidFill>
                        </a:rPr>
                        <a:t>pour l’environnement.</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noProof="0" dirty="0" err="1">
                          <a:solidFill>
                            <a:srgbClr val="00B0F0"/>
                          </a:solidFill>
                        </a:rPr>
                        <a:t>bad</a:t>
                      </a:r>
                      <a:r>
                        <a:rPr lang="fr-FR" sz="1400" b="0" i="1" noProof="0" dirty="0">
                          <a:solidFill>
                            <a:srgbClr val="00B0F0"/>
                          </a:solidFill>
                        </a:rPr>
                        <a:t> for the </a:t>
                      </a:r>
                      <a:r>
                        <a:rPr lang="fr-FR" sz="1400" b="0" i="1" noProof="0" dirty="0" err="1">
                          <a:solidFill>
                            <a:srgbClr val="00B0F0"/>
                          </a:solidFill>
                        </a:rPr>
                        <a:t>environment</a:t>
                      </a:r>
                      <a:r>
                        <a:rPr lang="fr-FR" sz="1400" b="0" i="1" noProof="0" dirty="0">
                          <a:solidFill>
                            <a:srgbClr val="00B0F0"/>
                          </a:solidFill>
                        </a:rPr>
                        <a:t>.</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noProof="0" dirty="0">
                          <a:solidFill>
                            <a:srgbClr val="002060"/>
                          </a:solidFill>
                        </a:rPr>
                        <a:t>cher. </a:t>
                      </a:r>
                      <a:endParaRPr lang="fr-FR" sz="1400" b="0" noProof="0" dirty="0">
                        <a:solidFill>
                          <a:srgbClr val="00206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noProof="0" dirty="0" err="1">
                          <a:solidFill>
                            <a:srgbClr val="00B0F0"/>
                          </a:solidFill>
                        </a:rPr>
                        <a:t>expensive</a:t>
                      </a:r>
                      <a:r>
                        <a:rPr lang="fr-FR" sz="1400" b="0" i="1" noProof="0" dirty="0">
                          <a:solidFill>
                            <a:srgbClr val="00B0F0"/>
                          </a:solidFill>
                        </a:rPr>
                        <a:t>.</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noProof="0" dirty="0">
                          <a:solidFill>
                            <a:srgbClr val="002060"/>
                          </a:solidFill>
                        </a:rPr>
                        <a:t>confortable. </a:t>
                      </a:r>
                      <a:endParaRPr lang="fr-FR" sz="1400" b="0" noProof="0" dirty="0">
                        <a:solidFill>
                          <a:srgbClr val="00206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noProof="0" dirty="0">
                          <a:solidFill>
                            <a:srgbClr val="00B0F0"/>
                          </a:solidFill>
                        </a:rPr>
                        <a:t>confortable.</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noProof="0" dirty="0">
                          <a:solidFill>
                            <a:srgbClr val="002060"/>
                          </a:solidFill>
                        </a:rPr>
                        <a:t>de luxe. </a:t>
                      </a:r>
                      <a:endParaRPr lang="fr-FR" sz="1400" b="0" noProof="0" dirty="0">
                        <a:solidFill>
                          <a:srgbClr val="00206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noProof="0" dirty="0" err="1">
                          <a:solidFill>
                            <a:srgbClr val="00B0F0"/>
                          </a:solidFill>
                        </a:rPr>
                        <a:t>luxurious</a:t>
                      </a:r>
                      <a:r>
                        <a:rPr lang="fr-FR" sz="1400" b="0" i="1" noProof="0" dirty="0">
                          <a:solidFill>
                            <a:srgbClr val="00B0F0"/>
                          </a:solidFill>
                        </a:rPr>
                        <a:t>.</a:t>
                      </a:r>
                    </a:p>
                    <a:p>
                      <a:pPr>
                        <a:lnSpc>
                          <a:spcPct val="100000"/>
                        </a:lnSpc>
                      </a:pPr>
                      <a:r>
                        <a:rPr lang="fr-FR" sz="1400" b="1" noProof="0" dirty="0">
                          <a:solidFill>
                            <a:srgbClr val="002060"/>
                          </a:solidFill>
                        </a:rPr>
                        <a:t>écologique. </a:t>
                      </a:r>
                      <a:endParaRPr lang="en-GB" sz="1400" b="0" noProof="0" dirty="0">
                        <a:solidFill>
                          <a:srgbClr val="002060"/>
                        </a:solidFill>
                      </a:endParaRPr>
                    </a:p>
                    <a:p>
                      <a:pPr>
                        <a:lnSpc>
                          <a:spcPct val="100000"/>
                        </a:lnSpc>
                      </a:pPr>
                      <a:r>
                        <a:rPr lang="en-GB" sz="1400" b="0" i="1" noProof="0" dirty="0">
                          <a:solidFill>
                            <a:srgbClr val="00B0F0"/>
                          </a:solidFill>
                        </a:rPr>
                        <a:t>environmentally friendly.</a:t>
                      </a:r>
                    </a:p>
                    <a:p>
                      <a:pPr>
                        <a:lnSpc>
                          <a:spcPct val="100000"/>
                        </a:lnSpc>
                      </a:pPr>
                      <a:r>
                        <a:rPr lang="fr-FR" sz="1400" b="1" noProof="0" dirty="0">
                          <a:solidFill>
                            <a:srgbClr val="002060"/>
                          </a:solidFill>
                        </a:rPr>
                        <a:t>lent. </a:t>
                      </a:r>
                      <a:endParaRPr lang="fr-FR" sz="1400" b="0" noProof="0" dirty="0">
                        <a:solidFill>
                          <a:srgbClr val="002060"/>
                        </a:solidFill>
                      </a:endParaRPr>
                    </a:p>
                    <a:p>
                      <a:pPr>
                        <a:lnSpc>
                          <a:spcPct val="100000"/>
                        </a:lnSpc>
                      </a:pPr>
                      <a:r>
                        <a:rPr lang="fr-FR" sz="1400" b="0" i="1" noProof="0" dirty="0">
                          <a:solidFill>
                            <a:srgbClr val="00B0F0"/>
                          </a:solidFill>
                        </a:rPr>
                        <a:t>slow.</a:t>
                      </a:r>
                    </a:p>
                    <a:p>
                      <a:pPr>
                        <a:lnSpc>
                          <a:spcPct val="100000"/>
                        </a:lnSpc>
                      </a:pPr>
                      <a:r>
                        <a:rPr lang="fr-FR" sz="1400" b="1" noProof="0" dirty="0">
                          <a:solidFill>
                            <a:srgbClr val="002060"/>
                          </a:solidFill>
                        </a:rPr>
                        <a:t>pratique.</a:t>
                      </a:r>
                      <a:r>
                        <a:rPr lang="fr-FR" sz="1400" b="1" baseline="0" noProof="0" dirty="0">
                          <a:solidFill>
                            <a:srgbClr val="002060"/>
                          </a:solidFill>
                        </a:rPr>
                        <a:t> </a:t>
                      </a:r>
                      <a:endParaRPr lang="fr-FR" sz="1400" b="0" baseline="0" noProof="0" dirty="0">
                        <a:solidFill>
                          <a:srgbClr val="002060"/>
                        </a:solidFill>
                      </a:endParaRPr>
                    </a:p>
                    <a:p>
                      <a:pPr>
                        <a:lnSpc>
                          <a:spcPct val="100000"/>
                        </a:lnSpc>
                      </a:pPr>
                      <a:r>
                        <a:rPr lang="fr-FR" sz="1400" b="0" i="1" baseline="0" noProof="0" dirty="0" err="1">
                          <a:solidFill>
                            <a:srgbClr val="00B0F0"/>
                          </a:solidFill>
                        </a:rPr>
                        <a:t>practical</a:t>
                      </a:r>
                      <a:r>
                        <a:rPr lang="fr-FR" sz="1400" b="0" i="1" baseline="0" noProof="0" dirty="0">
                          <a:solidFill>
                            <a:srgbClr val="00B0F0"/>
                          </a:solidFill>
                        </a:rPr>
                        <a:t>.</a:t>
                      </a:r>
                      <a:endParaRPr lang="fr-FR" sz="1400" b="1" i="1" noProof="0" dirty="0">
                        <a:solidFill>
                          <a:srgbClr val="00B0F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noProof="0" dirty="0">
                          <a:solidFill>
                            <a:srgbClr val="002060"/>
                          </a:solidFill>
                        </a:rPr>
                        <a:t>rapide. </a:t>
                      </a:r>
                      <a:endParaRPr lang="fr-FR" sz="1400" b="0" noProof="0" dirty="0">
                        <a:solidFill>
                          <a:srgbClr val="00206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noProof="0" dirty="0" err="1">
                          <a:solidFill>
                            <a:srgbClr val="00B0F0"/>
                          </a:solidFill>
                        </a:rPr>
                        <a:t>fast</a:t>
                      </a:r>
                      <a:r>
                        <a:rPr lang="fr-FR" sz="1400" b="0" i="1" noProof="0" dirty="0">
                          <a:solidFill>
                            <a:srgbClr val="00B0F0"/>
                          </a:solidFill>
                        </a:rPr>
                        <a:t>.</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1" noProof="0" dirty="0">
                          <a:solidFill>
                            <a:srgbClr val="002060"/>
                          </a:solidFill>
                        </a:rPr>
                        <a:t>relaxant.</a:t>
                      </a:r>
                      <a:endParaRPr lang="fr-FR" sz="1400" b="0" noProof="0" dirty="0">
                        <a:solidFill>
                          <a:srgbClr val="00206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r-FR" sz="1400" b="0" i="1" noProof="0" dirty="0" err="1">
                          <a:solidFill>
                            <a:srgbClr val="00B0F0"/>
                          </a:solidFill>
                        </a:rPr>
                        <a:t>relaxing</a:t>
                      </a:r>
                      <a:r>
                        <a:rPr lang="fr-FR" sz="1400" b="0" i="1" noProof="0" dirty="0">
                          <a:solidFill>
                            <a:srgbClr val="00B0F0"/>
                          </a:solidFill>
                        </a:rPr>
                        <a:t>.</a:t>
                      </a:r>
                    </a:p>
                    <a:p>
                      <a:endParaRPr lang="fr-FR" sz="1400"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82065556"/>
                  </a:ext>
                </a:extLst>
              </a:tr>
            </a:tbl>
          </a:graphicData>
        </a:graphic>
      </p:graphicFrame>
      <p:pic>
        <p:nvPicPr>
          <p:cNvPr id="5" name="Picture 4" descr="Logo, company name&#10;&#10;Description automatically generated">
            <a:extLst>
              <a:ext uri="{FF2B5EF4-FFF2-40B4-BE49-F238E27FC236}">
                <a16:creationId xmlns:a16="http://schemas.microsoft.com/office/drawing/2014/main" id="{330F2D00-EEDD-41F8-8DBC-ABBC2FED37EB}"/>
              </a:ext>
            </a:extLst>
          </p:cNvPr>
          <p:cNvPicPr>
            <a:picLocks noChangeAspect="1"/>
          </p:cNvPicPr>
          <p:nvPr/>
        </p:nvPicPr>
        <p:blipFill>
          <a:blip r:embed="rId3" cstate="print">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26571" y="5404428"/>
            <a:ext cx="1435374" cy="1122849"/>
          </a:xfrm>
          <a:prstGeom prst="rect">
            <a:avLst/>
          </a:prstGeom>
        </p:spPr>
      </p:pic>
      <p:pic>
        <p:nvPicPr>
          <p:cNvPr id="6" name="Picture 5" descr="A picture containing icon&#10;&#10;Description automatically generated">
            <a:extLst>
              <a:ext uri="{FF2B5EF4-FFF2-40B4-BE49-F238E27FC236}">
                <a16:creationId xmlns:a16="http://schemas.microsoft.com/office/drawing/2014/main" id="{92644ED1-71F4-4674-8434-7B58A1057FA2}"/>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3200090" y="1154028"/>
            <a:ext cx="1437224" cy="1346071"/>
          </a:xfrm>
          <a:prstGeom prst="rect">
            <a:avLst/>
          </a:prstGeom>
        </p:spPr>
      </p:pic>
      <p:pic>
        <p:nvPicPr>
          <p:cNvPr id="7" name="Picture 6" descr="A picture containing sitting, computer&#10;&#10;Description automatically generated">
            <a:extLst>
              <a:ext uri="{FF2B5EF4-FFF2-40B4-BE49-F238E27FC236}">
                <a16:creationId xmlns:a16="http://schemas.microsoft.com/office/drawing/2014/main" id="{8896C70C-9717-495C-BA03-CA856839D458}"/>
              </a:ext>
            </a:extLst>
          </p:cNvPr>
          <p:cNvPicPr>
            <a:picLocks noChangeAspect="1"/>
          </p:cNvPicPr>
          <p:nvPr/>
        </p:nvPicPr>
        <p:blipFill>
          <a:blip r:embed="rId8" cstate="print">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flipH="1">
            <a:off x="7575351" y="5643155"/>
            <a:ext cx="942600" cy="645396"/>
          </a:xfrm>
          <a:prstGeom prst="rect">
            <a:avLst/>
          </a:prstGeom>
        </p:spPr>
      </p:pic>
    </p:spTree>
    <p:extLst>
      <p:ext uri="{BB962C8B-B14F-4D97-AF65-F5344CB8AC3E}">
        <p14:creationId xmlns:p14="http://schemas.microsoft.com/office/powerpoint/2010/main" val="2705209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5EE96F2-CE23-4E6F-A85E-0FC934479F08}"/>
              </a:ext>
            </a:extLst>
          </p:cNvPr>
          <p:cNvPicPr>
            <a:picLocks noChangeAspect="1"/>
          </p:cNvPicPr>
          <p:nvPr/>
        </p:nvPicPr>
        <p:blipFill>
          <a:blip r:embed="rId2"/>
          <a:stretch>
            <a:fillRect/>
          </a:stretch>
        </p:blipFill>
        <p:spPr>
          <a:xfrm>
            <a:off x="2763774" y="810768"/>
            <a:ext cx="6664452" cy="5236464"/>
          </a:xfrm>
          <a:prstGeom prst="rect">
            <a:avLst/>
          </a:prstGeom>
        </p:spPr>
      </p:pic>
    </p:spTree>
    <p:extLst>
      <p:ext uri="{BB962C8B-B14F-4D97-AF65-F5344CB8AC3E}">
        <p14:creationId xmlns:p14="http://schemas.microsoft.com/office/powerpoint/2010/main" val="4002061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08BFD-5A57-4F5A-A43D-14C99A7A4119}"/>
              </a:ext>
            </a:extLst>
          </p:cNvPr>
          <p:cNvSpPr>
            <a:spLocks noGrp="1"/>
          </p:cNvSpPr>
          <p:nvPr>
            <p:ph type="title"/>
          </p:nvPr>
        </p:nvSpPr>
        <p:spPr>
          <a:xfrm>
            <a:off x="260498" y="2885042"/>
            <a:ext cx="10515600" cy="1325563"/>
          </a:xfrm>
        </p:spPr>
        <p:txBody>
          <a:bodyPr>
            <a:normAutofit fontScale="90000"/>
          </a:bodyPr>
          <a:lstStyle/>
          <a:p>
            <a:pPr>
              <a:lnSpc>
                <a:spcPct val="107000"/>
              </a:lnSpc>
              <a:spcAft>
                <a:spcPts val="800"/>
              </a:spcAft>
              <a:tabLst>
                <a:tab pos="3314700" algn="l"/>
              </a:tabLst>
            </a:pPr>
            <a:r>
              <a:rPr lang="fr-FR" sz="1800" b="1" dirty="0">
                <a:effectLst/>
                <a:latin typeface="Calibri" panose="020F0502020204030204" pitchFamily="34" charset="0"/>
                <a:ea typeface="Calibri" panose="020F0502020204030204" pitchFamily="34" charset="0"/>
                <a:cs typeface="Times New Roman" panose="02020603050405020304" pitchFamily="18" charset="0"/>
              </a:rPr>
              <a:t>VOCABULARY</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fr-FR" sz="1800" b="1" dirty="0">
                <a:effectLst/>
                <a:latin typeface="Calibri" panose="020F0502020204030204" pitchFamily="34" charset="0"/>
                <a:ea typeface="Calibri" panose="020F0502020204030204" pitchFamily="34" charset="0"/>
                <a:cs typeface="Arial" panose="020B0604020202020204" pitchFamily="34" charset="0"/>
              </a:rPr>
              <a:t>À Paris	In Paris</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J’ai gagné un concours.	</a:t>
            </a:r>
            <a:r>
              <a:rPr lang="fr-FR" sz="1800" i="1" dirty="0">
                <a:effectLst/>
                <a:latin typeface="Calibri" panose="020F0502020204030204" pitchFamily="34" charset="0"/>
                <a:ea typeface="Calibri" panose="020F0502020204030204" pitchFamily="34" charset="0"/>
                <a:cs typeface="Arial" panose="020B0604020202020204" pitchFamily="34" charset="0"/>
              </a:rPr>
              <a:t>I won a </a:t>
            </a:r>
            <a:r>
              <a:rPr lang="fr-FR" sz="1800" i="1" dirty="0" err="1">
                <a:effectLst/>
                <a:latin typeface="Calibri" panose="020F0502020204030204" pitchFamily="34" charset="0"/>
                <a:ea typeface="Calibri" panose="020F0502020204030204" pitchFamily="34" charset="0"/>
                <a:cs typeface="Arial" panose="020B0604020202020204" pitchFamily="34" charset="0"/>
              </a:rPr>
              <a:t>competition</a:t>
            </a:r>
            <a:r>
              <a:rPr lang="fr-FR" sz="1800" i="1" dirty="0">
                <a:effectLst/>
                <a:latin typeface="Calibri" panose="020F0502020204030204" pitchFamily="34" charset="0"/>
                <a:ea typeface="Calibri" panose="020F0502020204030204" pitchFamily="34" charset="0"/>
                <a:cs typeface="Arial" panose="020B0604020202020204" pitchFamily="34" charset="0"/>
              </a:rPr>
              <a:t>.</a:t>
            </a:r>
            <a:br>
              <a:rPr lang="fr-FR" sz="1800" i="1"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J’ai passé une semaine à Paris.	</a:t>
            </a:r>
            <a:r>
              <a:rPr lang="en-US" sz="1800" i="1" dirty="0">
                <a:effectLst/>
                <a:latin typeface="Calibri" panose="020F0502020204030204" pitchFamily="34" charset="0"/>
                <a:ea typeface="Calibri" panose="020F0502020204030204" pitchFamily="34" charset="0"/>
                <a:cs typeface="Arial" panose="020B0604020202020204" pitchFamily="34" charset="0"/>
              </a:rPr>
              <a:t>I spent a week in Paris.</a:t>
            </a:r>
            <a:br>
              <a:rPr lang="en-US" sz="1800" i="1" dirty="0">
                <a:effectLst/>
                <a:latin typeface="Calibri" panose="020F0502020204030204" pitchFamily="34" charset="0"/>
                <a:ea typeface="Calibri" panose="020F0502020204030204" pitchFamily="34" charset="0"/>
                <a:cs typeface="Arial" panose="020B0604020202020204" pitchFamily="34" charset="0"/>
              </a:rPr>
            </a:br>
            <a:r>
              <a:rPr lang="en-US" sz="1800" dirty="0" err="1">
                <a:effectLst/>
                <a:latin typeface="Calibri" panose="020F0502020204030204" pitchFamily="34" charset="0"/>
                <a:ea typeface="Calibri" panose="020F0502020204030204" pitchFamily="34" charset="0"/>
                <a:cs typeface="Arial" panose="020B0604020202020204" pitchFamily="34" charset="0"/>
              </a:rPr>
              <a:t>J’ai</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en-US" sz="1800" dirty="0" err="1">
                <a:effectLst/>
                <a:latin typeface="Calibri" panose="020F0502020204030204" pitchFamily="34" charset="0"/>
                <a:ea typeface="Calibri" panose="020F0502020204030204" pitchFamily="34" charset="0"/>
                <a:cs typeface="Arial" panose="020B0604020202020204" pitchFamily="34" charset="0"/>
              </a:rPr>
              <a:t>visité</a:t>
            </a:r>
            <a:r>
              <a:rPr lang="en-US" sz="1800" dirty="0">
                <a:effectLst/>
                <a:latin typeface="Calibri" panose="020F0502020204030204" pitchFamily="34" charset="0"/>
                <a:ea typeface="Calibri" panose="020F0502020204030204" pitchFamily="34" charset="0"/>
                <a:cs typeface="Arial" panose="020B0604020202020204" pitchFamily="34" charset="0"/>
              </a:rPr>
              <a:t> la tour Eiffel.	</a:t>
            </a:r>
            <a:r>
              <a:rPr lang="en-US" sz="1800" i="1" dirty="0">
                <a:effectLst/>
                <a:latin typeface="Calibri" panose="020F0502020204030204" pitchFamily="34" charset="0"/>
                <a:ea typeface="Calibri" panose="020F0502020204030204" pitchFamily="34" charset="0"/>
                <a:cs typeface="Arial" panose="020B0604020202020204" pitchFamily="34" charset="0"/>
              </a:rPr>
              <a:t>I visited the Eiffel Tower.</a:t>
            </a:r>
            <a:br>
              <a:rPr lang="en-US" sz="1800" i="1"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J’ai mangé au restaurant.	</a:t>
            </a:r>
            <a:r>
              <a:rPr lang="fr-FR" sz="1800" i="1" dirty="0">
                <a:effectLst/>
                <a:latin typeface="Calibri" panose="020F0502020204030204" pitchFamily="34" charset="0"/>
                <a:ea typeface="Calibri" panose="020F0502020204030204" pitchFamily="34" charset="0"/>
                <a:cs typeface="Arial" panose="020B0604020202020204" pitchFamily="34" charset="0"/>
              </a:rPr>
              <a:t>I </a:t>
            </a:r>
            <a:r>
              <a:rPr lang="fr-FR" sz="1800" i="1" dirty="0" err="1">
                <a:effectLst/>
                <a:latin typeface="Calibri" panose="020F0502020204030204" pitchFamily="34" charset="0"/>
                <a:ea typeface="Calibri" panose="020F0502020204030204" pitchFamily="34" charset="0"/>
                <a:cs typeface="Arial" panose="020B0604020202020204" pitchFamily="34" charset="0"/>
              </a:rPr>
              <a:t>ate</a:t>
            </a:r>
            <a:r>
              <a:rPr lang="fr-FR" sz="1800" i="1" dirty="0">
                <a:effectLst/>
                <a:latin typeface="Calibri" panose="020F0502020204030204" pitchFamily="34" charset="0"/>
                <a:ea typeface="Calibri" panose="020F0502020204030204" pitchFamily="34" charset="0"/>
                <a:cs typeface="Arial" panose="020B0604020202020204" pitchFamily="34" charset="0"/>
              </a:rPr>
              <a:t> in a restaurant.</a:t>
            </a:r>
            <a:br>
              <a:rPr lang="fr-FR" sz="1800" i="1"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J’ai admiré la Pyramide du Louvre.	</a:t>
            </a:r>
            <a:r>
              <a:rPr lang="fr-FR" sz="1800" i="1" dirty="0">
                <a:effectLst/>
                <a:latin typeface="Calibri" panose="020F0502020204030204" pitchFamily="34" charset="0"/>
                <a:ea typeface="Calibri" panose="020F0502020204030204" pitchFamily="34" charset="0"/>
                <a:cs typeface="Arial" panose="020B0604020202020204" pitchFamily="34" charset="0"/>
              </a:rPr>
              <a:t>I </a:t>
            </a:r>
            <a:r>
              <a:rPr lang="fr-FR" sz="1800" i="1" dirty="0" err="1">
                <a:effectLst/>
                <a:latin typeface="Calibri" panose="020F0502020204030204" pitchFamily="34" charset="0"/>
                <a:ea typeface="Calibri" panose="020F0502020204030204" pitchFamily="34" charset="0"/>
                <a:cs typeface="Arial" panose="020B0604020202020204" pitchFamily="34" charset="0"/>
              </a:rPr>
              <a:t>admired</a:t>
            </a:r>
            <a:r>
              <a:rPr lang="fr-FR" sz="1800" i="1" dirty="0">
                <a:effectLst/>
                <a:latin typeface="Calibri" panose="020F0502020204030204" pitchFamily="34" charset="0"/>
                <a:ea typeface="Calibri" panose="020F0502020204030204" pitchFamily="34" charset="0"/>
                <a:cs typeface="Arial" panose="020B0604020202020204" pitchFamily="34" charset="0"/>
              </a:rPr>
              <a:t> the Louvre </a:t>
            </a:r>
            <a:r>
              <a:rPr lang="fr-FR" sz="1800" i="1" dirty="0" err="1">
                <a:effectLst/>
                <a:latin typeface="Calibri" panose="020F0502020204030204" pitchFamily="34" charset="0"/>
                <a:ea typeface="Calibri" panose="020F0502020204030204" pitchFamily="34" charset="0"/>
                <a:cs typeface="Arial" panose="020B0604020202020204" pitchFamily="34" charset="0"/>
              </a:rPr>
              <a:t>Pyramid</a:t>
            </a:r>
            <a:r>
              <a:rPr lang="fr-FR" sz="1800" i="1" dirty="0">
                <a:effectLst/>
                <a:latin typeface="Calibri" panose="020F0502020204030204" pitchFamily="34" charset="0"/>
                <a:ea typeface="Calibri" panose="020F0502020204030204" pitchFamily="34" charset="0"/>
                <a:cs typeface="Arial" panose="020B0604020202020204" pitchFamily="34" charset="0"/>
              </a:rPr>
              <a:t>.</a:t>
            </a:r>
            <a:br>
              <a:rPr lang="fr-FR" sz="1800" i="1"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J’ai regardé le feu d’artifice.	</a:t>
            </a:r>
            <a:r>
              <a:rPr lang="en-US" sz="1800" i="1" dirty="0">
                <a:effectLst/>
                <a:latin typeface="Calibri" panose="020F0502020204030204" pitchFamily="34" charset="0"/>
                <a:ea typeface="Calibri" panose="020F0502020204030204" pitchFamily="34" charset="0"/>
                <a:cs typeface="Arial" panose="020B0604020202020204" pitchFamily="34" charset="0"/>
              </a:rPr>
              <a:t>I watched the fireworks.</a:t>
            </a:r>
            <a:br>
              <a:rPr lang="en-US" sz="1800" i="1" dirty="0">
                <a:effectLst/>
                <a:latin typeface="Calibri" panose="020F0502020204030204" pitchFamily="34" charset="0"/>
                <a:ea typeface="Calibri" panose="020F0502020204030204" pitchFamily="34" charset="0"/>
                <a:cs typeface="Arial" panose="020B0604020202020204" pitchFamily="34" charset="0"/>
              </a:rPr>
            </a:br>
            <a:r>
              <a:rPr lang="en-US" sz="1800" dirty="0" err="1">
                <a:effectLst/>
                <a:latin typeface="Calibri" panose="020F0502020204030204" pitchFamily="34" charset="0"/>
                <a:ea typeface="Calibri" panose="020F0502020204030204" pitchFamily="34" charset="0"/>
                <a:cs typeface="Arial" panose="020B0604020202020204" pitchFamily="34" charset="0"/>
              </a:rPr>
              <a:t>J’ai</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en-US" sz="1800" dirty="0" err="1">
                <a:effectLst/>
                <a:latin typeface="Calibri" panose="020F0502020204030204" pitchFamily="34" charset="0"/>
                <a:ea typeface="Calibri" panose="020F0502020204030204" pitchFamily="34" charset="0"/>
                <a:cs typeface="Arial" panose="020B0604020202020204" pitchFamily="34" charset="0"/>
              </a:rPr>
              <a:t>acheté</a:t>
            </a:r>
            <a:r>
              <a:rPr lang="en-US" sz="1800" dirty="0">
                <a:effectLst/>
                <a:latin typeface="Calibri" panose="020F0502020204030204" pitchFamily="34" charset="0"/>
                <a:ea typeface="Calibri" panose="020F0502020204030204" pitchFamily="34" charset="0"/>
                <a:cs typeface="Arial" panose="020B0604020202020204" pitchFamily="34" charset="0"/>
              </a:rPr>
              <a:t> des souvenirs.	</a:t>
            </a:r>
            <a:r>
              <a:rPr lang="en-US" sz="1800" i="1" dirty="0">
                <a:effectLst/>
                <a:latin typeface="Calibri" panose="020F0502020204030204" pitchFamily="34" charset="0"/>
                <a:ea typeface="Calibri" panose="020F0502020204030204" pitchFamily="34" charset="0"/>
                <a:cs typeface="Arial" panose="020B0604020202020204" pitchFamily="34" charset="0"/>
              </a:rPr>
              <a:t>I bought some souvenirs.</a:t>
            </a:r>
            <a:br>
              <a:rPr lang="en-US" sz="1800" i="1"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J’ai rencontré un beau garçon/une	</a:t>
            </a:r>
            <a:r>
              <a:rPr lang="fr-FR" sz="1800" i="1" dirty="0">
                <a:effectLst/>
                <a:latin typeface="Calibri" panose="020F0502020204030204" pitchFamily="34" charset="0"/>
                <a:ea typeface="Calibri" panose="020F0502020204030204" pitchFamily="34" charset="0"/>
                <a:cs typeface="Arial" panose="020B0604020202020204" pitchFamily="34" charset="0"/>
              </a:rPr>
              <a:t>I met a good-</a:t>
            </a:r>
            <a:r>
              <a:rPr lang="fr-FR" sz="1800" i="1" dirty="0" err="1">
                <a:effectLst/>
                <a:latin typeface="Calibri" panose="020F0502020204030204" pitchFamily="34" charset="0"/>
                <a:ea typeface="Calibri" panose="020F0502020204030204" pitchFamily="34" charset="0"/>
                <a:cs typeface="Arial" panose="020B0604020202020204" pitchFamily="34" charset="0"/>
              </a:rPr>
              <a:t>looking</a:t>
            </a:r>
            <a:r>
              <a:rPr lang="fr-FR" sz="1800" i="1" dirty="0">
                <a:effectLst/>
                <a:latin typeface="Calibri" panose="020F0502020204030204" pitchFamily="34" charset="0"/>
                <a:ea typeface="Calibri" panose="020F0502020204030204" pitchFamily="34" charset="0"/>
                <a:cs typeface="Arial" panose="020B0604020202020204" pitchFamily="34" charset="0"/>
              </a:rPr>
              <a:t> boy/a </a:t>
            </a:r>
            <a:r>
              <a:rPr lang="fr-FR" sz="1800" i="1" dirty="0" err="1">
                <a:effectLst/>
                <a:latin typeface="Calibri" panose="020F0502020204030204" pitchFamily="34" charset="0"/>
                <a:ea typeface="Calibri" panose="020F0502020204030204" pitchFamily="34" charset="0"/>
                <a:cs typeface="Arial" panose="020B0604020202020204" pitchFamily="34" charset="0"/>
              </a:rPr>
              <a:t>pretty</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fr-FR" sz="1800" dirty="0">
                <a:effectLst/>
                <a:latin typeface="Calibri" panose="020F0502020204030204" pitchFamily="34" charset="0"/>
                <a:ea typeface="Calibri" panose="020F0502020204030204" pitchFamily="34" charset="0"/>
                <a:cs typeface="Arial" panose="020B0604020202020204" pitchFamily="34" charset="0"/>
              </a:rPr>
              <a:t>	jolie fille.		</a:t>
            </a:r>
            <a:r>
              <a:rPr lang="fr-FR" sz="1800" i="1" dirty="0">
                <a:effectLst/>
                <a:latin typeface="Calibri" panose="020F0502020204030204" pitchFamily="34" charset="0"/>
                <a:ea typeface="Calibri" panose="020F0502020204030204" pitchFamily="34" charset="0"/>
                <a:cs typeface="Arial" panose="020B0604020202020204" pitchFamily="34" charset="0"/>
              </a:rPr>
              <a:t>girl.</a:t>
            </a:r>
            <a:br>
              <a:rPr lang="fr-FR" sz="1800" i="1"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J’ai envoyé des cartes postales.	</a:t>
            </a:r>
            <a:r>
              <a:rPr lang="fr-FR" sz="1800" i="1" dirty="0">
                <a:effectLst/>
                <a:latin typeface="Calibri" panose="020F0502020204030204" pitchFamily="34" charset="0"/>
                <a:ea typeface="Calibri" panose="020F0502020204030204" pitchFamily="34" charset="0"/>
                <a:cs typeface="Arial" panose="020B0604020202020204" pitchFamily="34" charset="0"/>
              </a:rPr>
              <a:t>I sent </a:t>
            </a:r>
            <a:r>
              <a:rPr lang="fr-FR" sz="1800" i="1" dirty="0" err="1">
                <a:effectLst/>
                <a:latin typeface="Calibri" panose="020F0502020204030204" pitchFamily="34" charset="0"/>
                <a:ea typeface="Calibri" panose="020F0502020204030204" pitchFamily="34" charset="0"/>
                <a:cs typeface="Arial" panose="020B0604020202020204" pitchFamily="34" charset="0"/>
              </a:rPr>
              <a:t>some</a:t>
            </a:r>
            <a:r>
              <a:rPr lang="fr-FR" sz="1800" i="1" dirty="0">
                <a:effectLst/>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postcards</a:t>
            </a:r>
            <a:r>
              <a:rPr lang="fr-FR" sz="1800" i="1" dirty="0">
                <a:effectLst/>
                <a:latin typeface="Calibri" panose="020F0502020204030204" pitchFamily="34" charset="0"/>
                <a:ea typeface="Calibri" panose="020F0502020204030204" pitchFamily="34" charset="0"/>
                <a:cs typeface="Arial" panose="020B0604020202020204" pitchFamily="34" charset="0"/>
              </a:rPr>
              <a:t>.</a:t>
            </a:r>
            <a:br>
              <a:rPr lang="fr-FR" sz="1800" i="1"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J’ai pris des photos.	</a:t>
            </a:r>
            <a:r>
              <a:rPr lang="en-GB" sz="1800" i="1" dirty="0">
                <a:effectLst/>
                <a:latin typeface="Calibri" panose="020F0502020204030204" pitchFamily="34" charset="0"/>
                <a:ea typeface="Calibri" panose="020F0502020204030204" pitchFamily="34" charset="0"/>
                <a:cs typeface="Arial" panose="020B0604020202020204" pitchFamily="34" charset="0"/>
              </a:rPr>
              <a:t>I took some photos.</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J’ai</a:t>
            </a:r>
            <a:r>
              <a:rPr lang="en-GB" sz="1800" dirty="0">
                <a:effectLst/>
                <a:latin typeface="Calibri" panose="020F0502020204030204" pitchFamily="34" charset="0"/>
                <a:ea typeface="Calibri" panose="020F0502020204030204" pitchFamily="34" charset="0"/>
                <a:cs typeface="Arial" panose="020B0604020202020204" pitchFamily="34" charset="0"/>
              </a:rPr>
              <a:t> vu la</a:t>
            </a:r>
            <a:r>
              <a:rPr lang="en-GB" sz="1800" i="1" dirty="0">
                <a:effectLst/>
                <a:latin typeface="Calibri" panose="020F0502020204030204" pitchFamily="34" charset="0"/>
                <a:ea typeface="Calibri" panose="020F0502020204030204" pitchFamily="34" charset="0"/>
                <a:cs typeface="Arial" panose="020B0604020202020204" pitchFamily="34" charset="0"/>
              </a:rPr>
              <a:t> </a:t>
            </a:r>
            <a:r>
              <a:rPr lang="en-GB" sz="1800" i="1" dirty="0" err="1">
                <a:effectLst/>
                <a:latin typeface="Calibri" panose="020F0502020204030204" pitchFamily="34" charset="0"/>
                <a:ea typeface="Calibri" panose="020F0502020204030204" pitchFamily="34" charset="0"/>
                <a:cs typeface="Arial" panose="020B0604020202020204" pitchFamily="34" charset="0"/>
              </a:rPr>
              <a:t>Joconde</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I saw the </a:t>
            </a:r>
            <a:r>
              <a:rPr lang="en-GB" sz="1800" dirty="0">
                <a:effectLst/>
                <a:latin typeface="Calibri" panose="020F0502020204030204" pitchFamily="34" charset="0"/>
                <a:ea typeface="Calibri" panose="020F0502020204030204" pitchFamily="34" charset="0"/>
                <a:cs typeface="Arial" panose="020B0604020202020204" pitchFamily="34" charset="0"/>
              </a:rPr>
              <a:t>Mona Lisa</a:t>
            </a:r>
            <a:r>
              <a:rPr lang="en-GB" sz="1800" i="1" dirty="0">
                <a:effectLst/>
                <a:latin typeface="Calibri" panose="020F0502020204030204" pitchFamily="34" charset="0"/>
                <a:ea typeface="Calibri" panose="020F0502020204030204" pitchFamily="34" charset="0"/>
                <a:cs typeface="Arial" panose="020B0604020202020204" pitchFamily="34" charset="0"/>
              </a:rPr>
              <a:t>.</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J’ai</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dirty="0" err="1">
                <a:effectLst/>
                <a:latin typeface="Calibri" panose="020F0502020204030204" pitchFamily="34" charset="0"/>
                <a:ea typeface="Calibri" panose="020F0502020204030204" pitchFamily="34" charset="0"/>
                <a:cs typeface="Arial" panose="020B0604020202020204" pitchFamily="34" charset="0"/>
              </a:rPr>
              <a:t>attendu</a:t>
            </a:r>
            <a:r>
              <a:rPr lang="en-GB" sz="1800" dirty="0">
                <a:effectLst/>
                <a:latin typeface="Calibri" panose="020F0502020204030204" pitchFamily="34" charset="0"/>
                <a:ea typeface="Calibri" panose="020F0502020204030204" pitchFamily="34" charset="0"/>
                <a:cs typeface="Arial" panose="020B0604020202020204" pitchFamily="34" charset="0"/>
              </a:rPr>
              <a:t> le bus.	</a:t>
            </a:r>
            <a:r>
              <a:rPr lang="en-GB" sz="1800" i="1" dirty="0">
                <a:effectLst/>
                <a:latin typeface="Calibri" panose="020F0502020204030204" pitchFamily="34" charset="0"/>
                <a:ea typeface="Calibri" panose="020F0502020204030204" pitchFamily="34" charset="0"/>
                <a:cs typeface="Arial" panose="020B0604020202020204" pitchFamily="34" charset="0"/>
              </a:rPr>
              <a:t>I waited for the bus.</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J’ai</a:t>
            </a:r>
            <a:r>
              <a:rPr lang="en-GB" sz="1800" dirty="0">
                <a:effectLst/>
                <a:latin typeface="Calibri" panose="020F0502020204030204" pitchFamily="34" charset="0"/>
                <a:ea typeface="Calibri" panose="020F0502020204030204" pitchFamily="34" charset="0"/>
                <a:cs typeface="Arial" panose="020B0604020202020204" pitchFamily="34" charset="0"/>
              </a:rPr>
              <a:t> très bien </a:t>
            </a:r>
            <a:r>
              <a:rPr lang="en-GB" sz="1800" dirty="0" err="1">
                <a:effectLst/>
                <a:latin typeface="Calibri" panose="020F0502020204030204" pitchFamily="34" charset="0"/>
                <a:ea typeface="Calibri" panose="020F0502020204030204" pitchFamily="34" charset="0"/>
                <a:cs typeface="Arial" panose="020B0604020202020204" pitchFamily="34" charset="0"/>
              </a:rPr>
              <a:t>dormi</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I slept very well.</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Je n’ai pas visité Notre-Dame.	</a:t>
            </a:r>
            <a:r>
              <a:rPr lang="fr-FR" sz="1800" i="1" dirty="0">
                <a:effectLst/>
                <a:latin typeface="Calibri" panose="020F0502020204030204" pitchFamily="34" charset="0"/>
                <a:ea typeface="Calibri" panose="020F0502020204030204" pitchFamily="34" charset="0"/>
                <a:cs typeface="Arial" panose="020B0604020202020204" pitchFamily="34" charset="0"/>
              </a:rPr>
              <a:t>I </a:t>
            </a:r>
            <a:r>
              <a:rPr lang="fr-FR" sz="1800" i="1" dirty="0" err="1">
                <a:effectLst/>
                <a:latin typeface="Calibri" panose="020F0502020204030204" pitchFamily="34" charset="0"/>
                <a:ea typeface="Calibri" panose="020F0502020204030204" pitchFamily="34" charset="0"/>
                <a:cs typeface="Arial" panose="020B0604020202020204" pitchFamily="34" charset="0"/>
              </a:rPr>
              <a:t>didn’t</a:t>
            </a:r>
            <a:r>
              <a:rPr lang="fr-FR" sz="1800" i="1" dirty="0">
                <a:effectLst/>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visit</a:t>
            </a:r>
            <a:r>
              <a:rPr lang="fr-FR" sz="1800" i="1" dirty="0">
                <a:effectLst/>
                <a:latin typeface="Calibri" panose="020F0502020204030204" pitchFamily="34" charset="0"/>
                <a:ea typeface="Calibri" panose="020F0502020204030204" pitchFamily="34" charset="0"/>
                <a:cs typeface="Arial" panose="020B0604020202020204" pitchFamily="34" charset="0"/>
              </a:rPr>
              <a:t> Notre-Dame.</a:t>
            </a:r>
            <a:br>
              <a:rPr lang="fr-FR"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On a fait les </a:t>
            </a:r>
            <a:r>
              <a:rPr lang="en-GB" sz="1800" dirty="0" err="1">
                <a:effectLst/>
                <a:latin typeface="Calibri" panose="020F0502020204030204" pitchFamily="34" charset="0"/>
                <a:ea typeface="Calibri" panose="020F0502020204030204" pitchFamily="34" charset="0"/>
                <a:cs typeface="Arial" panose="020B0604020202020204" pitchFamily="34" charset="0"/>
              </a:rPr>
              <a:t>magasins</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We went shopping.</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On a </a:t>
            </a:r>
            <a:r>
              <a:rPr lang="en-GB" sz="1800" dirty="0" err="1">
                <a:effectLst/>
                <a:latin typeface="Calibri" panose="020F0502020204030204" pitchFamily="34" charset="0"/>
                <a:ea typeface="Calibri" panose="020F0502020204030204" pitchFamily="34" charset="0"/>
                <a:cs typeface="Arial" panose="020B0604020202020204" pitchFamily="34" charset="0"/>
              </a:rPr>
              <a:t>bu</a:t>
            </a:r>
            <a:r>
              <a:rPr lang="en-GB" sz="1800" dirty="0">
                <a:effectLst/>
                <a:latin typeface="Calibri" panose="020F0502020204030204" pitchFamily="34" charset="0"/>
                <a:ea typeface="Calibri" panose="020F0502020204030204" pitchFamily="34" charset="0"/>
                <a:cs typeface="Arial" panose="020B0604020202020204" pitchFamily="34" charset="0"/>
              </a:rPr>
              <a:t> un coca.	</a:t>
            </a:r>
            <a:r>
              <a:rPr lang="fr-FR" sz="1800" i="1" dirty="0" err="1">
                <a:effectLst/>
                <a:latin typeface="Calibri" panose="020F0502020204030204" pitchFamily="34" charset="0"/>
                <a:ea typeface="Calibri" panose="020F0502020204030204" pitchFamily="34" charset="0"/>
                <a:cs typeface="Arial" panose="020B0604020202020204" pitchFamily="34" charset="0"/>
              </a:rPr>
              <a:t>We</a:t>
            </a:r>
            <a:r>
              <a:rPr lang="fr-FR" sz="1800" i="1" dirty="0">
                <a:effectLst/>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drank</a:t>
            </a:r>
            <a:r>
              <a:rPr lang="fr-FR" sz="1800" i="1" dirty="0">
                <a:effectLst/>
                <a:latin typeface="Calibri" panose="020F0502020204030204" pitchFamily="34" charset="0"/>
                <a:ea typeface="Calibri" panose="020F0502020204030204" pitchFamily="34" charset="0"/>
                <a:cs typeface="Arial" panose="020B0604020202020204" pitchFamily="34" charset="0"/>
              </a:rPr>
              <a:t> a cola.</a:t>
            </a:r>
            <a:br>
              <a:rPr lang="fr-FR" sz="1800" i="1"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On a fait un tour de la ville en </a:t>
            </a:r>
            <a:r>
              <a:rPr lang="fr-FR" sz="1800" dirty="0" err="1">
                <a:effectLst/>
                <a:latin typeface="Calibri" panose="020F0502020204030204" pitchFamily="34" charset="0"/>
                <a:ea typeface="Calibri" panose="020F0502020204030204" pitchFamily="34" charset="0"/>
                <a:cs typeface="Arial" panose="020B0604020202020204" pitchFamily="34" charset="0"/>
              </a:rPr>
              <a:t>segway</a:t>
            </a:r>
            <a:r>
              <a:rPr lang="fr-FR"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We did a tour of the town by</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i="1" dirty="0">
                <a:effectLst/>
                <a:latin typeface="Calibri" panose="020F0502020204030204" pitchFamily="34" charset="0"/>
                <a:ea typeface="Calibri" panose="020F0502020204030204" pitchFamily="34" charset="0"/>
                <a:cs typeface="Arial" panose="020B0604020202020204" pitchFamily="34" charset="0"/>
              </a:rPr>
              <a:t>			</a:t>
            </a:r>
            <a:r>
              <a:rPr lang="en-GB" sz="1800" i="1" dirty="0" err="1">
                <a:effectLst/>
                <a:latin typeface="Calibri" panose="020F0502020204030204" pitchFamily="34" charset="0"/>
                <a:ea typeface="Calibri" panose="020F0502020204030204" pitchFamily="34" charset="0"/>
                <a:cs typeface="Arial" panose="020B0604020202020204" pitchFamily="34" charset="0"/>
              </a:rPr>
              <a:t>segway</a:t>
            </a:r>
            <a:r>
              <a:rPr lang="en-GB" sz="1800" i="1" dirty="0">
                <a:effectLst/>
                <a:latin typeface="Calibri" panose="020F0502020204030204" pitchFamily="34" charset="0"/>
                <a:ea typeface="Calibri" panose="020F0502020204030204" pitchFamily="34" charset="0"/>
                <a:cs typeface="Arial" panose="020B0604020202020204" pitchFamily="34" charset="0"/>
              </a:rPr>
              <a:t>.</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On a fait </a:t>
            </a:r>
            <a:r>
              <a:rPr lang="en-GB" sz="1800" dirty="0" err="1">
                <a:effectLst/>
                <a:latin typeface="Calibri" panose="020F0502020204030204" pitchFamily="34" charset="0"/>
                <a:ea typeface="Calibri" panose="020F0502020204030204" pitchFamily="34" charset="0"/>
                <a:cs typeface="Arial" panose="020B0604020202020204" pitchFamily="34" charset="0"/>
              </a:rPr>
              <a:t>une</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dirty="0" err="1">
                <a:effectLst/>
                <a:latin typeface="Calibri" panose="020F0502020204030204" pitchFamily="34" charset="0"/>
                <a:ea typeface="Calibri" panose="020F0502020204030204" pitchFamily="34" charset="0"/>
                <a:cs typeface="Arial" panose="020B0604020202020204" pitchFamily="34" charset="0"/>
              </a:rPr>
              <a:t>balade</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dirty="0" err="1">
                <a:effectLst/>
                <a:latin typeface="Calibri" panose="020F0502020204030204" pitchFamily="34" charset="0"/>
                <a:ea typeface="Calibri" panose="020F0502020204030204" pitchFamily="34" charset="0"/>
                <a:cs typeface="Arial" panose="020B0604020202020204" pitchFamily="34" charset="0"/>
              </a:rPr>
              <a:t>en</a:t>
            </a:r>
            <a:r>
              <a:rPr lang="en-GB" sz="1800" dirty="0">
                <a:effectLst/>
                <a:latin typeface="Calibri" panose="020F0502020204030204" pitchFamily="34" charset="0"/>
                <a:ea typeface="Calibri" panose="020F0502020204030204" pitchFamily="34" charset="0"/>
                <a:cs typeface="Arial" panose="020B0604020202020204" pitchFamily="34" charset="0"/>
              </a:rPr>
              <a:t> bateau-</a:t>
            </a:r>
            <a:r>
              <a:rPr lang="en-GB" sz="1800" dirty="0" err="1">
                <a:effectLst/>
                <a:latin typeface="Calibri" panose="020F0502020204030204" pitchFamily="34" charset="0"/>
                <a:ea typeface="Calibri" panose="020F0502020204030204" pitchFamily="34" charset="0"/>
                <a:cs typeface="Arial" panose="020B0604020202020204" pitchFamily="34" charset="0"/>
              </a:rPr>
              <a:t>mouche</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We went on a boat trip.</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Arial" panose="020B0604020202020204" pitchFamily="34" charset="0"/>
              </a:rPr>
              <a:t>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5" name="TextBox 4">
            <a:extLst>
              <a:ext uri="{FF2B5EF4-FFF2-40B4-BE49-F238E27FC236}">
                <a16:creationId xmlns:a16="http://schemas.microsoft.com/office/drawing/2014/main" id="{CB9EB355-F16B-41A7-AC6F-1C42F0FC9CA8}"/>
              </a:ext>
            </a:extLst>
          </p:cNvPr>
          <p:cNvSpPr txBox="1"/>
          <p:nvPr/>
        </p:nvSpPr>
        <p:spPr>
          <a:xfrm>
            <a:off x="6834076" y="255181"/>
            <a:ext cx="6097772" cy="7102072"/>
          </a:xfrm>
          <a:prstGeom prst="rect">
            <a:avLst/>
          </a:prstGeom>
          <a:noFill/>
        </p:spPr>
        <p:txBody>
          <a:bodyPr wrap="square">
            <a:spAutoFit/>
          </a:bodyPr>
          <a:lstStyle/>
          <a:p>
            <a:pPr>
              <a:lnSpc>
                <a:spcPct val="107000"/>
              </a:lnSpc>
              <a:spcAft>
                <a:spcPts val="800"/>
              </a:spcAft>
              <a:tabLst>
                <a:tab pos="3086100" algn="l"/>
              </a:tabLst>
            </a:pP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b="1" dirty="0" err="1">
                <a:effectLst/>
                <a:latin typeface="Calibri" panose="020F0502020204030204" pitchFamily="34" charset="0"/>
                <a:ea typeface="Calibri" panose="020F0502020204030204" pitchFamily="34" charset="0"/>
                <a:cs typeface="Arial" panose="020B0604020202020204" pitchFamily="34" charset="0"/>
              </a:rPr>
              <a:t>Quand</a:t>
            </a:r>
            <a:r>
              <a:rPr lang="en-GB" sz="1800" b="1" dirty="0">
                <a:effectLst/>
                <a:latin typeface="Calibri" panose="020F0502020204030204" pitchFamily="34" charset="0"/>
                <a:ea typeface="Calibri" panose="020F0502020204030204" pitchFamily="34" charset="0"/>
                <a:cs typeface="Arial" panose="020B0604020202020204" pitchFamily="34" charset="0"/>
              </a:rPr>
              <a:t>?	When?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3314700" algn="l"/>
              </a:tabLst>
            </a:pPr>
            <a:r>
              <a:rPr lang="en-GB" sz="1800" dirty="0" err="1">
                <a:effectLst/>
                <a:latin typeface="Calibri" panose="020F0502020204030204" pitchFamily="34" charset="0"/>
                <a:ea typeface="Calibri" panose="020F0502020204030204" pitchFamily="34" charset="0"/>
                <a:cs typeface="Arial" panose="020B0604020202020204" pitchFamily="34" charset="0"/>
              </a:rPr>
              <a:t>aujourd’hui</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today</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hier</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yesterday</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avant-hier</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the day before yesterday</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a:t>
            </a:r>
            <a:r>
              <a:rPr lang="en-GB" sz="1800" dirty="0" err="1">
                <a:effectLst/>
                <a:latin typeface="Calibri" panose="020F0502020204030204" pitchFamily="34" charset="0"/>
                <a:ea typeface="Calibri" panose="020F0502020204030204" pitchFamily="34" charset="0"/>
                <a:cs typeface="Arial" panose="020B0604020202020204" pitchFamily="34" charset="0"/>
              </a:rPr>
              <a:t>mardi</a:t>
            </a:r>
            <a:r>
              <a:rPr lang="en-GB" sz="1800" dirty="0">
                <a:effectLst/>
                <a:latin typeface="Calibri" panose="020F0502020204030204" pitchFamily="34" charset="0"/>
                <a:ea typeface="Calibri" panose="020F0502020204030204" pitchFamily="34" charset="0"/>
                <a:cs typeface="Arial" panose="020B0604020202020204" pitchFamily="34" charset="0"/>
              </a:rPr>
              <a:t>) dernier	</a:t>
            </a:r>
            <a:r>
              <a:rPr lang="en-GB" sz="1800" i="1" dirty="0">
                <a:effectLst/>
                <a:latin typeface="Calibri" panose="020F0502020204030204" pitchFamily="34" charset="0"/>
                <a:ea typeface="Calibri" panose="020F0502020204030204" pitchFamily="34" charset="0"/>
                <a:cs typeface="Arial" panose="020B0604020202020204" pitchFamily="34" charset="0"/>
              </a:rPr>
              <a:t>last (Tuesday)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2743200" algn="l"/>
              </a:tabLst>
            </a:pP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b="1" dirty="0" err="1">
                <a:effectLst/>
                <a:latin typeface="Calibri" panose="020F0502020204030204" pitchFamily="34" charset="0"/>
                <a:ea typeface="Calibri" panose="020F0502020204030204" pitchFamily="34" charset="0"/>
                <a:cs typeface="Arial" panose="020B0604020202020204" pitchFamily="34" charset="0"/>
              </a:rPr>
              <a:t>C’était</a:t>
            </a:r>
            <a:r>
              <a:rPr lang="en-GB" sz="1800" b="1" dirty="0">
                <a:effectLst/>
                <a:latin typeface="Calibri" panose="020F0502020204030204" pitchFamily="34" charset="0"/>
                <a:ea typeface="Calibri" panose="020F0502020204030204" pitchFamily="34" charset="0"/>
                <a:cs typeface="Arial" panose="020B0604020202020204" pitchFamily="34" charset="0"/>
              </a:rPr>
              <a:t> comment?	What was it like?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3314700" algn="l"/>
              </a:tabLst>
            </a:pPr>
            <a:r>
              <a:rPr lang="en-GB" sz="1800" dirty="0" err="1">
                <a:effectLst/>
                <a:latin typeface="Calibri" panose="020F0502020204030204" pitchFamily="34" charset="0"/>
                <a:ea typeface="Calibri" panose="020F0502020204030204" pitchFamily="34" charset="0"/>
                <a:cs typeface="Arial" panose="020B0604020202020204" pitchFamily="34" charset="0"/>
              </a:rPr>
              <a:t>C’était</a:t>
            </a:r>
            <a:r>
              <a:rPr lang="en-GB" sz="1800" dirty="0">
                <a:effectLst/>
                <a:latin typeface="Calibri" panose="020F0502020204030204" pitchFamily="34" charset="0"/>
                <a:ea typeface="Calibri" panose="020F0502020204030204" pitchFamily="34" charset="0"/>
                <a:cs typeface="Arial" panose="020B0604020202020204" pitchFamily="34" charset="0"/>
              </a:rPr>
              <a:t> ...	</a:t>
            </a:r>
            <a:r>
              <a:rPr lang="en-GB" sz="1800" i="1" dirty="0">
                <a:effectLst/>
                <a:latin typeface="Calibri" panose="020F0502020204030204" pitchFamily="34" charset="0"/>
                <a:ea typeface="Calibri" panose="020F0502020204030204" pitchFamily="34" charset="0"/>
                <a:cs typeface="Arial" panose="020B0604020202020204" pitchFamily="34" charset="0"/>
              </a:rPr>
              <a:t>It was ...</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J’ai</a:t>
            </a:r>
            <a:r>
              <a:rPr lang="en-GB" sz="1800" dirty="0">
                <a:effectLst/>
                <a:latin typeface="Calibri" panose="020F0502020204030204" pitchFamily="34" charset="0"/>
                <a:ea typeface="Calibri" panose="020F0502020204030204" pitchFamily="34" charset="0"/>
                <a:cs typeface="Arial" panose="020B0604020202020204" pitchFamily="34" charset="0"/>
              </a:rPr>
              <a:t> trouvé </a:t>
            </a:r>
            <a:r>
              <a:rPr lang="en-GB" sz="1800" dirty="0" err="1">
                <a:effectLst/>
                <a:latin typeface="Calibri" panose="020F0502020204030204" pitchFamily="34" charset="0"/>
                <a:ea typeface="Calibri" panose="020F0502020204030204" pitchFamily="34" charset="0"/>
                <a:cs typeface="Arial" panose="020B0604020202020204" pitchFamily="34" charset="0"/>
              </a:rPr>
              <a:t>ça</a:t>
            </a:r>
            <a:r>
              <a:rPr lang="en-GB" sz="1800" dirty="0">
                <a:effectLst/>
                <a:latin typeface="Calibri" panose="020F0502020204030204" pitchFamily="34" charset="0"/>
                <a:ea typeface="Calibri" panose="020F0502020204030204" pitchFamily="34" charset="0"/>
                <a:cs typeface="Arial" panose="020B0604020202020204" pitchFamily="34" charset="0"/>
              </a:rPr>
              <a:t> ...	</a:t>
            </a:r>
            <a:r>
              <a:rPr lang="en-GB" sz="1800" i="1" dirty="0">
                <a:effectLst/>
                <a:latin typeface="Calibri" panose="020F0502020204030204" pitchFamily="34" charset="0"/>
                <a:ea typeface="Calibri" panose="020F0502020204030204" pitchFamily="34" charset="0"/>
                <a:cs typeface="Arial" panose="020B0604020202020204" pitchFamily="34" charset="0"/>
              </a:rPr>
              <a:t>I found it ...</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bien	</a:t>
            </a:r>
            <a:r>
              <a:rPr lang="en-GB" sz="1800" i="1" dirty="0">
                <a:effectLst/>
                <a:latin typeface="Calibri" panose="020F0502020204030204" pitchFamily="34" charset="0"/>
                <a:ea typeface="Calibri" panose="020F0502020204030204" pitchFamily="34" charset="0"/>
                <a:cs typeface="Arial" panose="020B0604020202020204" pitchFamily="34" charset="0"/>
              </a:rPr>
              <a:t>good</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bizarre	</a:t>
            </a:r>
            <a:r>
              <a:rPr lang="en-GB" sz="1800" i="1" dirty="0">
                <a:effectLst/>
                <a:latin typeface="Calibri" panose="020F0502020204030204" pitchFamily="34" charset="0"/>
                <a:ea typeface="Calibri" panose="020F0502020204030204" pitchFamily="34" charset="0"/>
                <a:cs typeface="Arial" panose="020B0604020202020204" pitchFamily="34" charset="0"/>
              </a:rPr>
              <a:t>weird</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cool	</a:t>
            </a:r>
            <a:r>
              <a:rPr lang="en-GB" sz="1800" i="1" dirty="0">
                <a:effectLst/>
                <a:latin typeface="Calibri" panose="020F0502020204030204" pitchFamily="34" charset="0"/>
                <a:ea typeface="Calibri" panose="020F0502020204030204" pitchFamily="34" charset="0"/>
                <a:cs typeface="Arial" panose="020B0604020202020204" pitchFamily="34" charset="0"/>
              </a:rPr>
              <a:t>cool</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cher</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expensive</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effrayant</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scary</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ennuyeux</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boring</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fabuleux</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wonderful/fantastic</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génial</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great</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horrible	</a:t>
            </a:r>
            <a:r>
              <a:rPr lang="en-GB" sz="1800" i="1" dirty="0">
                <a:effectLst/>
                <a:latin typeface="Calibri" panose="020F0502020204030204" pitchFamily="34" charset="0"/>
                <a:ea typeface="Calibri" panose="020F0502020204030204" pitchFamily="34" charset="0"/>
                <a:cs typeface="Arial" panose="020B0604020202020204" pitchFamily="34" charset="0"/>
              </a:rPr>
              <a:t>horrible/terrible</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intéressant</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interesting</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marrant</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funny/a laugh</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nul</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rubbish</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Ce </a:t>
            </a:r>
            <a:r>
              <a:rPr lang="en-GB" sz="1800" dirty="0" err="1">
                <a:effectLst/>
                <a:latin typeface="Calibri" panose="020F0502020204030204" pitchFamily="34" charset="0"/>
                <a:ea typeface="Calibri" panose="020F0502020204030204" pitchFamily="34" charset="0"/>
                <a:cs typeface="Arial" panose="020B0604020202020204" pitchFamily="34" charset="0"/>
              </a:rPr>
              <a:t>n’était</a:t>
            </a:r>
            <a:r>
              <a:rPr lang="en-GB" sz="1800" dirty="0">
                <a:effectLst/>
                <a:latin typeface="Calibri" panose="020F0502020204030204" pitchFamily="34" charset="0"/>
                <a:ea typeface="Calibri" panose="020F0502020204030204" pitchFamily="34" charset="0"/>
                <a:cs typeface="Arial" panose="020B0604020202020204" pitchFamily="34" charset="0"/>
              </a:rPr>
              <a:t> pas mal.	</a:t>
            </a:r>
            <a:r>
              <a:rPr lang="en-GB" sz="1800" i="1" dirty="0">
                <a:effectLst/>
                <a:latin typeface="Calibri" panose="020F0502020204030204" pitchFamily="34" charset="0"/>
                <a:ea typeface="Calibri" panose="020F0502020204030204" pitchFamily="34" charset="0"/>
                <a:cs typeface="Arial" panose="020B0604020202020204" pitchFamily="34" charset="0"/>
              </a:rPr>
              <a:t>It wasn’t bad.</a:t>
            </a:r>
          </a:p>
          <a:p>
            <a:pPr>
              <a:lnSpc>
                <a:spcPct val="107000"/>
              </a:lnSpc>
              <a:spcAft>
                <a:spcPts val="800"/>
              </a:spcAft>
              <a:tabLst>
                <a:tab pos="3086100" algn="l"/>
              </a:tabLst>
            </a:pPr>
            <a:r>
              <a:rPr lang="en-GB" sz="24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2312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07F52-D3B1-41C1-A846-540D3B8A9DEF}"/>
              </a:ext>
            </a:extLst>
          </p:cNvPr>
          <p:cNvSpPr>
            <a:spLocks noGrp="1"/>
          </p:cNvSpPr>
          <p:nvPr>
            <p:ph type="title"/>
          </p:nvPr>
        </p:nvSpPr>
        <p:spPr>
          <a:xfrm>
            <a:off x="136452" y="3023266"/>
            <a:ext cx="10515600" cy="1325563"/>
          </a:xfrm>
        </p:spPr>
        <p:txBody>
          <a:bodyPr>
            <a:normAutofit fontScale="90000"/>
          </a:bodyPr>
          <a:lstStyle/>
          <a:p>
            <a:pPr>
              <a:lnSpc>
                <a:spcPct val="107000"/>
              </a:lnSpc>
              <a:spcAft>
                <a:spcPts val="800"/>
              </a:spcAft>
              <a:tabLst>
                <a:tab pos="3314700" algn="l"/>
              </a:tabLst>
            </a:pPr>
            <a:r>
              <a:rPr lang="en-GB" sz="1800" b="1" dirty="0">
                <a:effectLst/>
                <a:latin typeface="Calibri" panose="020F0502020204030204" pitchFamily="34" charset="0"/>
                <a:ea typeface="Calibri" panose="020F0502020204030204" pitchFamily="34" charset="0"/>
                <a:cs typeface="Arial" panose="020B0604020202020204" pitchFamily="34" charset="0"/>
              </a:rPr>
              <a:t>Des </a:t>
            </a:r>
            <a:r>
              <a:rPr lang="en-GB" sz="1800" b="1" dirty="0" err="1">
                <a:effectLst/>
                <a:latin typeface="Calibri" panose="020F0502020204030204" pitchFamily="34" charset="0"/>
                <a:ea typeface="Calibri" panose="020F0502020204030204" pitchFamily="34" charset="0"/>
                <a:cs typeface="Arial" panose="020B0604020202020204" pitchFamily="34" charset="0"/>
              </a:rPr>
              <a:t>informations</a:t>
            </a:r>
            <a:r>
              <a:rPr lang="en-GB" sz="1800" b="1" dirty="0">
                <a:effectLst/>
                <a:latin typeface="Calibri" panose="020F0502020204030204" pitchFamily="34" charset="0"/>
                <a:ea typeface="Calibri" panose="020F0502020204030204" pitchFamily="34" charset="0"/>
                <a:cs typeface="Arial" panose="020B0604020202020204" pitchFamily="34" charset="0"/>
              </a:rPr>
              <a:t> </a:t>
            </a:r>
            <a:r>
              <a:rPr lang="en-GB" sz="1800" b="1" dirty="0" err="1">
                <a:effectLst/>
                <a:latin typeface="Calibri" panose="020F0502020204030204" pitchFamily="34" charset="0"/>
                <a:ea typeface="Calibri" panose="020F0502020204030204" pitchFamily="34" charset="0"/>
                <a:cs typeface="Arial" panose="020B0604020202020204" pitchFamily="34" charset="0"/>
              </a:rPr>
              <a:t>touristiques</a:t>
            </a:r>
            <a:r>
              <a:rPr lang="en-GB" sz="1800" b="1" dirty="0">
                <a:effectLst/>
                <a:latin typeface="Calibri" panose="020F0502020204030204" pitchFamily="34" charset="0"/>
                <a:ea typeface="Calibri" panose="020F0502020204030204" pitchFamily="34" charset="0"/>
                <a:cs typeface="Arial" panose="020B0604020202020204" pitchFamily="34" charset="0"/>
              </a:rPr>
              <a:t>	Tourist information</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horaires</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dirty="0" err="1">
                <a:effectLst/>
                <a:latin typeface="Calibri" panose="020F0502020204030204" pitchFamily="34" charset="0"/>
                <a:ea typeface="Calibri" panose="020F0502020204030204" pitchFamily="34" charset="0"/>
                <a:cs typeface="Arial" panose="020B0604020202020204" pitchFamily="34" charset="0"/>
              </a:rPr>
              <a:t>d’ouverture</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opening times</a:t>
            </a:r>
            <a:br>
              <a:rPr lang="en-GB" sz="1800"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ouvert</a:t>
            </a:r>
            <a:r>
              <a:rPr lang="en-GB" sz="1800" dirty="0">
                <a:effectLst/>
                <a:latin typeface="Calibri" panose="020F0502020204030204" pitchFamily="34" charset="0"/>
                <a:ea typeface="Calibri" panose="020F0502020204030204" pitchFamily="34" charset="0"/>
                <a:cs typeface="Arial" panose="020B0604020202020204" pitchFamily="34" charset="0"/>
              </a:rPr>
              <a:t> du (</a:t>
            </a:r>
            <a:r>
              <a:rPr lang="en-GB" sz="1800" dirty="0" err="1">
                <a:effectLst/>
                <a:latin typeface="Calibri" panose="020F0502020204030204" pitchFamily="34" charset="0"/>
                <a:ea typeface="Calibri" panose="020F0502020204030204" pitchFamily="34" charset="0"/>
                <a:cs typeface="Arial" panose="020B0604020202020204" pitchFamily="34" charset="0"/>
              </a:rPr>
              <a:t>mardi</a:t>
            </a:r>
            <a:r>
              <a:rPr lang="en-GB" sz="1800" dirty="0">
                <a:effectLst/>
                <a:latin typeface="Calibri" panose="020F0502020204030204" pitchFamily="34" charset="0"/>
                <a:ea typeface="Calibri" panose="020F0502020204030204" pitchFamily="34" charset="0"/>
                <a:cs typeface="Arial" panose="020B0604020202020204" pitchFamily="34" charset="0"/>
              </a:rPr>
              <a:t>) au (</a:t>
            </a:r>
            <a:r>
              <a:rPr lang="en-GB" sz="1800" dirty="0" err="1">
                <a:effectLst/>
                <a:latin typeface="Calibri" panose="020F0502020204030204" pitchFamily="34" charset="0"/>
                <a:ea typeface="Calibri" panose="020F0502020204030204" pitchFamily="34" charset="0"/>
                <a:cs typeface="Arial" panose="020B0604020202020204" pitchFamily="34" charset="0"/>
              </a:rPr>
              <a:t>dimanche</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open from (Tuesday) to</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i="1" dirty="0">
                <a:effectLst/>
                <a:latin typeface="Calibri" panose="020F0502020204030204" pitchFamily="34" charset="0"/>
                <a:ea typeface="Calibri" panose="020F0502020204030204" pitchFamily="34" charset="0"/>
                <a:cs typeface="Arial" panose="020B0604020202020204" pitchFamily="34" charset="0"/>
              </a:rPr>
              <a:t>		(Sunday)</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de 10h00 à 17h00 	</a:t>
            </a:r>
            <a:r>
              <a:rPr lang="en-GB" sz="1800" i="1" dirty="0">
                <a:effectLst/>
                <a:latin typeface="Calibri" panose="020F0502020204030204" pitchFamily="34" charset="0"/>
                <a:ea typeface="Calibri" panose="020F0502020204030204" pitchFamily="34" charset="0"/>
                <a:cs typeface="Arial" panose="020B0604020202020204" pitchFamily="34" charset="0"/>
              </a:rPr>
              <a:t>from 10 a.m. to 5 p.m.</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fermé (le </a:t>
            </a:r>
            <a:r>
              <a:rPr lang="en-GB" sz="1800" dirty="0" err="1">
                <a:effectLst/>
                <a:latin typeface="Calibri" panose="020F0502020204030204" pitchFamily="34" charset="0"/>
                <a:ea typeface="Calibri" panose="020F0502020204030204" pitchFamily="34" charset="0"/>
                <a:cs typeface="Arial" panose="020B0604020202020204" pitchFamily="34" charset="0"/>
              </a:rPr>
              <a:t>lundi</a:t>
            </a:r>
            <a:r>
              <a:rPr lang="en-GB" sz="1800" dirty="0">
                <a:effectLst/>
                <a:latin typeface="Calibri" panose="020F0502020204030204" pitchFamily="34" charset="0"/>
                <a:ea typeface="Calibri" panose="020F0502020204030204" pitchFamily="34" charset="0"/>
                <a:cs typeface="Arial" panose="020B0604020202020204" pitchFamily="34" charset="0"/>
              </a:rPr>
              <a:t> et les </a:t>
            </a:r>
            <a:r>
              <a:rPr lang="en-GB" sz="1800" dirty="0" err="1">
                <a:effectLst/>
                <a:latin typeface="Calibri" panose="020F0502020204030204" pitchFamily="34" charset="0"/>
                <a:ea typeface="Calibri" panose="020F0502020204030204" pitchFamily="34" charset="0"/>
                <a:cs typeface="Arial" panose="020B0604020202020204" pitchFamily="34" charset="0"/>
              </a:rPr>
              <a:t>jours</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dirty="0" err="1">
                <a:effectLst/>
                <a:latin typeface="Calibri" panose="020F0502020204030204" pitchFamily="34" charset="0"/>
                <a:ea typeface="Calibri" panose="020F0502020204030204" pitchFamily="34" charset="0"/>
                <a:cs typeface="Arial" panose="020B0604020202020204" pitchFamily="34" charset="0"/>
              </a:rPr>
              <a:t>fériés</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closed (on Mondays and bank</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i="1" dirty="0">
                <a:effectLst/>
                <a:latin typeface="Calibri" panose="020F0502020204030204" pitchFamily="34" charset="0"/>
                <a:ea typeface="Calibri" panose="020F0502020204030204" pitchFamily="34" charset="0"/>
                <a:cs typeface="Arial" panose="020B0604020202020204" pitchFamily="34" charset="0"/>
              </a:rPr>
              <a:t>		holidays)</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b="1" dirty="0" err="1">
                <a:effectLst/>
                <a:latin typeface="Calibri" panose="020F0502020204030204" pitchFamily="34" charset="0"/>
                <a:ea typeface="Calibri" panose="020F0502020204030204" pitchFamily="34" charset="0"/>
                <a:cs typeface="Arial" panose="020B0604020202020204" pitchFamily="34" charset="0"/>
              </a:rPr>
              <a:t>tarifs</a:t>
            </a:r>
            <a:r>
              <a:rPr lang="en-GB" sz="1800" b="1" dirty="0">
                <a:effectLst/>
                <a:latin typeface="Calibri" panose="020F0502020204030204" pitchFamily="34" charset="0"/>
                <a:ea typeface="Calibri" panose="020F0502020204030204" pitchFamily="34" charset="0"/>
                <a:cs typeface="Arial" panose="020B0604020202020204" pitchFamily="34" charset="0"/>
              </a:rPr>
              <a:t> </a:t>
            </a:r>
            <a:r>
              <a:rPr lang="en-GB" sz="1800" b="1" dirty="0" err="1">
                <a:effectLst/>
                <a:latin typeface="Calibri" panose="020F0502020204030204" pitchFamily="34" charset="0"/>
                <a:ea typeface="Calibri" panose="020F0502020204030204" pitchFamily="34" charset="0"/>
                <a:cs typeface="Arial" panose="020B0604020202020204" pitchFamily="34" charset="0"/>
              </a:rPr>
              <a:t>d’entrée</a:t>
            </a:r>
            <a:r>
              <a:rPr lang="en-GB" sz="1800" b="1" dirty="0">
                <a:effectLst/>
                <a:latin typeface="Calibri" panose="020F0502020204030204" pitchFamily="34" charset="0"/>
                <a:ea typeface="Calibri" panose="020F0502020204030204" pitchFamily="34" charset="0"/>
                <a:cs typeface="Arial" panose="020B0604020202020204" pitchFamily="34" charset="0"/>
              </a:rPr>
              <a:t>	</a:t>
            </a:r>
            <a:r>
              <a:rPr lang="en-GB" sz="1800" b="1" i="1" dirty="0">
                <a:effectLst/>
                <a:latin typeface="Calibri" panose="020F0502020204030204" pitchFamily="34" charset="0"/>
                <a:ea typeface="Calibri" panose="020F0502020204030204" pitchFamily="34" charset="0"/>
                <a:cs typeface="Arial" panose="020B0604020202020204" pitchFamily="34" charset="0"/>
              </a:rPr>
              <a:t>admission prices</a:t>
            </a:r>
            <a:br>
              <a:rPr lang="en-GB" sz="1800" b="1" i="1"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plein </a:t>
            </a:r>
            <a:r>
              <a:rPr lang="en-GB" sz="1800" dirty="0" err="1">
                <a:effectLst/>
                <a:latin typeface="Calibri" panose="020F0502020204030204" pitchFamily="34" charset="0"/>
                <a:ea typeface="Calibri" panose="020F0502020204030204" pitchFamily="34" charset="0"/>
                <a:cs typeface="Arial" panose="020B0604020202020204" pitchFamily="34" charset="0"/>
              </a:rPr>
              <a:t>tarif</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full price</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tarif</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dirty="0" err="1">
                <a:effectLst/>
                <a:latin typeface="Calibri" panose="020F0502020204030204" pitchFamily="34" charset="0"/>
                <a:ea typeface="Calibri" panose="020F0502020204030204" pitchFamily="34" charset="0"/>
                <a:cs typeface="Arial" panose="020B0604020202020204" pitchFamily="34" charset="0"/>
              </a:rPr>
              <a:t>jeune</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price for young people</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gratuit</a:t>
            </a:r>
            <a:r>
              <a:rPr lang="en-GB" sz="1800" dirty="0">
                <a:effectLst/>
                <a:latin typeface="Calibri" panose="020F0502020204030204" pitchFamily="34" charset="0"/>
                <a:ea typeface="Calibri" panose="020F0502020204030204" pitchFamily="34" charset="0"/>
                <a:cs typeface="Arial" panose="020B0604020202020204" pitchFamily="34" charset="0"/>
              </a:rPr>
              <a:t> (pour les enfants </a:t>
            </a:r>
            <a:r>
              <a:rPr lang="en-GB" sz="1800" dirty="0" err="1">
                <a:effectLst/>
                <a:latin typeface="Calibri" panose="020F0502020204030204" pitchFamily="34" charset="0"/>
                <a:ea typeface="Calibri" panose="020F0502020204030204" pitchFamily="34" charset="0"/>
                <a:cs typeface="Arial" panose="020B0604020202020204" pitchFamily="34" charset="0"/>
              </a:rPr>
              <a:t>jusqu’à</a:t>
            </a:r>
            <a:r>
              <a:rPr lang="en-GB" sz="1800" dirty="0">
                <a:effectLst/>
                <a:latin typeface="Calibri" panose="020F0502020204030204" pitchFamily="34" charset="0"/>
                <a:ea typeface="Calibri" panose="020F0502020204030204" pitchFamily="34" charset="0"/>
                <a:cs typeface="Arial" panose="020B0604020202020204" pitchFamily="34" charset="0"/>
              </a:rPr>
              <a:t> 13 </a:t>
            </a:r>
            <a:r>
              <a:rPr lang="en-GB" sz="1800" dirty="0" err="1">
                <a:effectLst/>
                <a:latin typeface="Calibri" panose="020F0502020204030204" pitchFamily="34" charset="0"/>
                <a:ea typeface="Calibri" panose="020F0502020204030204" pitchFamily="34" charset="0"/>
                <a:cs typeface="Arial" panose="020B0604020202020204" pitchFamily="34" charset="0"/>
              </a:rPr>
              <a:t>ans</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free (for children up to 13 years</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i="1" dirty="0">
                <a:effectLst/>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old</a:t>
            </a:r>
            <a:r>
              <a:rPr lang="fr-FR" sz="1800" i="1" dirty="0">
                <a:effectLst/>
                <a:latin typeface="Calibri" panose="020F0502020204030204" pitchFamily="34" charset="0"/>
                <a:ea typeface="Calibri" panose="020F0502020204030204" pitchFamily="34" charset="0"/>
                <a:cs typeface="Arial" panose="020B0604020202020204" pitchFamily="34" charset="0"/>
              </a:rPr>
              <a:t>)</a:t>
            </a:r>
            <a:br>
              <a:rPr lang="fr-FR" sz="1800" i="1"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visites guidées	</a:t>
            </a:r>
            <a:r>
              <a:rPr lang="fr-FR" sz="1800" i="1" dirty="0" err="1">
                <a:effectLst/>
                <a:latin typeface="Calibri" panose="020F0502020204030204" pitchFamily="34" charset="0"/>
                <a:ea typeface="Calibri" panose="020F0502020204030204" pitchFamily="34" charset="0"/>
                <a:cs typeface="Arial" panose="020B0604020202020204" pitchFamily="34" charset="0"/>
              </a:rPr>
              <a:t>guided</a:t>
            </a:r>
            <a:r>
              <a:rPr lang="fr-FR" sz="1800" i="1" dirty="0">
                <a:effectLst/>
                <a:latin typeface="Calibri" panose="020F0502020204030204" pitchFamily="34" charset="0"/>
                <a:ea typeface="Calibri" panose="020F0502020204030204" pitchFamily="34" charset="0"/>
                <a:cs typeface="Arial" panose="020B0604020202020204" pitchFamily="34" charset="0"/>
              </a:rPr>
              <a:t> tours</a:t>
            </a:r>
            <a:br>
              <a:rPr lang="fr-FR" sz="1800" i="1"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(pas de) toilettes	</a:t>
            </a:r>
            <a:r>
              <a:rPr lang="fr-FR" sz="1800" i="1" dirty="0">
                <a:effectLst/>
                <a:latin typeface="Calibri" panose="020F0502020204030204" pitchFamily="34" charset="0"/>
                <a:ea typeface="Calibri" panose="020F0502020204030204" pitchFamily="34" charset="0"/>
                <a:cs typeface="Arial" panose="020B0604020202020204" pitchFamily="34" charset="0"/>
              </a:rPr>
              <a:t>(no) </a:t>
            </a:r>
            <a:r>
              <a:rPr lang="fr-FR" sz="1800" i="1" dirty="0" err="1">
                <a:effectLst/>
                <a:latin typeface="Calibri" panose="020F0502020204030204" pitchFamily="34" charset="0"/>
                <a:ea typeface="Calibri" panose="020F0502020204030204" pitchFamily="34" charset="0"/>
                <a:cs typeface="Arial" panose="020B0604020202020204" pitchFamily="34" charset="0"/>
              </a:rPr>
              <a:t>toilets</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fr-FR" sz="1800" dirty="0">
                <a:effectLst/>
                <a:latin typeface="Calibri" panose="020F0502020204030204" pitchFamily="34" charset="0"/>
                <a:ea typeface="Calibri" panose="020F0502020204030204" pitchFamily="34" charset="0"/>
                <a:cs typeface="Arial" panose="020B0604020202020204" pitchFamily="34" charset="0"/>
              </a:rPr>
              <a:t>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Calibri" panose="020F0502020204030204" pitchFamily="34" charset="0"/>
                <a:ea typeface="Calibri" panose="020F0502020204030204" pitchFamily="34" charset="0"/>
                <a:cs typeface="Arial" panose="020B0604020202020204" pitchFamily="34" charset="0"/>
              </a:rPr>
              <a:t>Tu as </a:t>
            </a:r>
            <a:r>
              <a:rPr lang="en-US" sz="1800" b="1" dirty="0" err="1">
                <a:effectLst/>
                <a:latin typeface="Calibri" panose="020F0502020204030204" pitchFamily="34" charset="0"/>
                <a:ea typeface="Calibri" panose="020F0502020204030204" pitchFamily="34" charset="0"/>
                <a:cs typeface="Arial" panose="020B0604020202020204" pitchFamily="34" charset="0"/>
              </a:rPr>
              <a:t>voyagé</a:t>
            </a:r>
            <a:r>
              <a:rPr lang="en-US" sz="1800" b="1" dirty="0">
                <a:effectLst/>
                <a:latin typeface="Calibri" panose="020F0502020204030204" pitchFamily="34" charset="0"/>
                <a:ea typeface="Calibri" panose="020F0502020204030204" pitchFamily="34" charset="0"/>
                <a:cs typeface="Arial" panose="020B0604020202020204" pitchFamily="34" charset="0"/>
              </a:rPr>
              <a:t> comment?	</a:t>
            </a:r>
            <a:r>
              <a:rPr lang="en-GB" sz="1800" b="1" dirty="0">
                <a:effectLst/>
                <a:latin typeface="Calibri" panose="020F0502020204030204" pitchFamily="34" charset="0"/>
                <a:ea typeface="Calibri" panose="020F0502020204030204" pitchFamily="34" charset="0"/>
                <a:cs typeface="Arial" panose="020B0604020202020204" pitchFamily="34" charset="0"/>
              </a:rPr>
              <a:t>How did you travel?</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en</a:t>
            </a:r>
            <a:r>
              <a:rPr lang="en-GB" sz="1800" dirty="0">
                <a:effectLst/>
                <a:latin typeface="Calibri" panose="020F0502020204030204" pitchFamily="34" charset="0"/>
                <a:ea typeface="Calibri" panose="020F0502020204030204" pitchFamily="34" charset="0"/>
                <a:cs typeface="Arial" panose="020B0604020202020204" pitchFamily="34" charset="0"/>
              </a:rPr>
              <a:t> avion	</a:t>
            </a:r>
            <a:r>
              <a:rPr lang="en-GB" sz="1800" i="1" dirty="0">
                <a:effectLst/>
                <a:latin typeface="Calibri" panose="020F0502020204030204" pitchFamily="34" charset="0"/>
                <a:ea typeface="Calibri" panose="020F0502020204030204" pitchFamily="34" charset="0"/>
                <a:cs typeface="Arial" panose="020B0604020202020204" pitchFamily="34" charset="0"/>
              </a:rPr>
              <a:t>by plane</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en</a:t>
            </a:r>
            <a:r>
              <a:rPr lang="en-GB" sz="1800" dirty="0">
                <a:effectLst/>
                <a:latin typeface="Calibri" panose="020F0502020204030204" pitchFamily="34" charset="0"/>
                <a:ea typeface="Calibri" panose="020F0502020204030204" pitchFamily="34" charset="0"/>
                <a:cs typeface="Arial" panose="020B0604020202020204" pitchFamily="34" charset="0"/>
              </a:rPr>
              <a:t> bus	</a:t>
            </a:r>
            <a:r>
              <a:rPr lang="en-GB" sz="1800" i="1" dirty="0">
                <a:effectLst/>
                <a:latin typeface="Calibri" panose="020F0502020204030204" pitchFamily="34" charset="0"/>
                <a:ea typeface="Calibri" panose="020F0502020204030204" pitchFamily="34" charset="0"/>
                <a:cs typeface="Arial" panose="020B0604020202020204" pitchFamily="34" charset="0"/>
              </a:rPr>
              <a:t>by bus</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en</a:t>
            </a:r>
            <a:r>
              <a:rPr lang="en-GB" sz="1800" dirty="0">
                <a:effectLst/>
                <a:latin typeface="Calibri" panose="020F0502020204030204" pitchFamily="34" charset="0"/>
                <a:ea typeface="Calibri" panose="020F0502020204030204" pitchFamily="34" charset="0"/>
                <a:cs typeface="Arial" panose="020B0604020202020204" pitchFamily="34" charset="0"/>
              </a:rPr>
              <a:t> car	</a:t>
            </a:r>
            <a:r>
              <a:rPr lang="en-GB" sz="1800" i="1" dirty="0">
                <a:effectLst/>
                <a:latin typeface="Calibri" panose="020F0502020204030204" pitchFamily="34" charset="0"/>
                <a:ea typeface="Calibri" panose="020F0502020204030204" pitchFamily="34" charset="0"/>
                <a:cs typeface="Arial" panose="020B0604020202020204" pitchFamily="34" charset="0"/>
              </a:rPr>
              <a:t>by coach</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en</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dirty="0" err="1">
                <a:effectLst/>
                <a:latin typeface="Calibri" panose="020F0502020204030204" pitchFamily="34" charset="0"/>
                <a:ea typeface="Calibri" panose="020F0502020204030204" pitchFamily="34" charset="0"/>
                <a:cs typeface="Arial" panose="020B0604020202020204" pitchFamily="34" charset="0"/>
              </a:rPr>
              <a:t>métro</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by underground</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en</a:t>
            </a:r>
            <a:r>
              <a:rPr lang="en-GB" sz="1800" dirty="0">
                <a:effectLst/>
                <a:latin typeface="Calibri" panose="020F0502020204030204" pitchFamily="34" charset="0"/>
                <a:ea typeface="Calibri" panose="020F0502020204030204" pitchFamily="34" charset="0"/>
                <a:cs typeface="Arial" panose="020B0604020202020204" pitchFamily="34" charset="0"/>
              </a:rPr>
              <a:t> train	</a:t>
            </a:r>
            <a:r>
              <a:rPr lang="en-GB" sz="1800" i="1" dirty="0">
                <a:effectLst/>
                <a:latin typeface="Calibri" panose="020F0502020204030204" pitchFamily="34" charset="0"/>
                <a:ea typeface="Calibri" panose="020F0502020204030204" pitchFamily="34" charset="0"/>
                <a:cs typeface="Arial" panose="020B0604020202020204" pitchFamily="34" charset="0"/>
              </a:rPr>
              <a:t>by train</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en</a:t>
            </a:r>
            <a:r>
              <a:rPr lang="en-GB" sz="1800" dirty="0">
                <a:effectLst/>
                <a:latin typeface="Calibri" panose="020F0502020204030204" pitchFamily="34" charset="0"/>
                <a:ea typeface="Calibri" panose="020F0502020204030204" pitchFamily="34" charset="0"/>
                <a:cs typeface="Arial" panose="020B0604020202020204" pitchFamily="34" charset="0"/>
              </a:rPr>
              <a:t> voiture	</a:t>
            </a:r>
            <a:r>
              <a:rPr lang="en-GB" sz="1800" i="1" dirty="0">
                <a:effectLst/>
                <a:latin typeface="Calibri" panose="020F0502020204030204" pitchFamily="34" charset="0"/>
                <a:ea typeface="Calibri" panose="020F0502020204030204" pitchFamily="34" charset="0"/>
                <a:cs typeface="Arial" panose="020B0604020202020204" pitchFamily="34" charset="0"/>
              </a:rPr>
              <a:t>by car</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à </a:t>
            </a:r>
            <a:r>
              <a:rPr lang="en-GB" sz="1800" dirty="0" err="1">
                <a:effectLst/>
                <a:latin typeface="Calibri" panose="020F0502020204030204" pitchFamily="34" charset="0"/>
                <a:ea typeface="Calibri" panose="020F0502020204030204" pitchFamily="34" charset="0"/>
                <a:cs typeface="Arial" panose="020B0604020202020204" pitchFamily="34" charset="0"/>
              </a:rPr>
              <a:t>vélo</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by bicycle</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à pied	</a:t>
            </a:r>
            <a:r>
              <a:rPr lang="en-GB" sz="1800" i="1" dirty="0">
                <a:effectLst/>
                <a:latin typeface="Calibri" panose="020F0502020204030204" pitchFamily="34" charset="0"/>
                <a:ea typeface="Calibri" panose="020F0502020204030204" pitchFamily="34" charset="0"/>
                <a:cs typeface="Arial" panose="020B0604020202020204" pitchFamily="34" charset="0"/>
              </a:rPr>
              <a:t>on foot</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i="1" dirty="0">
                <a:effectLst/>
                <a:latin typeface="Calibri" panose="020F0502020204030204" pitchFamily="34" charset="0"/>
                <a:ea typeface="Calibri" panose="020F0502020204030204" pitchFamily="34" charset="0"/>
                <a:cs typeface="Arial" panose="020B0604020202020204" pitchFamily="34" charset="0"/>
              </a:rPr>
              <a:t>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5" name="TextBox 4">
            <a:extLst>
              <a:ext uri="{FF2B5EF4-FFF2-40B4-BE49-F238E27FC236}">
                <a16:creationId xmlns:a16="http://schemas.microsoft.com/office/drawing/2014/main" id="{4E8FD8C2-A1FD-4FEF-BE07-43D56AA2505C}"/>
              </a:ext>
            </a:extLst>
          </p:cNvPr>
          <p:cNvSpPr txBox="1"/>
          <p:nvPr/>
        </p:nvSpPr>
        <p:spPr>
          <a:xfrm>
            <a:off x="6217389" y="142002"/>
            <a:ext cx="6097772" cy="3943324"/>
          </a:xfrm>
          <a:prstGeom prst="rect">
            <a:avLst/>
          </a:prstGeom>
          <a:noFill/>
        </p:spPr>
        <p:txBody>
          <a:bodyPr wrap="square">
            <a:spAutoFit/>
          </a:bodyPr>
          <a:lstStyle/>
          <a:p>
            <a:pPr>
              <a:lnSpc>
                <a:spcPct val="107000"/>
              </a:lnSpc>
              <a:spcAft>
                <a:spcPts val="800"/>
              </a:spcAft>
              <a:tabLst>
                <a:tab pos="3314700" algn="l"/>
              </a:tabLst>
            </a:pPr>
            <a:r>
              <a:rPr lang="fr-FR" sz="1800" b="1" dirty="0">
                <a:effectLst/>
                <a:latin typeface="Calibri" panose="020F0502020204030204" pitchFamily="34" charset="0"/>
                <a:ea typeface="Calibri" panose="020F0502020204030204" pitchFamily="34" charset="0"/>
                <a:cs typeface="Arial" panose="020B0604020202020204" pitchFamily="34" charset="0"/>
              </a:rPr>
              <a:t>Un voyage</a:t>
            </a:r>
            <a:r>
              <a:rPr lang="fr-FR" sz="1800" b="1" i="1" dirty="0">
                <a:effectLst/>
                <a:latin typeface="Calibri" panose="020F0502020204030204" pitchFamily="34" charset="0"/>
                <a:ea typeface="Calibri" panose="020F0502020204030204" pitchFamily="34" charset="0"/>
                <a:cs typeface="Arial" panose="020B0604020202020204" pitchFamily="34" charset="0"/>
              </a:rPr>
              <a:t>	</a:t>
            </a:r>
            <a:r>
              <a:rPr lang="fr-FR" sz="1800" b="1" dirty="0">
                <a:effectLst/>
                <a:latin typeface="Calibri" panose="020F0502020204030204" pitchFamily="34" charset="0"/>
                <a:ea typeface="Calibri" panose="020F0502020204030204" pitchFamily="34" charset="0"/>
                <a:cs typeface="Arial" panose="020B0604020202020204" pitchFamily="34" charset="0"/>
              </a:rPr>
              <a:t>A </a:t>
            </a:r>
            <a:r>
              <a:rPr lang="fr-FR" sz="1800" b="1" dirty="0" err="1">
                <a:effectLst/>
                <a:latin typeface="Calibri" panose="020F0502020204030204" pitchFamily="34" charset="0"/>
                <a:ea typeface="Calibri" panose="020F0502020204030204" pitchFamily="34" charset="0"/>
                <a:cs typeface="Arial" panose="020B0604020202020204" pitchFamily="34" charset="0"/>
              </a:rPr>
              <a:t>journey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3314700" algn="l"/>
              </a:tabLst>
            </a:pPr>
            <a:r>
              <a:rPr lang="fr-FR" sz="1800" dirty="0">
                <a:effectLst/>
                <a:latin typeface="Calibri" panose="020F0502020204030204" pitchFamily="34" charset="0"/>
                <a:ea typeface="Calibri" panose="020F0502020204030204" pitchFamily="34" charset="0"/>
                <a:cs typeface="Arial" panose="020B0604020202020204" pitchFamily="34" charset="0"/>
              </a:rPr>
              <a:t>Je suis allé(e) (à Paris).	</a:t>
            </a:r>
            <a:r>
              <a:rPr lang="fr-FR" sz="1800" i="1" dirty="0">
                <a:effectLst/>
                <a:latin typeface="Calibri" panose="020F0502020204030204" pitchFamily="34" charset="0"/>
                <a:ea typeface="Calibri" panose="020F0502020204030204" pitchFamily="34" charset="0"/>
                <a:cs typeface="Arial" panose="020B0604020202020204" pitchFamily="34" charset="0"/>
              </a:rPr>
              <a:t>I </a:t>
            </a:r>
            <a:r>
              <a:rPr lang="fr-FR" sz="1800" i="1" dirty="0" err="1">
                <a:effectLst/>
                <a:latin typeface="Calibri" panose="020F0502020204030204" pitchFamily="34" charset="0"/>
                <a:ea typeface="Calibri" panose="020F0502020204030204" pitchFamily="34" charset="0"/>
                <a:cs typeface="Arial" panose="020B0604020202020204" pitchFamily="34" charset="0"/>
              </a:rPr>
              <a:t>went</a:t>
            </a:r>
            <a:r>
              <a:rPr lang="fr-FR" sz="1800" i="1" dirty="0">
                <a:effectLst/>
                <a:latin typeface="Calibri" panose="020F0502020204030204" pitchFamily="34" charset="0"/>
                <a:ea typeface="Calibri" panose="020F0502020204030204" pitchFamily="34" charset="0"/>
                <a:cs typeface="Arial" panose="020B0604020202020204" pitchFamily="34" charset="0"/>
              </a:rPr>
              <a:t> (to Paris).</a:t>
            </a:r>
            <a:br>
              <a:rPr lang="fr-FR" sz="1800" i="1"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Je suis parti(e)/arrivé(e) à (dix heures).	</a:t>
            </a:r>
            <a:r>
              <a:rPr lang="fr-FR" sz="1800" i="1" dirty="0">
                <a:effectLst/>
                <a:latin typeface="Calibri" panose="020F0502020204030204" pitchFamily="34" charset="0"/>
                <a:ea typeface="Calibri" panose="020F0502020204030204" pitchFamily="34" charset="0"/>
                <a:cs typeface="Arial" panose="020B0604020202020204" pitchFamily="34" charset="0"/>
              </a:rPr>
              <a:t>I </a:t>
            </a:r>
            <a:r>
              <a:rPr lang="fr-FR" sz="1800" i="1" dirty="0" err="1">
                <a:effectLst/>
                <a:latin typeface="Calibri" panose="020F0502020204030204" pitchFamily="34" charset="0"/>
                <a:ea typeface="Calibri" panose="020F0502020204030204" pitchFamily="34" charset="0"/>
                <a:cs typeface="Arial" panose="020B0604020202020204" pitchFamily="34" charset="0"/>
              </a:rPr>
              <a:t>left</a:t>
            </a:r>
            <a:r>
              <a:rPr lang="fr-FR" sz="1800" i="1" dirty="0">
                <a:effectLst/>
                <a:latin typeface="Calibri" panose="020F0502020204030204" pitchFamily="34" charset="0"/>
                <a:ea typeface="Calibri" panose="020F0502020204030204" pitchFamily="34" charset="0"/>
                <a:cs typeface="Arial" panose="020B0604020202020204" pitchFamily="34" charset="0"/>
              </a:rPr>
              <a:t>/</a:t>
            </a:r>
            <a:r>
              <a:rPr lang="fr-FR" sz="1800" i="1" dirty="0" err="1">
                <a:effectLst/>
                <a:latin typeface="Calibri" panose="020F0502020204030204" pitchFamily="34" charset="0"/>
                <a:ea typeface="Calibri" panose="020F0502020204030204" pitchFamily="34" charset="0"/>
                <a:cs typeface="Arial" panose="020B0604020202020204" pitchFamily="34" charset="0"/>
              </a:rPr>
              <a:t>arrived</a:t>
            </a:r>
            <a:r>
              <a:rPr lang="fr-FR" sz="1800" i="1" dirty="0">
                <a:effectLst/>
                <a:latin typeface="Calibri" panose="020F0502020204030204" pitchFamily="34" charset="0"/>
                <a:ea typeface="Calibri" panose="020F0502020204030204" pitchFamily="34" charset="0"/>
                <a:cs typeface="Arial" panose="020B0604020202020204" pitchFamily="34" charset="0"/>
              </a:rPr>
              <a:t> at (</a:t>
            </a:r>
            <a:r>
              <a:rPr lang="fr-FR" sz="1800" i="1" dirty="0" err="1">
                <a:effectLst/>
                <a:latin typeface="Calibri" panose="020F0502020204030204" pitchFamily="34" charset="0"/>
                <a:ea typeface="Calibri" panose="020F0502020204030204" pitchFamily="34" charset="0"/>
                <a:cs typeface="Arial" panose="020B0604020202020204" pitchFamily="34" charset="0"/>
              </a:rPr>
              <a:t>ten</a:t>
            </a:r>
            <a:r>
              <a:rPr lang="fr-FR" sz="1800" i="1" dirty="0">
                <a:effectLst/>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o’clock</a:t>
            </a:r>
            <a:r>
              <a:rPr lang="fr-FR" sz="1800" i="1" dirty="0">
                <a:effectLst/>
                <a:latin typeface="Calibri" panose="020F0502020204030204" pitchFamily="34" charset="0"/>
                <a:ea typeface="Calibri" panose="020F0502020204030204" pitchFamily="34" charset="0"/>
                <a:cs typeface="Arial" panose="020B0604020202020204" pitchFamily="34" charset="0"/>
              </a:rPr>
              <a:t>).</a:t>
            </a:r>
            <a:br>
              <a:rPr lang="fr-FR" sz="1800" i="1"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Le train est parti/arrivé à (huit heures).	</a:t>
            </a:r>
            <a:r>
              <a:rPr lang="en-US" sz="1800" i="1" dirty="0">
                <a:effectLst/>
                <a:latin typeface="Calibri" panose="020F0502020204030204" pitchFamily="34" charset="0"/>
                <a:ea typeface="Calibri" panose="020F0502020204030204" pitchFamily="34" charset="0"/>
                <a:cs typeface="Arial" panose="020B0604020202020204" pitchFamily="34" charset="0"/>
              </a:rPr>
              <a:t>The train left/arrived at (eight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3314700" algn="l"/>
                <a:tab pos="3429000" algn="l"/>
              </a:tabLst>
            </a:pPr>
            <a:r>
              <a:rPr lang="en-US" sz="1800" i="1" dirty="0">
                <a:effectLst/>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o’clock</a:t>
            </a:r>
            <a:r>
              <a:rPr lang="fr-FR" sz="1800" i="1" dirty="0">
                <a:effectLst/>
                <a:latin typeface="Calibri" panose="020F0502020204030204" pitchFamily="34" charset="0"/>
                <a:ea typeface="Calibri" panose="020F0502020204030204" pitchFamily="34" charset="0"/>
                <a:cs typeface="Arial" panose="020B0604020202020204" pitchFamily="34" charset="0"/>
              </a:rPr>
              <a:t>).</a:t>
            </a:r>
            <a:br>
              <a:rPr lang="fr-FR" sz="1800" i="1"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Je suis sorti(e).	</a:t>
            </a:r>
            <a:r>
              <a:rPr lang="fr-FR" sz="1800" i="1" dirty="0">
                <a:effectLst/>
                <a:latin typeface="Calibri" panose="020F0502020204030204" pitchFamily="34" charset="0"/>
                <a:ea typeface="Calibri" panose="020F0502020204030204" pitchFamily="34" charset="0"/>
                <a:cs typeface="Arial" panose="020B0604020202020204" pitchFamily="34" charset="0"/>
              </a:rPr>
              <a:t>I </a:t>
            </a:r>
            <a:r>
              <a:rPr lang="fr-FR" sz="1800" i="1" dirty="0" err="1">
                <a:effectLst/>
                <a:latin typeface="Calibri" panose="020F0502020204030204" pitchFamily="34" charset="0"/>
                <a:ea typeface="Calibri" panose="020F0502020204030204" pitchFamily="34" charset="0"/>
                <a:cs typeface="Arial" panose="020B0604020202020204" pitchFamily="34" charset="0"/>
              </a:rPr>
              <a:t>went</a:t>
            </a:r>
            <a:r>
              <a:rPr lang="fr-FR" sz="1800" i="1" dirty="0">
                <a:effectLst/>
                <a:latin typeface="Calibri" panose="020F0502020204030204" pitchFamily="34" charset="0"/>
                <a:ea typeface="Calibri" panose="020F0502020204030204" pitchFamily="34" charset="0"/>
                <a:cs typeface="Arial" panose="020B0604020202020204" pitchFamily="34" charset="0"/>
              </a:rPr>
              <a:t> out.</a:t>
            </a:r>
            <a:br>
              <a:rPr lang="fr-FR" sz="1800" i="1"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Je suis resté(e) (chez moi).	</a:t>
            </a:r>
            <a:r>
              <a:rPr lang="fr-FR" sz="1800" i="1" dirty="0">
                <a:effectLst/>
                <a:latin typeface="Calibri" panose="020F0502020204030204" pitchFamily="34" charset="0"/>
                <a:ea typeface="Calibri" panose="020F0502020204030204" pitchFamily="34" charset="0"/>
                <a:cs typeface="Arial" panose="020B0604020202020204" pitchFamily="34" charset="0"/>
              </a:rPr>
              <a:t>I </a:t>
            </a:r>
            <a:r>
              <a:rPr lang="fr-FR" sz="1800" i="1" dirty="0" err="1">
                <a:effectLst/>
                <a:latin typeface="Calibri" panose="020F0502020204030204" pitchFamily="34" charset="0"/>
                <a:ea typeface="Calibri" panose="020F0502020204030204" pitchFamily="34" charset="0"/>
                <a:cs typeface="Arial" panose="020B0604020202020204" pitchFamily="34" charset="0"/>
              </a:rPr>
              <a:t>stayed</a:t>
            </a:r>
            <a:r>
              <a:rPr lang="fr-FR" sz="1800" i="1" dirty="0">
                <a:effectLst/>
                <a:latin typeface="Calibri" panose="020F0502020204030204" pitchFamily="34" charset="0"/>
                <a:ea typeface="Calibri" panose="020F0502020204030204" pitchFamily="34" charset="0"/>
                <a:cs typeface="Arial" panose="020B0604020202020204" pitchFamily="34" charset="0"/>
              </a:rPr>
              <a:t> (at home).</a:t>
            </a:r>
            <a:br>
              <a:rPr lang="fr-FR" sz="1800" i="1"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Je suis rentré(e) (chez moi).	</a:t>
            </a:r>
            <a:r>
              <a:rPr lang="en-US" sz="1800" i="1" dirty="0">
                <a:effectLst/>
                <a:latin typeface="Calibri" panose="020F0502020204030204" pitchFamily="34" charset="0"/>
                <a:ea typeface="Calibri" panose="020F0502020204030204" pitchFamily="34" charset="0"/>
                <a:cs typeface="Arial" panose="020B0604020202020204" pitchFamily="34" charset="0"/>
              </a:rPr>
              <a:t>I went/got home.</a:t>
            </a:r>
            <a:br>
              <a:rPr lang="en-US" sz="1800" i="1" dirty="0">
                <a:effectLst/>
                <a:latin typeface="Calibri" panose="020F0502020204030204" pitchFamily="34" charset="0"/>
                <a:ea typeface="Calibri" panose="020F0502020204030204" pitchFamily="34" charset="0"/>
                <a:cs typeface="Arial" panose="020B0604020202020204" pitchFamily="34" charset="0"/>
              </a:rPr>
            </a:br>
            <a:r>
              <a:rPr lang="en-US" sz="1800" dirty="0">
                <a:effectLst/>
                <a:latin typeface="Calibri" panose="020F0502020204030204" pitchFamily="34" charset="0"/>
                <a:ea typeface="Calibri" panose="020F0502020204030204" pitchFamily="34" charset="0"/>
                <a:cs typeface="Arial" panose="020B0604020202020204" pitchFamily="34" charset="0"/>
              </a:rPr>
              <a:t>Je suis </a:t>
            </a:r>
            <a:r>
              <a:rPr lang="en-US" sz="1800" dirty="0" err="1">
                <a:effectLst/>
                <a:latin typeface="Calibri" panose="020F0502020204030204" pitchFamily="34" charset="0"/>
                <a:ea typeface="Calibri" panose="020F0502020204030204" pitchFamily="34" charset="0"/>
                <a:cs typeface="Arial" panose="020B0604020202020204" pitchFamily="34" charset="0"/>
              </a:rPr>
              <a:t>monté</a:t>
            </a:r>
            <a:r>
              <a:rPr lang="en-US" sz="1800" dirty="0">
                <a:effectLst/>
                <a:latin typeface="Calibri" panose="020F0502020204030204" pitchFamily="34" charset="0"/>
                <a:ea typeface="Calibri" panose="020F0502020204030204" pitchFamily="34" charset="0"/>
                <a:cs typeface="Arial" panose="020B0604020202020204" pitchFamily="34" charset="0"/>
              </a:rPr>
              <a:t>(e).</a:t>
            </a:r>
            <a:r>
              <a:rPr lang="en-US" sz="1800" i="1" dirty="0">
                <a:effectLst/>
                <a:latin typeface="Calibri" panose="020F0502020204030204" pitchFamily="34" charset="0"/>
                <a:ea typeface="Calibri" panose="020F0502020204030204" pitchFamily="34" charset="0"/>
                <a:cs typeface="Arial" panose="020B0604020202020204" pitchFamily="34" charset="0"/>
              </a:rPr>
              <a:t>	I went up.</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3086100" algn="l"/>
              </a:tabLst>
            </a:pPr>
            <a:r>
              <a:rPr lang="en-US" sz="1800" dirty="0">
                <a:effectLst/>
                <a:latin typeface="Calibri" panose="020F0502020204030204" pitchFamily="34" charset="0"/>
                <a:ea typeface="Calibri" panose="020F0502020204030204" pitchFamily="34" charset="0"/>
                <a:cs typeface="Arial" panose="020B060402020202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77910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D9471-85EC-4736-AC95-7D6DB3E8A636}"/>
              </a:ext>
            </a:extLst>
          </p:cNvPr>
          <p:cNvSpPr>
            <a:spLocks noGrp="1"/>
          </p:cNvSpPr>
          <p:nvPr>
            <p:ph type="title"/>
          </p:nvPr>
        </p:nvSpPr>
        <p:spPr>
          <a:xfrm>
            <a:off x="444795" y="1387549"/>
            <a:ext cx="10515600" cy="1325563"/>
          </a:xfrm>
        </p:spPr>
        <p:txBody>
          <a:bodyPr>
            <a:normAutofit fontScale="90000"/>
          </a:bodyPr>
          <a:lstStyle/>
          <a:p>
            <a:pPr>
              <a:lnSpc>
                <a:spcPct val="107000"/>
              </a:lnSpc>
              <a:spcAft>
                <a:spcPts val="800"/>
              </a:spcAft>
              <a:tabLst>
                <a:tab pos="3314700" algn="l"/>
              </a:tabLst>
            </a:pP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Arial" panose="020B0604020202020204" pitchFamily="34" charset="0"/>
              </a:rPr>
              <a:t>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fr-FR" sz="1800" b="1" dirty="0">
                <a:effectLst/>
                <a:latin typeface="Calibri" panose="020F0502020204030204" pitchFamily="34" charset="0"/>
                <a:ea typeface="Calibri" panose="020F0502020204030204" pitchFamily="34" charset="0"/>
                <a:cs typeface="Arial" panose="020B0604020202020204" pitchFamily="34" charset="0"/>
              </a:rPr>
              <a:t>Qui a volé la Joconde?	</a:t>
            </a:r>
            <a:r>
              <a:rPr lang="en-US" sz="1800" b="1" dirty="0">
                <a:effectLst/>
                <a:latin typeface="Calibri" panose="020F0502020204030204" pitchFamily="34" charset="0"/>
                <a:ea typeface="Calibri" panose="020F0502020204030204" pitchFamily="34" charset="0"/>
                <a:cs typeface="Arial" panose="020B0604020202020204" pitchFamily="34" charset="0"/>
              </a:rPr>
              <a:t>Who stole the Mona Lisa?</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fr-FR" sz="1800" dirty="0">
                <a:effectLst/>
                <a:latin typeface="Calibri" panose="020F0502020204030204" pitchFamily="34" charset="0"/>
                <a:ea typeface="Calibri" panose="020F0502020204030204" pitchFamily="34" charset="0"/>
                <a:cs typeface="Arial" panose="020B0604020202020204" pitchFamily="34" charset="0"/>
              </a:rPr>
              <a:t>Tu as visité le Louvre quand?	</a:t>
            </a:r>
            <a:r>
              <a:rPr lang="en-US" sz="1800" i="1" dirty="0">
                <a:effectLst/>
                <a:latin typeface="Calibri" panose="020F0502020204030204" pitchFamily="34" charset="0"/>
                <a:ea typeface="Calibri" panose="020F0502020204030204" pitchFamily="34" charset="0"/>
                <a:cs typeface="Arial" panose="020B0604020202020204" pitchFamily="34" charset="0"/>
              </a:rPr>
              <a:t>When di</a:t>
            </a:r>
            <a:r>
              <a:rPr lang="en-GB" sz="1800" i="1" dirty="0">
                <a:effectLst/>
                <a:latin typeface="Calibri" panose="020F0502020204030204" pitchFamily="34" charset="0"/>
                <a:ea typeface="Calibri" panose="020F0502020204030204" pitchFamily="34" charset="0"/>
                <a:cs typeface="Arial" panose="020B0604020202020204" pitchFamily="34" charset="0"/>
              </a:rPr>
              <a:t>d you visit the Louvre?</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Tu es allé(e) avec qui?	</a:t>
            </a:r>
            <a:r>
              <a:rPr lang="en-GB" sz="1800" i="1" dirty="0">
                <a:effectLst/>
                <a:latin typeface="Calibri" panose="020F0502020204030204" pitchFamily="34" charset="0"/>
                <a:ea typeface="Calibri" panose="020F0502020204030204" pitchFamily="34" charset="0"/>
                <a:cs typeface="Arial" panose="020B0604020202020204" pitchFamily="34" charset="0"/>
              </a:rPr>
              <a:t>Who did you go with?</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US" sz="1800" dirty="0">
                <a:effectLst/>
                <a:latin typeface="Calibri" panose="020F0502020204030204" pitchFamily="34" charset="0"/>
                <a:ea typeface="Calibri" panose="020F0502020204030204" pitchFamily="34" charset="0"/>
                <a:cs typeface="Arial" panose="020B0604020202020204" pitchFamily="34" charset="0"/>
              </a:rPr>
              <a:t>Tu es </a:t>
            </a:r>
            <a:r>
              <a:rPr lang="en-US" sz="1800" dirty="0" err="1">
                <a:effectLst/>
                <a:latin typeface="Calibri" panose="020F0502020204030204" pitchFamily="34" charset="0"/>
                <a:ea typeface="Calibri" panose="020F0502020204030204" pitchFamily="34" charset="0"/>
                <a:cs typeface="Arial" panose="020B0604020202020204" pitchFamily="34" charset="0"/>
              </a:rPr>
              <a:t>allé</a:t>
            </a:r>
            <a:r>
              <a:rPr lang="en-US" sz="1800" dirty="0">
                <a:effectLst/>
                <a:latin typeface="Calibri" panose="020F0502020204030204" pitchFamily="34" charset="0"/>
                <a:ea typeface="Calibri" panose="020F0502020204030204" pitchFamily="34" charset="0"/>
                <a:cs typeface="Arial" panose="020B0604020202020204" pitchFamily="34" charset="0"/>
              </a:rPr>
              <a:t>(e) comment?	</a:t>
            </a:r>
            <a:r>
              <a:rPr lang="fr-FR" sz="1800" i="1" dirty="0">
                <a:effectLst/>
                <a:latin typeface="Calibri" panose="020F0502020204030204" pitchFamily="34" charset="0"/>
                <a:ea typeface="Calibri" panose="020F0502020204030204" pitchFamily="34" charset="0"/>
                <a:cs typeface="Arial" panose="020B0604020202020204" pitchFamily="34" charset="0"/>
              </a:rPr>
              <a:t>How </a:t>
            </a:r>
            <a:r>
              <a:rPr lang="fr-FR" sz="1800" i="1" dirty="0" err="1">
                <a:effectLst/>
                <a:latin typeface="Calibri" panose="020F0502020204030204" pitchFamily="34" charset="0"/>
                <a:ea typeface="Calibri" panose="020F0502020204030204" pitchFamily="34" charset="0"/>
                <a:cs typeface="Arial" panose="020B0604020202020204" pitchFamily="34" charset="0"/>
              </a:rPr>
              <a:t>did</a:t>
            </a:r>
            <a:r>
              <a:rPr lang="fr-FR" sz="1800" i="1" dirty="0">
                <a:effectLst/>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you</a:t>
            </a:r>
            <a:r>
              <a:rPr lang="fr-FR" sz="1800" i="1" dirty="0">
                <a:effectLst/>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get</a:t>
            </a:r>
            <a:r>
              <a:rPr lang="fr-FR" sz="1800" i="1" dirty="0">
                <a:effectLst/>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there</a:t>
            </a:r>
            <a:r>
              <a:rPr lang="fr-FR" sz="1800" i="1" dirty="0">
                <a:effectLst/>
                <a:latin typeface="Calibri" panose="020F0502020204030204" pitchFamily="34" charset="0"/>
                <a:ea typeface="Calibri" panose="020F0502020204030204" pitchFamily="34" charset="0"/>
                <a:cs typeface="Arial" panose="020B0604020202020204" pitchFamily="34" charset="0"/>
              </a:rPr>
              <a:t>?</a:t>
            </a:r>
            <a:br>
              <a:rPr lang="fr-FR" sz="1800" i="1"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Tu es arrivé(e)/parti(e) à quelle heure?	</a:t>
            </a:r>
            <a:r>
              <a:rPr lang="en-US" sz="1800" i="1" dirty="0">
                <a:effectLst/>
                <a:latin typeface="Calibri" panose="020F0502020204030204" pitchFamily="34" charset="0"/>
                <a:ea typeface="Calibri" panose="020F0502020204030204" pitchFamily="34" charset="0"/>
                <a:cs typeface="Arial" panose="020B0604020202020204" pitchFamily="34" charset="0"/>
              </a:rPr>
              <a:t>At what time did you</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i="1" dirty="0">
                <a:effectLst/>
                <a:latin typeface="Calibri" panose="020F0502020204030204" pitchFamily="34" charset="0"/>
                <a:ea typeface="Calibri" panose="020F0502020204030204" pitchFamily="34" charset="0"/>
                <a:cs typeface="Arial" panose="020B0604020202020204" pitchFamily="34" charset="0"/>
              </a:rPr>
              <a:t>		arrive/leave?</a:t>
            </a:r>
            <a:br>
              <a:rPr lang="en-US" sz="1800" i="1" dirty="0">
                <a:effectLst/>
                <a:latin typeface="Calibri" panose="020F0502020204030204" pitchFamily="34" charset="0"/>
                <a:ea typeface="Calibri" panose="020F0502020204030204" pitchFamily="34" charset="0"/>
                <a:cs typeface="Arial" panose="020B0604020202020204" pitchFamily="34" charset="0"/>
              </a:rPr>
            </a:br>
            <a:r>
              <a:rPr lang="en-US" sz="1800" dirty="0">
                <a:effectLst/>
                <a:latin typeface="Calibri" panose="020F0502020204030204" pitchFamily="34" charset="0"/>
                <a:ea typeface="Calibri" panose="020F0502020204030204" pitchFamily="34" charset="0"/>
                <a:cs typeface="Arial" panose="020B0604020202020204" pitchFamily="34" charset="0"/>
              </a:rPr>
              <a:t>Après, </a:t>
            </a:r>
            <a:r>
              <a:rPr lang="en-US" sz="1800" dirty="0" err="1">
                <a:effectLst/>
                <a:latin typeface="Calibri" panose="020F0502020204030204" pitchFamily="34" charset="0"/>
                <a:ea typeface="Calibri" panose="020F0502020204030204" pitchFamily="34" charset="0"/>
                <a:cs typeface="Arial" panose="020B0604020202020204" pitchFamily="34" charset="0"/>
              </a:rPr>
              <a:t>tu</a:t>
            </a:r>
            <a:r>
              <a:rPr lang="en-US" sz="1800" dirty="0">
                <a:effectLst/>
                <a:latin typeface="Calibri" panose="020F0502020204030204" pitchFamily="34" charset="0"/>
                <a:ea typeface="Calibri" panose="020F0502020204030204" pitchFamily="34" charset="0"/>
                <a:cs typeface="Arial" panose="020B0604020202020204" pitchFamily="34" charset="0"/>
              </a:rPr>
              <a:t> es </a:t>
            </a:r>
            <a:r>
              <a:rPr lang="en-US" sz="1800" dirty="0" err="1">
                <a:effectLst/>
                <a:latin typeface="Calibri" panose="020F0502020204030204" pitchFamily="34" charset="0"/>
                <a:ea typeface="Calibri" panose="020F0502020204030204" pitchFamily="34" charset="0"/>
                <a:cs typeface="Arial" panose="020B0604020202020204" pitchFamily="34" charset="0"/>
              </a:rPr>
              <a:t>allé</a:t>
            </a:r>
            <a:r>
              <a:rPr lang="en-US" sz="1800" dirty="0">
                <a:effectLst/>
                <a:latin typeface="Calibri" panose="020F0502020204030204" pitchFamily="34" charset="0"/>
                <a:ea typeface="Calibri" panose="020F0502020204030204" pitchFamily="34" charset="0"/>
                <a:cs typeface="Arial" panose="020B0604020202020204" pitchFamily="34" charset="0"/>
              </a:rPr>
              <a:t>(e) </a:t>
            </a:r>
            <a:r>
              <a:rPr lang="en-US" sz="1800" dirty="0" err="1">
                <a:effectLst/>
                <a:latin typeface="Calibri" panose="020F0502020204030204" pitchFamily="34" charset="0"/>
                <a:ea typeface="Calibri" panose="020F0502020204030204" pitchFamily="34" charset="0"/>
                <a:cs typeface="Arial" panose="020B0604020202020204" pitchFamily="34" charset="0"/>
              </a:rPr>
              <a:t>où</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Afterwards, where did you go?</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Tu es resté(e) combien de temps?	</a:t>
            </a:r>
            <a:r>
              <a:rPr lang="fr-FR" sz="1800" i="1" dirty="0">
                <a:effectLst/>
                <a:latin typeface="Calibri" panose="020F0502020204030204" pitchFamily="34" charset="0"/>
                <a:ea typeface="Calibri" panose="020F0502020204030204" pitchFamily="34" charset="0"/>
                <a:cs typeface="Arial" panose="020B0604020202020204" pitchFamily="34" charset="0"/>
              </a:rPr>
              <a:t>How long </a:t>
            </a:r>
            <a:r>
              <a:rPr lang="fr-FR" sz="1800" i="1" dirty="0" err="1">
                <a:effectLst/>
                <a:latin typeface="Calibri" panose="020F0502020204030204" pitchFamily="34" charset="0"/>
                <a:ea typeface="Calibri" panose="020F0502020204030204" pitchFamily="34" charset="0"/>
                <a:cs typeface="Arial" panose="020B0604020202020204" pitchFamily="34" charset="0"/>
              </a:rPr>
              <a:t>did</a:t>
            </a:r>
            <a:r>
              <a:rPr lang="fr-FR" sz="1800" i="1" dirty="0">
                <a:effectLst/>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you</a:t>
            </a:r>
            <a:r>
              <a:rPr lang="fr-FR" sz="1800" i="1" dirty="0">
                <a:effectLst/>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stay</a:t>
            </a:r>
            <a:r>
              <a:rPr lang="fr-FR" sz="1800" i="1" dirty="0">
                <a:effectLst/>
                <a:latin typeface="Calibri" panose="020F0502020204030204" pitchFamily="34" charset="0"/>
                <a:ea typeface="Calibri" panose="020F0502020204030204" pitchFamily="34" charset="0"/>
                <a:cs typeface="Arial" panose="020B0604020202020204" pitchFamily="34" charset="0"/>
              </a:rPr>
              <a:t>?</a:t>
            </a:r>
            <a:br>
              <a:rPr lang="fr-FR" sz="1800" i="1"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Qu’est-ce que tu as fait?	</a:t>
            </a:r>
            <a:r>
              <a:rPr lang="fr-FR" sz="1800" i="1" dirty="0" err="1">
                <a:effectLst/>
                <a:latin typeface="Calibri" panose="020F0502020204030204" pitchFamily="34" charset="0"/>
                <a:ea typeface="Calibri" panose="020F0502020204030204" pitchFamily="34" charset="0"/>
                <a:cs typeface="Arial" panose="020B0604020202020204" pitchFamily="34" charset="0"/>
              </a:rPr>
              <a:t>What</a:t>
            </a:r>
            <a:r>
              <a:rPr lang="fr-FR" sz="1800" i="1" dirty="0">
                <a:effectLst/>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did</a:t>
            </a:r>
            <a:r>
              <a:rPr lang="fr-FR" sz="1800" i="1" dirty="0">
                <a:effectLst/>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you</a:t>
            </a:r>
            <a:r>
              <a:rPr lang="fr-FR" sz="1800" i="1" dirty="0">
                <a:effectLst/>
                <a:latin typeface="Calibri" panose="020F0502020204030204" pitchFamily="34" charset="0"/>
                <a:ea typeface="Calibri" panose="020F0502020204030204" pitchFamily="34" charset="0"/>
                <a:cs typeface="Arial" panose="020B0604020202020204" pitchFamily="34" charset="0"/>
              </a:rPr>
              <a:t> do?</a:t>
            </a:r>
            <a:br>
              <a:rPr lang="fr-FR" sz="1800" i="1"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Est-ce que tu as volé la </a:t>
            </a:r>
            <a:r>
              <a:rPr lang="fr-FR" sz="1800" i="1" dirty="0">
                <a:effectLst/>
                <a:latin typeface="Calibri" panose="020F0502020204030204" pitchFamily="34" charset="0"/>
                <a:ea typeface="Calibri" panose="020F0502020204030204" pitchFamily="34" charset="0"/>
                <a:cs typeface="Arial" panose="020B0604020202020204" pitchFamily="34" charset="0"/>
              </a:rPr>
              <a:t>Joconde</a:t>
            </a:r>
            <a:r>
              <a:rPr lang="fr-FR"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Did you steal the </a:t>
            </a:r>
            <a:r>
              <a:rPr lang="en-GB" sz="1800" dirty="0">
                <a:effectLst/>
                <a:latin typeface="Calibri" panose="020F0502020204030204" pitchFamily="34" charset="0"/>
                <a:ea typeface="Calibri" panose="020F0502020204030204" pitchFamily="34" charset="0"/>
                <a:cs typeface="Arial" panose="020B0604020202020204" pitchFamily="34" charset="0"/>
              </a:rPr>
              <a:t>Mona Lisa</a:t>
            </a:r>
            <a:r>
              <a:rPr lang="en-GB" sz="1800" i="1" dirty="0">
                <a:effectLst/>
                <a:latin typeface="Calibri" panose="020F0502020204030204" pitchFamily="34" charset="0"/>
                <a:ea typeface="Calibri" panose="020F0502020204030204" pitchFamily="34" charset="0"/>
                <a:cs typeface="Arial" panose="020B0604020202020204" pitchFamily="34" charset="0"/>
              </a:rPr>
              <a:t>?</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8" name="TextBox 7">
            <a:extLst>
              <a:ext uri="{FF2B5EF4-FFF2-40B4-BE49-F238E27FC236}">
                <a16:creationId xmlns:a16="http://schemas.microsoft.com/office/drawing/2014/main" id="{C295598C-7B04-4B90-B301-28C7957368AF}"/>
              </a:ext>
            </a:extLst>
          </p:cNvPr>
          <p:cNvSpPr txBox="1"/>
          <p:nvPr/>
        </p:nvSpPr>
        <p:spPr>
          <a:xfrm>
            <a:off x="7131788" y="581224"/>
            <a:ext cx="6097772" cy="5355312"/>
          </a:xfrm>
          <a:prstGeom prst="rect">
            <a:avLst/>
          </a:prstGeom>
          <a:noFill/>
        </p:spPr>
        <p:txBody>
          <a:bodyPr wrap="square">
            <a:spAutoFit/>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Les mots </a:t>
            </a:r>
            <a:r>
              <a:rPr lang="en-GB" sz="1800" b="1" dirty="0" err="1">
                <a:effectLst/>
                <a:latin typeface="Calibri" panose="020F0502020204030204" pitchFamily="34" charset="0"/>
                <a:ea typeface="Calibri" panose="020F0502020204030204" pitchFamily="34" charset="0"/>
                <a:cs typeface="Arial" panose="020B0604020202020204" pitchFamily="34" charset="0"/>
              </a:rPr>
              <a:t>essentiels</a:t>
            </a:r>
            <a:r>
              <a:rPr lang="en-GB" sz="1800" b="1" dirty="0">
                <a:effectLst/>
                <a:latin typeface="Calibri" panose="020F0502020204030204" pitchFamily="34" charset="0"/>
                <a:ea typeface="Calibri" panose="020F0502020204030204" pitchFamily="34" charset="0"/>
                <a:cs typeface="Arial" panose="020B0604020202020204" pitchFamily="34" charset="0"/>
              </a:rPr>
              <a:t>	High-frequency words</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Arial" panose="020B0604020202020204" pitchFamily="34" charset="0"/>
              </a:rPr>
              <a:t>à quelle </a:t>
            </a:r>
            <a:r>
              <a:rPr lang="en-GB" sz="1800" dirty="0" err="1">
                <a:effectLst/>
                <a:latin typeface="Calibri" panose="020F0502020204030204" pitchFamily="34" charset="0"/>
                <a:ea typeface="Calibri" panose="020F0502020204030204" pitchFamily="34" charset="0"/>
                <a:cs typeface="Arial" panose="020B0604020202020204" pitchFamily="34" charset="0"/>
              </a:rPr>
              <a:t>heure</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at what time?</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quand</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when?</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combien</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how much/how many?</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combien</a:t>
            </a:r>
            <a:r>
              <a:rPr lang="en-GB" sz="1800" dirty="0">
                <a:effectLst/>
                <a:latin typeface="Calibri" panose="020F0502020204030204" pitchFamily="34" charset="0"/>
                <a:ea typeface="Calibri" panose="020F0502020204030204" pitchFamily="34" charset="0"/>
                <a:cs typeface="Arial" panose="020B0604020202020204" pitchFamily="34" charset="0"/>
              </a:rPr>
              <a:t> de temps?	</a:t>
            </a:r>
            <a:r>
              <a:rPr lang="en-GB" sz="1800" i="1" dirty="0">
                <a:effectLst/>
                <a:latin typeface="Calibri" panose="020F0502020204030204" pitchFamily="34" charset="0"/>
                <a:ea typeface="Calibri" panose="020F0502020204030204" pitchFamily="34" charset="0"/>
                <a:cs typeface="Arial" panose="020B0604020202020204" pitchFamily="34" charset="0"/>
              </a:rPr>
              <a:t>how long?</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comment?	</a:t>
            </a:r>
            <a:r>
              <a:rPr lang="en-GB" sz="1800" i="1" dirty="0">
                <a:effectLst/>
                <a:latin typeface="Calibri" panose="020F0502020204030204" pitchFamily="34" charset="0"/>
                <a:ea typeface="Calibri" panose="020F0502020204030204" pitchFamily="34" charset="0"/>
                <a:cs typeface="Arial" panose="020B0604020202020204" pitchFamily="34" charset="0"/>
              </a:rPr>
              <a:t>how?</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où</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where?</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qui?	</a:t>
            </a:r>
            <a:r>
              <a:rPr lang="en-GB" sz="1800" i="1" dirty="0">
                <a:effectLst/>
                <a:latin typeface="Calibri" panose="020F0502020204030204" pitchFamily="34" charset="0"/>
                <a:ea typeface="Calibri" panose="020F0502020204030204" pitchFamily="34" charset="0"/>
                <a:cs typeface="Arial" panose="020B0604020202020204" pitchFamily="34" charset="0"/>
              </a:rPr>
              <a:t>who?</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avec qui?	</a:t>
            </a:r>
            <a:r>
              <a:rPr lang="en-GB" sz="1800" i="1" dirty="0">
                <a:effectLst/>
                <a:latin typeface="Calibri" panose="020F0502020204030204" pitchFamily="34" charset="0"/>
                <a:ea typeface="Calibri" panose="020F0502020204030204" pitchFamily="34" charset="0"/>
                <a:cs typeface="Arial" panose="020B0604020202020204" pitchFamily="34" charset="0"/>
              </a:rPr>
              <a:t>who with?</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alors</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so, therefore</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donc</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so, therefore</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car 	</a:t>
            </a:r>
            <a:r>
              <a:rPr lang="en-GB" sz="1800" i="1" dirty="0">
                <a:effectLst/>
                <a:latin typeface="Calibri" panose="020F0502020204030204" pitchFamily="34" charset="0"/>
                <a:ea typeface="Calibri" panose="020F0502020204030204" pitchFamily="34" charset="0"/>
                <a:cs typeface="Arial" panose="020B0604020202020204" pitchFamily="34" charset="0"/>
              </a:rPr>
              <a:t>because</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parce</a:t>
            </a:r>
            <a:r>
              <a:rPr lang="en-GB" sz="1800" dirty="0">
                <a:effectLst/>
                <a:latin typeface="Calibri" panose="020F0502020204030204" pitchFamily="34" charset="0"/>
                <a:ea typeface="Calibri" panose="020F0502020204030204" pitchFamily="34" charset="0"/>
                <a:cs typeface="Arial" panose="020B0604020202020204" pitchFamily="34" charset="0"/>
              </a:rPr>
              <a:t> que	</a:t>
            </a:r>
            <a:r>
              <a:rPr lang="en-GB" sz="1800" i="1" dirty="0">
                <a:effectLst/>
                <a:latin typeface="Calibri" panose="020F0502020204030204" pitchFamily="34" charset="0"/>
                <a:ea typeface="Calibri" panose="020F0502020204030204" pitchFamily="34" charset="0"/>
                <a:cs typeface="Arial" panose="020B0604020202020204" pitchFamily="34" charset="0"/>
              </a:rPr>
              <a:t>because</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dernier/</a:t>
            </a:r>
            <a:r>
              <a:rPr lang="en-GB" sz="1800" dirty="0" err="1">
                <a:effectLst/>
                <a:latin typeface="Calibri" panose="020F0502020204030204" pitchFamily="34" charset="0"/>
                <a:ea typeface="Calibri" panose="020F0502020204030204" pitchFamily="34" charset="0"/>
                <a:cs typeface="Arial" panose="020B0604020202020204" pitchFamily="34" charset="0"/>
              </a:rPr>
              <a:t>dernière</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last</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beaucoup (de)	</a:t>
            </a:r>
            <a:r>
              <a:rPr lang="en-GB" sz="1800" i="1" dirty="0">
                <a:effectLst/>
                <a:latin typeface="Calibri" panose="020F0502020204030204" pitchFamily="34" charset="0"/>
                <a:ea typeface="Calibri" panose="020F0502020204030204" pitchFamily="34" charset="0"/>
                <a:cs typeface="Arial" panose="020B0604020202020204" pitchFamily="34" charset="0"/>
              </a:rPr>
              <a:t>a lot (of)</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d’abord</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first of all</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ensuite	</a:t>
            </a:r>
            <a:r>
              <a:rPr lang="en-GB" sz="1800" i="1" dirty="0">
                <a:effectLst/>
                <a:latin typeface="Calibri" panose="020F0502020204030204" pitchFamily="34" charset="0"/>
                <a:ea typeface="Calibri" panose="020F0502020204030204" pitchFamily="34" charset="0"/>
                <a:cs typeface="Arial" panose="020B0604020202020204" pitchFamily="34" charset="0"/>
              </a:rPr>
              <a:t>next</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après	</a:t>
            </a:r>
            <a:r>
              <a:rPr lang="en-GB" sz="1800" i="1" dirty="0">
                <a:effectLst/>
                <a:latin typeface="Calibri" panose="020F0502020204030204" pitchFamily="34" charset="0"/>
                <a:ea typeface="Calibri" panose="020F0502020204030204" pitchFamily="34" charset="0"/>
                <a:cs typeface="Arial" panose="020B0604020202020204" pitchFamily="34" charset="0"/>
              </a:rPr>
              <a:t>afterwards</a:t>
            </a:r>
            <a:br>
              <a:rPr lang="en-GB" sz="1800" i="1"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finalement</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finally</a:t>
            </a:r>
            <a:endParaRPr lang="en-GB" dirty="0"/>
          </a:p>
        </p:txBody>
      </p:sp>
    </p:spTree>
    <p:extLst>
      <p:ext uri="{BB962C8B-B14F-4D97-AF65-F5344CB8AC3E}">
        <p14:creationId xmlns:p14="http://schemas.microsoft.com/office/powerpoint/2010/main" val="2923245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1E0D2AB42E77A4D84BE2DD6D05212EE" ma:contentTypeVersion="12" ma:contentTypeDescription="Create a new document." ma:contentTypeScope="" ma:versionID="6ce3580611a98063e1b982c10a8d4899">
  <xsd:schema xmlns:xsd="http://www.w3.org/2001/XMLSchema" xmlns:xs="http://www.w3.org/2001/XMLSchema" xmlns:p="http://schemas.microsoft.com/office/2006/metadata/properties" xmlns:ns3="39f316ac-aaf5-4e2e-a738-5959585ebd54" xmlns:ns4="ab5792e2-7a20-434d-b2c8-f6c424745da8" targetNamespace="http://schemas.microsoft.com/office/2006/metadata/properties" ma:root="true" ma:fieldsID="0fb2ca46268dcf17957317634adb8574" ns3:_="" ns4:_="">
    <xsd:import namespace="39f316ac-aaf5-4e2e-a738-5959585ebd54"/>
    <xsd:import namespace="ab5792e2-7a20-434d-b2c8-f6c424745da8"/>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f316ac-aaf5-4e2e-a738-5959585ebd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b5792e2-7a20-434d-b2c8-f6c424745da8"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D65B18-9B4F-44F8-B9DD-8F119AB720B4}">
  <ds:schemaRefs>
    <ds:schemaRef ds:uri="http://schemas.microsoft.com/sharepoint/v3/contenttype/forms"/>
  </ds:schemaRefs>
</ds:datastoreItem>
</file>

<file path=customXml/itemProps2.xml><?xml version="1.0" encoding="utf-8"?>
<ds:datastoreItem xmlns:ds="http://schemas.openxmlformats.org/officeDocument/2006/customXml" ds:itemID="{08FE4BD8-BD29-408F-9C40-A94B4A4CBD12}">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ab5792e2-7a20-434d-b2c8-f6c424745da8"/>
    <ds:schemaRef ds:uri="39f316ac-aaf5-4e2e-a738-5959585ebd54"/>
    <ds:schemaRef ds:uri="http://www.w3.org/XML/1998/namespace"/>
  </ds:schemaRefs>
</ds:datastoreItem>
</file>

<file path=customXml/itemProps3.xml><?xml version="1.0" encoding="utf-8"?>
<ds:datastoreItem xmlns:ds="http://schemas.openxmlformats.org/officeDocument/2006/customXml" ds:itemID="{AEF83E8E-D027-4036-AB87-3F54124BDE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f316ac-aaf5-4e2e-a738-5959585ebd54"/>
    <ds:schemaRef ds:uri="ab5792e2-7a20-434d-b2c8-f6c424745d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2620</TotalTime>
  <Words>2484</Words>
  <Application>Microsoft Office PowerPoint</Application>
  <PresentationFormat>Widescreen</PresentationFormat>
  <Paragraphs>460</Paragraphs>
  <Slides>9</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 Rounded MT Bold</vt:lpstr>
      <vt:lpstr>Calibri</vt:lpstr>
      <vt:lpstr>Calibri Light</vt:lpstr>
      <vt:lpstr>Times New Roman</vt:lpstr>
      <vt:lpstr>Office Theme</vt:lpstr>
      <vt:lpstr>Module 2</vt:lpstr>
      <vt:lpstr>PowerPoint Presentation</vt:lpstr>
      <vt:lpstr>PowerPoint Presentation</vt:lpstr>
      <vt:lpstr>PowerPoint Presentation</vt:lpstr>
      <vt:lpstr>PowerPoint Presentation</vt:lpstr>
      <vt:lpstr>PowerPoint Presentation</vt:lpstr>
      <vt:lpstr>VOCABULARY  À Paris In Paris J’ai gagné un concours. I won a competition. J’ai passé une semaine à Paris. I spent a week in Paris. J’ai visité la tour Eiffel. I visited the Eiffel Tower. J’ai mangé au restaurant. I ate in a restaurant. J’ai admiré la Pyramide du Louvre. I admired the Louvre Pyramid. J’ai regardé le feu d’artifice. I watched the fireworks. J’ai acheté des souvenirs. I bought some souvenirs. J’ai rencontré un beau garçon/une I met a good-looking boy/a pretty  jolie fille.  girl. J’ai envoyé des cartes postales. I sent some postcards. J’ai pris des photos. I took some photos. J’ai vu la Joconde. I saw the Mona Lisa. J’ai attendu le bus. I waited for the bus. J’ai très bien dormi. I slept very well. Je n’ai pas visité Notre-Dame. I didn’t visit Notre-Dame. On a fait les magasins. We went shopping. On a bu un coca. We drank a cola. On a fait un tour de la ville en segway. We did a tour of the town by    segway. On a fait une balade en bateau-mouche. We went on a boat trip.   </vt:lpstr>
      <vt:lpstr>Des informations touristiques Tourist information horaires d’ouverture opening times ouvert du (mardi) au (dimanche) open from (Tuesday) to   (Sunday) de 10h00 à 17h00  from 10 a.m. to 5 p.m. fermé (le lundi et les jours fériés) closed (on Mondays and bank   holidays) tarifs d’entrée admission prices plein tarif full price tarif jeune  price for young people gratuit (pour les enfants jusqu’à 13 ans) free (for children up to 13 years   old) visites guidées guided tours (pas de) toilettes (no) toilets   Tu as voyagé comment? How did you travel? en avion by plane en bus by bus en car by coach en métro by underground en train by train en voiture by car à vélo by bicycle à pied on foot   </vt:lpstr>
      <vt:lpstr>   Qui a volé la Joconde? Who stole the Mona Lisa? Tu as visité le Louvre quand? When did you visit the Louvre? Tu es allé(e) avec qui? Who did you go with? Tu es allé(e) comment? How did you get there? Tu es arrivé(e)/parti(e) à quelle heure? At what time did you   arrive/leave? Après, tu es allé(e) où? Afterwards, where did you go? Tu es resté(e) combien de temps? How long did you stay? Qu’est-ce que tu as fait? What did you do? Est-ce que tu as volé la Joconde? Did you steal the Mona Lisa?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Jones</dc:creator>
  <cp:lastModifiedBy>Caroline Heaney</cp:lastModifiedBy>
  <cp:revision>128</cp:revision>
  <dcterms:created xsi:type="dcterms:W3CDTF">2021-01-08T13:31:16Z</dcterms:created>
  <dcterms:modified xsi:type="dcterms:W3CDTF">2023-06-26T19:53:24Z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0x010100E1E0D2AB42E77A4D84BE2DD6D05212EE</vt:lpwstr>
  </property>
</Properties>
</file>