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1299" r:id="rId5"/>
    <p:sldId id="1290" r:id="rId6"/>
    <p:sldId id="1297" r:id="rId7"/>
    <p:sldId id="1298" r:id="rId8"/>
    <p:sldId id="1284" r:id="rId9"/>
    <p:sldId id="1293" r:id="rId10"/>
    <p:sldId id="1304" r:id="rId11"/>
    <p:sldId id="1305" r:id="rId12"/>
    <p:sldId id="1307" r:id="rId13"/>
    <p:sldId id="130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45B7"/>
    <a:srgbClr val="FF7C80"/>
    <a:srgbClr val="FFFF00"/>
    <a:srgbClr val="FF00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09" autoAdjust="0"/>
    <p:restoredTop sz="80657" autoAdjust="0"/>
  </p:normalViewPr>
  <p:slideViewPr>
    <p:cSldViewPr snapToGrid="0">
      <p:cViewPr varScale="1">
        <p:scale>
          <a:sx n="67" d="100"/>
          <a:sy n="67" d="100"/>
        </p:scale>
        <p:origin x="42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cca Jones" userId="cc34aa30-be8e-493b-abaa-39f3d88714a0" providerId="ADAL" clId="{9916DA37-BE36-471C-8D85-7B75524687A9}"/>
    <pc:docChg chg="delSld">
      <pc:chgData name="Rebecca Jones" userId="cc34aa30-be8e-493b-abaa-39f3d88714a0" providerId="ADAL" clId="{9916DA37-BE36-471C-8D85-7B75524687A9}" dt="2021-01-09T01:16:38.990" v="1" actId="2696"/>
      <pc:docMkLst>
        <pc:docMk/>
      </pc:docMkLst>
      <pc:sldChg chg="del">
        <pc:chgData name="Rebecca Jones" userId="cc34aa30-be8e-493b-abaa-39f3d88714a0" providerId="ADAL" clId="{9916DA37-BE36-471C-8D85-7B75524687A9}" dt="2021-01-09T01:16:36.728" v="0" actId="2696"/>
        <pc:sldMkLst>
          <pc:docMk/>
          <pc:sldMk cId="2180509535" sldId="264"/>
        </pc:sldMkLst>
      </pc:sldChg>
      <pc:sldChg chg="del">
        <pc:chgData name="Rebecca Jones" userId="cc34aa30-be8e-493b-abaa-39f3d88714a0" providerId="ADAL" clId="{9916DA37-BE36-471C-8D85-7B75524687A9}" dt="2021-01-09T01:16:38.990" v="1" actId="2696"/>
        <pc:sldMkLst>
          <pc:docMk/>
          <pc:sldMk cId="938867914" sldId="128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7B55D-2D0E-4CAC-97A9-D9A3405A5772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0AE5E-5171-4E3E-8976-34735CFA97D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6273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4778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6115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1997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1147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4401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F19DB-5179-4F2E-8551-9ADF094CE4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D4D5FB-9107-493E-8225-346CAB0F55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3C656-000E-47DE-88A2-D4D16DCAF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12AC1-204C-4375-946E-F78E06EF3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77806A-658E-452D-9D05-049D2670E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855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DF6C6-FC3B-4B0D-8C4B-003E95485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33D924-DD4D-4653-923E-C690526756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77D03-A18D-441C-90AA-C4D50E857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16215-B49C-4A99-BCB0-46E1D5119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D201C-F3F7-4A76-9008-F9A9F1187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967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47A4FD-7956-4FF7-AAD8-510FC66E5A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9B3B57-2179-4D22-9D1E-AA91C5D693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507519-5240-47DC-A078-FD4D74475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613554-AAB5-485B-88C4-101D5762A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3150D-9E3A-4AE7-835F-1B3C7654D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1208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F052C-A3F1-4BF1-A324-787719C36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0FB8A-DEFC-4456-970C-34020C9EF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38A16-D327-46FA-B123-7EC86A33A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D3F2C-DAC1-492F-8D0B-530F47597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60176-710C-44F6-9AE1-5510F5EFE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36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131DB-804A-4893-BA1B-9FA21D3BC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31EF32-41C6-4FD4-9BFA-1AEDD92F8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BF92C-7AC8-4986-87D8-7EE36E33D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62A1A-21F1-441A-B8B0-B3B13286F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C39AE-C6B8-4647-BA3A-B372A7286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986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5D780-EDF1-4D68-A3AE-EBC04068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E917C-242A-4BEB-A530-752AAD8196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E8964D-75D9-45FC-8EB9-EF3B44B524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C7B7A8-3A3C-45ED-B20E-02080B70A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DDBF5-26C3-4B51-A5D5-B6EC25985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00714-E090-421D-A7E5-C9F91428A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558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A8760-1AF3-4BF5-BE40-3E2316A4A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38DB4E-3F43-47B1-9D5C-B1F51BD1E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0F5F20-37D4-4615-AAC7-73B2A9448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8F1081-1CF9-4A8E-B0B0-3B7D1E0B2B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D2C535-4410-4310-B523-0BB1BF278C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D66A8E-399A-4E48-8205-3BACA5BF6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56AA52-680C-401D-8026-FC9CCEDA5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D78578-8F75-4829-932C-9B06E52ED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838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FA438-F7B1-4136-95E6-5FB5E7680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B711B6-BAFB-42FD-A74F-CBC9EC0B1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09A251-9260-4060-BF0B-47A842EA0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AA63EA-E87D-4AAE-986B-37977B7BF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9303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33A892-134B-4439-ABB3-7C816E38F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60EB0D-02F1-4AD5-A76E-E43675F8B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0D0A68-4EA8-4E50-B36D-FD3B6AF31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485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7FE6A-3D90-4B5B-A13A-18EE6BFCD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7F442-767B-446C-8BF1-B26E376DE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622E5D-0869-46E2-A75F-CCC0A42A0F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1FD9F8-19B9-4FB7-9F7D-265CE7FFA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E9217A-94F2-40BB-BBE9-55B996CEF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5ABCEF-91DF-4DF1-978F-2DBA3158D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362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79D34-B1C2-45AF-B4DB-A3AEF158B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5668B3-8282-4B0D-97B3-D365B64A0D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1914DF-46C3-43C5-93BA-558CDCBE42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F0E45A-CE99-4AAB-8A0C-833DDA986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E34290-24D3-4577-A157-0D83950CF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626C75-5276-488B-98E5-852A17564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124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0A559B-5572-4D18-A309-9DCAC68D1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E46382-1BCE-44EB-B2FD-18C1407DD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92389E-2F44-4259-8B7F-3540661346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981F8-22BD-4D61-93D2-34C4FE2452CA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9E84E-716D-4398-ADA9-D7A8DB5E7B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35583-454E-4BD1-9245-1896ABA06B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30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DC266-66FC-45C9-B45D-97C7C4DEF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2775" y="2927350"/>
            <a:ext cx="7143750" cy="1325563"/>
          </a:xfrm>
        </p:spPr>
        <p:txBody>
          <a:bodyPr>
            <a:noAutofit/>
          </a:bodyPr>
          <a:lstStyle/>
          <a:p>
            <a:r>
              <a:rPr lang="en-GB" sz="9600" b="1" dirty="0">
                <a:solidFill>
                  <a:srgbClr val="3F45B7"/>
                </a:solidFill>
                <a:latin typeface="Arial Rounded MT Bold" panose="020F0704030504030204" pitchFamily="34" charset="0"/>
              </a:rPr>
              <a:t>Module 1</a:t>
            </a:r>
          </a:p>
        </p:txBody>
      </p:sp>
    </p:spTree>
    <p:extLst>
      <p:ext uri="{BB962C8B-B14F-4D97-AF65-F5344CB8AC3E}">
        <p14:creationId xmlns:p14="http://schemas.microsoft.com/office/powerpoint/2010/main" val="2592583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TextBox 224">
            <a:extLst>
              <a:ext uri="{FF2B5EF4-FFF2-40B4-BE49-F238E27FC236}">
                <a16:creationId xmlns:a16="http://schemas.microsoft.com/office/drawing/2014/main" id="{909CB757-A0BE-45F7-B138-6EFF148D697D}"/>
              </a:ext>
            </a:extLst>
          </p:cNvPr>
          <p:cNvSpPr txBox="1"/>
          <p:nvPr/>
        </p:nvSpPr>
        <p:spPr>
          <a:xfrm>
            <a:off x="0" y="519534"/>
            <a:ext cx="6427380" cy="4137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3429000" algn="l"/>
              </a:tabLst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Sur Internet	On the internet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14300" algn="l"/>
                <a:tab pos="34290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J’envoie des e-mails.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send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emails.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fais beaucoup de choses.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do lots of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things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fais des recherches pour mes devoirs.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do research for my homework.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fais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des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achats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buy things.</a:t>
            </a:r>
            <a:b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fais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des quiz.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do quizzes.</a:t>
            </a:r>
            <a:b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joue à des jeux en ligne.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play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games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online.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mets à jour ma page perso.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update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my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homepage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vais sur mes sites préférés.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go onto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my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favourite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sites.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vais sur des blogs.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 onto blogs.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vais sur des forums.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go onto forums.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2700655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39512F-C450-42C8-8E1A-03A126184DB4}"/>
              </a:ext>
            </a:extLst>
          </p:cNvPr>
          <p:cNvSpPr txBox="1"/>
          <p:nvPr/>
        </p:nvSpPr>
        <p:spPr>
          <a:xfrm>
            <a:off x="6291094" y="0"/>
            <a:ext cx="6427380" cy="69069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2700655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GB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Hier</a:t>
            </a: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soir</a:t>
            </a: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Last night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429000" algn="l"/>
              </a:tabLst>
            </a:pP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J’ai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discuté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discussed/chatted.</a:t>
            </a:r>
            <a:b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J’ai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écouté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radio.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listened to the radio.</a:t>
            </a:r>
            <a:b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J’ai envoyé des SMS.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sent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messages.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J’ai joué à des jeux en ligne.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played games online.</a:t>
            </a:r>
            <a:b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J’ai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posté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des photos.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posted photos.</a:t>
            </a:r>
            <a:b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J’ai regardé la télé/des clips vidéo.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watched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TV/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video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clips.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J’ai surfé sur Internet.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surfed the net.</a:t>
            </a:r>
            <a:b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J’ai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tchatté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sur MSN.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chatted on MSN.</a:t>
            </a:r>
            <a:b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J’ai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téléchargé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des chansons.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downloaded some songs.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429000" algn="l"/>
              </a:tabLs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mots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essentiels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High-frequency words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429000" algn="l"/>
              </a:tabLst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assez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quite</a:t>
            </a:r>
            <a:b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also</a:t>
            </a:r>
            <a:b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because</a:t>
            </a:r>
            <a:b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</a:t>
            </a:r>
            <a:b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b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but</a:t>
            </a:r>
            <a:b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très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very</a:t>
            </a:r>
            <a:b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bit</a:t>
            </a:r>
            <a:b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parce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que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because</a:t>
            </a:r>
            <a:b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exemple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example</a:t>
            </a:r>
            <a:b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surtout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above all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846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546BDE8-FE34-4271-AB6B-F55707CD8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013948"/>
              </p:ext>
            </p:extLst>
          </p:nvPr>
        </p:nvGraphicFramePr>
        <p:xfrm>
          <a:off x="0" y="8"/>
          <a:ext cx="12192000" cy="40879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1586">
                  <a:extLst>
                    <a:ext uri="{9D8B030D-6E8A-4147-A177-3AD203B41FA5}">
                      <a16:colId xmlns:a16="http://schemas.microsoft.com/office/drawing/2014/main" val="346465721"/>
                    </a:ext>
                  </a:extLst>
                </a:gridCol>
                <a:gridCol w="1262332">
                  <a:extLst>
                    <a:ext uri="{9D8B030D-6E8A-4147-A177-3AD203B41FA5}">
                      <a16:colId xmlns:a16="http://schemas.microsoft.com/office/drawing/2014/main" val="2153256686"/>
                    </a:ext>
                  </a:extLst>
                </a:gridCol>
                <a:gridCol w="1865338">
                  <a:extLst>
                    <a:ext uri="{9D8B030D-6E8A-4147-A177-3AD203B41FA5}">
                      <a16:colId xmlns:a16="http://schemas.microsoft.com/office/drawing/2014/main" val="2483169007"/>
                    </a:ext>
                  </a:extLst>
                </a:gridCol>
                <a:gridCol w="1865338">
                  <a:extLst>
                    <a:ext uri="{9D8B030D-6E8A-4147-A177-3AD203B41FA5}">
                      <a16:colId xmlns:a16="http://schemas.microsoft.com/office/drawing/2014/main" val="1913430316"/>
                    </a:ext>
                  </a:extLst>
                </a:gridCol>
                <a:gridCol w="1214846">
                  <a:extLst>
                    <a:ext uri="{9D8B030D-6E8A-4147-A177-3AD203B41FA5}">
                      <a16:colId xmlns:a16="http://schemas.microsoft.com/office/drawing/2014/main" val="2285226127"/>
                    </a:ext>
                  </a:extLst>
                </a:gridCol>
                <a:gridCol w="953589">
                  <a:extLst>
                    <a:ext uri="{9D8B030D-6E8A-4147-A177-3AD203B41FA5}">
                      <a16:colId xmlns:a16="http://schemas.microsoft.com/office/drawing/2014/main" val="4205707394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750852156"/>
                    </a:ext>
                  </a:extLst>
                </a:gridCol>
                <a:gridCol w="1793489">
                  <a:extLst>
                    <a:ext uri="{9D8B030D-6E8A-4147-A177-3AD203B41FA5}">
                      <a16:colId xmlns:a16="http://schemas.microsoft.com/office/drawing/2014/main" val="2031004565"/>
                    </a:ext>
                  </a:extLst>
                </a:gridCol>
                <a:gridCol w="1319825">
                  <a:extLst>
                    <a:ext uri="{9D8B030D-6E8A-4147-A177-3AD203B41FA5}">
                      <a16:colId xmlns:a16="http://schemas.microsoft.com/office/drawing/2014/main" val="159135605"/>
                    </a:ext>
                  </a:extLst>
                </a:gridCol>
              </a:tblGrid>
              <a:tr h="386590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1.   Qu’est-ce que tu regardes à la</a:t>
                      </a: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 télé?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What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do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watch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on TV?</a:t>
                      </a:r>
                      <a:r>
                        <a:rPr lang="fr-FR" sz="1800" b="1" i="1" dirty="0">
                          <a:solidFill>
                            <a:schemeClr val="bg1"/>
                          </a:solidFill>
                          <a:latin typeface="+mn-lt"/>
                        </a:rPr>
                        <a:t>     </a:t>
                      </a:r>
                      <a:endParaRPr lang="fr-FR" sz="18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5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500" b="0" i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5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5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5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920653"/>
                  </a:ext>
                </a:extLst>
              </a:tr>
              <a:tr h="391452">
                <a:tc>
                  <a:txBody>
                    <a:bodyPr/>
                    <a:lstStyle/>
                    <a:p>
                      <a:pPr lvl="0"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  <a:endParaRPr lang="fr-FR" sz="12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 4</a:t>
                      </a:r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fr-FR" sz="1200" dirty="0"/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98990"/>
                  </a:ext>
                </a:extLst>
              </a:tr>
              <a:tr h="3309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À la télé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TV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regarde</a:t>
                      </a:r>
                      <a:endParaRPr lang="en-GB" sz="1200" b="1" i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watch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regardes</a:t>
                      </a:r>
                      <a:endParaRPr lang="en-GB" sz="1200" b="1" i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watch</a:t>
                      </a: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regarde</a:t>
                      </a:r>
                      <a:endParaRPr lang="en-GB" sz="1200" b="1" i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 watches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elle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regarde</a:t>
                      </a:r>
                      <a:endParaRPr lang="en-GB" sz="1200" b="1" i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she watches</a:t>
                      </a: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regarde</a:t>
                      </a:r>
                      <a:endParaRPr lang="en-GB" sz="1200" b="1" i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watches</a:t>
                      </a: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nous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regardons</a:t>
                      </a:r>
                      <a:endParaRPr lang="en-GB" sz="1200" b="1" i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watch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vous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regardez</a:t>
                      </a:r>
                      <a:endParaRPr lang="en-GB" sz="1200" b="1" i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watch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ils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regardent</a:t>
                      </a:r>
                      <a:endParaRPr lang="en-GB" sz="1200" b="1" i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they watch</a:t>
                      </a: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les dessins animés</a:t>
                      </a:r>
                    </a:p>
                    <a:p>
                      <a:r>
                        <a:rPr lang="fr-FR" sz="12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cartoons</a:t>
                      </a:r>
                      <a:br>
                        <a:rPr lang="fr-FR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2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les documentaires</a:t>
                      </a:r>
                    </a:p>
                    <a:p>
                      <a:r>
                        <a:rPr lang="fr-FR" sz="1200" b="0" i="1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documentaries</a:t>
                      </a:r>
                      <a:br>
                        <a:rPr lang="fr-FR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2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les émissions de sport</a:t>
                      </a:r>
                    </a:p>
                    <a:p>
                      <a:r>
                        <a:rPr lang="fr-FR" sz="12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sports programmes</a:t>
                      </a:r>
                      <a:br>
                        <a:rPr lang="fr-FR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2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les émissions de télé-réalité</a:t>
                      </a:r>
                    </a:p>
                    <a:p>
                      <a:r>
                        <a:rPr lang="fr-FR" sz="12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reality TV shows</a:t>
                      </a:r>
                      <a:br>
                        <a:rPr lang="fr-FR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2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les émissions musicales</a:t>
                      </a:r>
                    </a:p>
                    <a:p>
                      <a:r>
                        <a:rPr lang="fr-FR" sz="12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music shows</a:t>
                      </a: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les infos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news</a:t>
                      </a: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les jeux télévisés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game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shows</a:t>
                      </a: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 météo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weather</a:t>
                      </a: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les séries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series</a:t>
                      </a: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les séries policières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police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series</a:t>
                      </a: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les séries américaines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American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series</a:t>
                      </a: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j’aime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like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j’aime bien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quite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like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j’aime beaucoup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lot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j’adore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 love</a:t>
                      </a: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repeat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mais</a:t>
                      </a:r>
                    </a:p>
                    <a:p>
                      <a:pPr algn="l"/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but</a:t>
                      </a:r>
                    </a:p>
                    <a:p>
                      <a:pPr algn="l"/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cependant </a:t>
                      </a:r>
                    </a:p>
                    <a:p>
                      <a:pPr algn="l"/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however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 n’aime pas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don’t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like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 déteste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hate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 n’aime pas trop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don;t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very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much</a:t>
                      </a: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repeat 3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i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2065556"/>
                  </a:ext>
                </a:extLst>
              </a:tr>
            </a:tbl>
          </a:graphicData>
        </a:graphic>
      </p:graphicFrame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6546BDE8-FE34-4271-AB6B-F55707CD8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755533"/>
              </p:ext>
            </p:extLst>
          </p:nvPr>
        </p:nvGraphicFramePr>
        <p:xfrm>
          <a:off x="0" y="4087952"/>
          <a:ext cx="12192000" cy="27700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4789">
                  <a:extLst>
                    <a:ext uri="{9D8B030D-6E8A-4147-A177-3AD203B41FA5}">
                      <a16:colId xmlns:a16="http://schemas.microsoft.com/office/drawing/2014/main" val="346465721"/>
                    </a:ext>
                  </a:extLst>
                </a:gridCol>
                <a:gridCol w="514042">
                  <a:extLst>
                    <a:ext uri="{9D8B030D-6E8A-4147-A177-3AD203B41FA5}">
                      <a16:colId xmlns:a16="http://schemas.microsoft.com/office/drawing/2014/main" val="2153256686"/>
                    </a:ext>
                  </a:extLst>
                </a:gridCol>
                <a:gridCol w="1088973">
                  <a:extLst>
                    <a:ext uri="{9D8B030D-6E8A-4147-A177-3AD203B41FA5}">
                      <a16:colId xmlns:a16="http://schemas.microsoft.com/office/drawing/2014/main" val="3053547740"/>
                    </a:ext>
                  </a:extLst>
                </a:gridCol>
                <a:gridCol w="1837107">
                  <a:extLst>
                    <a:ext uri="{9D8B030D-6E8A-4147-A177-3AD203B41FA5}">
                      <a16:colId xmlns:a16="http://schemas.microsoft.com/office/drawing/2014/main" val="2483169007"/>
                    </a:ext>
                  </a:extLst>
                </a:gridCol>
                <a:gridCol w="1383957">
                  <a:extLst>
                    <a:ext uri="{9D8B030D-6E8A-4147-A177-3AD203B41FA5}">
                      <a16:colId xmlns:a16="http://schemas.microsoft.com/office/drawing/2014/main" val="172807770"/>
                    </a:ext>
                  </a:extLst>
                </a:gridCol>
                <a:gridCol w="1215662">
                  <a:extLst>
                    <a:ext uri="{9D8B030D-6E8A-4147-A177-3AD203B41FA5}">
                      <a16:colId xmlns:a16="http://schemas.microsoft.com/office/drawing/2014/main" val="2031004565"/>
                    </a:ext>
                  </a:extLst>
                </a:gridCol>
                <a:gridCol w="840502">
                  <a:extLst>
                    <a:ext uri="{9D8B030D-6E8A-4147-A177-3AD203B41FA5}">
                      <a16:colId xmlns:a16="http://schemas.microsoft.com/office/drawing/2014/main" val="698477154"/>
                    </a:ext>
                  </a:extLst>
                </a:gridCol>
                <a:gridCol w="1568484">
                  <a:extLst>
                    <a:ext uri="{9D8B030D-6E8A-4147-A177-3AD203B41FA5}">
                      <a16:colId xmlns:a16="http://schemas.microsoft.com/office/drawing/2014/main" val="479621240"/>
                    </a:ext>
                  </a:extLst>
                </a:gridCol>
                <a:gridCol w="1568484">
                  <a:extLst>
                    <a:ext uri="{9D8B030D-6E8A-4147-A177-3AD203B41FA5}">
                      <a16:colId xmlns:a16="http://schemas.microsoft.com/office/drawing/2014/main" val="3352814429"/>
                    </a:ext>
                  </a:extLst>
                </a:gridCol>
              </a:tblGrid>
              <a:tr h="403861">
                <a:tc>
                  <a:txBody>
                    <a:bodyPr/>
                    <a:lstStyle/>
                    <a:p>
                      <a:pPr lvl="0"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10</a:t>
                      </a:r>
                      <a:endParaRPr lang="fr-FR" sz="12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13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14</a:t>
                      </a:r>
                      <a:endParaRPr lang="fr-FR" sz="1200" dirty="0"/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16</a:t>
                      </a:r>
                      <a:endParaRPr lang="fr-FR" sz="12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FFFF00"/>
                          </a:solidFill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98990"/>
                  </a:ext>
                </a:extLst>
              </a:tr>
              <a:tr h="23661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 émission préférée, c’est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My</a:t>
                      </a:r>
                      <a:r>
                        <a:rPr lang="fr-FR" sz="12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200" b="0" i="1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favourite</a:t>
                      </a:r>
                      <a:r>
                        <a:rPr lang="fr-FR" sz="12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programme </a:t>
                      </a:r>
                      <a:r>
                        <a:rPr lang="fr-FR" sz="1200" b="0" i="1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fr-FR" sz="12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br>
                        <a:rPr lang="fr-FR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2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 ne rate jamais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fr-FR" sz="1200" b="0" i="1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never</a:t>
                      </a:r>
                      <a:r>
                        <a:rPr lang="fr-FR" sz="12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miss</a:t>
                      </a: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parce que</a:t>
                      </a:r>
                    </a:p>
                    <a:p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because</a:t>
                      </a:r>
                    </a:p>
                    <a:p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</a:t>
                      </a:r>
                    </a:p>
                    <a:p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because</a:t>
                      </a:r>
                    </a:p>
                    <a:p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puisque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c’est intéressant </a:t>
                      </a:r>
                      <a:endParaRPr lang="en-GB" sz="1200" b="1" i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it’s interesting</a:t>
                      </a:r>
                    </a:p>
                    <a:p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c’est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génial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it’s great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c’est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amusant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200" b="1" i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it’s funny</a:t>
                      </a:r>
                    </a:p>
                    <a:p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 c’est ma passion</a:t>
                      </a:r>
                    </a:p>
                    <a:p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 is my passion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contre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 the other hand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ne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regarde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jamais</a:t>
                      </a:r>
                      <a:endParaRPr kumimoji="0" lang="en-GB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never watch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repeat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parce que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because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because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puisque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c’est ennuyeux.</a:t>
                      </a:r>
                      <a:endParaRPr kumimoji="0" lang="en-GB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it’s </a:t>
                      </a:r>
                      <a:r>
                        <a:rPr kumimoji="0" lang="en-GB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intboring</a:t>
                      </a: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c’est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nul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it’s rubbish.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c’est idiot.</a:t>
                      </a:r>
                      <a:endParaRPr kumimoji="0" lang="en-GB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it’s stupid.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065556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8258" y="2802605"/>
            <a:ext cx="1308463" cy="1262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370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546BDE8-FE34-4271-AB6B-F55707CD8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166505"/>
              </p:ext>
            </p:extLst>
          </p:nvPr>
        </p:nvGraphicFramePr>
        <p:xfrm>
          <a:off x="0" y="0"/>
          <a:ext cx="12192000" cy="47413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0423">
                  <a:extLst>
                    <a:ext uri="{9D8B030D-6E8A-4147-A177-3AD203B41FA5}">
                      <a16:colId xmlns:a16="http://schemas.microsoft.com/office/drawing/2014/main" val="346465721"/>
                    </a:ext>
                  </a:extLst>
                </a:gridCol>
                <a:gridCol w="1802674">
                  <a:extLst>
                    <a:ext uri="{9D8B030D-6E8A-4147-A177-3AD203B41FA5}">
                      <a16:colId xmlns:a16="http://schemas.microsoft.com/office/drawing/2014/main" val="2153256686"/>
                    </a:ext>
                  </a:extLst>
                </a:gridCol>
                <a:gridCol w="2024743">
                  <a:extLst>
                    <a:ext uri="{9D8B030D-6E8A-4147-A177-3AD203B41FA5}">
                      <a16:colId xmlns:a16="http://schemas.microsoft.com/office/drawing/2014/main" val="2653363851"/>
                    </a:ext>
                  </a:extLst>
                </a:gridCol>
                <a:gridCol w="862149">
                  <a:extLst>
                    <a:ext uri="{9D8B030D-6E8A-4147-A177-3AD203B41FA5}">
                      <a16:colId xmlns:a16="http://schemas.microsoft.com/office/drawing/2014/main" val="2483169007"/>
                    </a:ext>
                  </a:extLst>
                </a:gridCol>
                <a:gridCol w="718457">
                  <a:extLst>
                    <a:ext uri="{9D8B030D-6E8A-4147-A177-3AD203B41FA5}">
                      <a16:colId xmlns:a16="http://schemas.microsoft.com/office/drawing/2014/main" val="2285226127"/>
                    </a:ext>
                  </a:extLst>
                </a:gridCol>
                <a:gridCol w="1254034">
                  <a:extLst>
                    <a:ext uri="{9D8B030D-6E8A-4147-A177-3AD203B41FA5}">
                      <a16:colId xmlns:a16="http://schemas.microsoft.com/office/drawing/2014/main" val="4205707394"/>
                    </a:ext>
                  </a:extLst>
                </a:gridCol>
                <a:gridCol w="2037806">
                  <a:extLst>
                    <a:ext uri="{9D8B030D-6E8A-4147-A177-3AD203B41FA5}">
                      <a16:colId xmlns:a16="http://schemas.microsoft.com/office/drawing/2014/main" val="2750852156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2031004565"/>
                    </a:ext>
                  </a:extLst>
                </a:gridCol>
              </a:tblGrid>
              <a:tr h="463927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2.   Qu’est-ce que tu aimes comme film</a:t>
                      </a: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?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What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films do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like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?</a:t>
                      </a:r>
                      <a:r>
                        <a:rPr lang="fr-FR" sz="1800" b="1" i="1" dirty="0">
                          <a:solidFill>
                            <a:schemeClr val="bg1"/>
                          </a:solidFill>
                          <a:latin typeface="+mn-lt"/>
                        </a:rPr>
                        <a:t>     </a:t>
                      </a:r>
                      <a:endParaRPr lang="fr-FR" sz="18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5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500" b="0" i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5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5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920653"/>
                  </a:ext>
                </a:extLst>
              </a:tr>
              <a:tr h="305348">
                <a:tc>
                  <a:txBody>
                    <a:bodyPr/>
                    <a:lstStyle/>
                    <a:p>
                      <a:pPr lvl="0"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  <a:endParaRPr lang="fr-FR" sz="12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 4</a:t>
                      </a:r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fr-FR" sz="1200" dirty="0"/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98990"/>
                  </a:ext>
                </a:extLst>
              </a:tr>
              <a:tr h="19860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J’aime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fr-FR" sz="1200" b="0" i="1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fr-FR" sz="12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J’adore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 love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fr-FR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200" b="1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</a:t>
                      </a:r>
                      <a:r>
                        <a:rPr lang="fr-FR" sz="12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’ai une passion pour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 have a passion for </a:t>
                      </a: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les comédies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comedies</a:t>
                      </a:r>
                      <a:br>
                        <a:rPr lang="fr-FR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2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les films d’action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action films</a:t>
                      </a:r>
                      <a:br>
                        <a:rPr lang="fr-FR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2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les films d’amour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romantic</a:t>
                      </a:r>
                      <a:r>
                        <a:rPr lang="fr-FR" sz="12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films</a:t>
                      </a:r>
                      <a:br>
                        <a:rPr lang="fr-FR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2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les films d’arts martiaux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martial-arts films</a:t>
                      </a: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les films d’aventure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adventure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films</a:t>
                      </a: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les films fantastiques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fantasy films</a:t>
                      </a: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les films d’horreur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horror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films</a:t>
                      </a: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les films de science-fiction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science-fiction films</a:t>
                      </a: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comme</a:t>
                      </a:r>
                    </a:p>
                    <a:p>
                      <a:r>
                        <a:rPr lang="fr-FR" sz="1200" b="0" i="1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fr-FR" sz="12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br>
                        <a:rPr lang="fr-FR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br>
                        <a:rPr lang="fr-FR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…</a:t>
                      </a: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mais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cependant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however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contre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 the other hand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 n’aime pas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don’t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like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 déteste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hate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 n’aime pas trop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don’t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very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much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repeat 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2065556"/>
                  </a:ext>
                </a:extLst>
              </a:tr>
              <a:tr h="19860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 suis fan 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I’m</a:t>
                      </a:r>
                      <a:r>
                        <a:rPr lang="fr-FR" sz="12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fan of </a:t>
                      </a: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 comédies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comedies</a:t>
                      </a: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 films d’action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action films</a:t>
                      </a: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 films d’amour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romantic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films</a:t>
                      </a: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 films d’arts martiaux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martial-arts films</a:t>
                      </a: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 films d’aventure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adventure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films</a:t>
                      </a: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 films fantastiques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fantasy films</a:t>
                      </a: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 films d’horreur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horror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films</a:t>
                      </a: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 films de science-fiction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science-fiction films</a:t>
                      </a: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 ne suis pas fan 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I’m</a:t>
                      </a:r>
                      <a:r>
                        <a:rPr lang="fr-FR" sz="12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not a fan of </a:t>
                      </a:r>
                      <a:br>
                        <a:rPr lang="fr-FR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2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j’ai horreur 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fr-FR" sz="1200" b="0" i="1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really</a:t>
                      </a:r>
                      <a:r>
                        <a:rPr lang="fr-FR" sz="12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200" b="0" i="1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dislike</a:t>
                      </a: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1263739"/>
                  </a:ext>
                </a:extLst>
              </a:tr>
            </a:tbl>
          </a:graphicData>
        </a:graphic>
      </p:graphicFrame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6546BDE8-FE34-4271-AB6B-F55707CD8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049302"/>
              </p:ext>
            </p:extLst>
          </p:nvPr>
        </p:nvGraphicFramePr>
        <p:xfrm>
          <a:off x="0" y="4427820"/>
          <a:ext cx="12192000" cy="24574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8274">
                  <a:extLst>
                    <a:ext uri="{9D8B030D-6E8A-4147-A177-3AD203B41FA5}">
                      <a16:colId xmlns:a16="http://schemas.microsoft.com/office/drawing/2014/main" val="346465721"/>
                    </a:ext>
                  </a:extLst>
                </a:gridCol>
                <a:gridCol w="1800557">
                  <a:extLst>
                    <a:ext uri="{9D8B030D-6E8A-4147-A177-3AD203B41FA5}">
                      <a16:colId xmlns:a16="http://schemas.microsoft.com/office/drawing/2014/main" val="2153256686"/>
                    </a:ext>
                  </a:extLst>
                </a:gridCol>
                <a:gridCol w="524632">
                  <a:extLst>
                    <a:ext uri="{9D8B030D-6E8A-4147-A177-3AD203B41FA5}">
                      <a16:colId xmlns:a16="http://schemas.microsoft.com/office/drawing/2014/main" val="3053547740"/>
                    </a:ext>
                  </a:extLst>
                </a:gridCol>
                <a:gridCol w="2181497">
                  <a:extLst>
                    <a:ext uri="{9D8B030D-6E8A-4147-A177-3AD203B41FA5}">
                      <a16:colId xmlns:a16="http://schemas.microsoft.com/office/drawing/2014/main" val="24831690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72807770"/>
                    </a:ext>
                  </a:extLst>
                </a:gridCol>
                <a:gridCol w="1162594">
                  <a:extLst>
                    <a:ext uri="{9D8B030D-6E8A-4147-A177-3AD203B41FA5}">
                      <a16:colId xmlns:a16="http://schemas.microsoft.com/office/drawing/2014/main" val="2031004565"/>
                    </a:ext>
                  </a:extLst>
                </a:gridCol>
                <a:gridCol w="2360023">
                  <a:extLst>
                    <a:ext uri="{9D8B030D-6E8A-4147-A177-3AD203B41FA5}">
                      <a16:colId xmlns:a16="http://schemas.microsoft.com/office/drawing/2014/main" val="698477154"/>
                    </a:ext>
                  </a:extLst>
                </a:gridCol>
                <a:gridCol w="2360023">
                  <a:extLst>
                    <a:ext uri="{9D8B030D-6E8A-4147-A177-3AD203B41FA5}">
                      <a16:colId xmlns:a16="http://schemas.microsoft.com/office/drawing/2014/main" val="3109843807"/>
                    </a:ext>
                  </a:extLst>
                </a:gridCol>
              </a:tblGrid>
              <a:tr h="354309">
                <a:tc>
                  <a:txBody>
                    <a:bodyPr/>
                    <a:lstStyle/>
                    <a:p>
                      <a:pPr lvl="0"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9</a:t>
                      </a:r>
                      <a:endParaRPr lang="fr-FR" sz="12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fr-FR" sz="1200" dirty="0"/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98990"/>
                  </a:ext>
                </a:extLst>
              </a:tr>
              <a:tr h="70104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parce que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because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because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puisque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c’est ennuyeux.</a:t>
                      </a:r>
                      <a:endParaRPr kumimoji="0" lang="en-GB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it’s boring.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c’est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nul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it’s rubbish.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c’est idiot.</a:t>
                      </a:r>
                      <a:endParaRPr kumimoji="0" lang="en-GB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it’s stupid.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ce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n’est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pas du tout intéressant.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it is not interesting at all.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ce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n’est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pas pour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moi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it is not for me.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 acteur préféré, c’est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1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My</a:t>
                      </a:r>
                      <a:r>
                        <a:rPr lang="fr-FR" sz="1200" b="1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200" b="1" i="1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favourite</a:t>
                      </a:r>
                      <a:r>
                        <a:rPr lang="fr-FR" sz="1200" b="1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200" b="1" i="1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actor</a:t>
                      </a:r>
                      <a:r>
                        <a:rPr lang="fr-FR" sz="1200" b="1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200" b="1" i="1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fr-FR" sz="1200" b="1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…</a:t>
                      </a: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parce que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because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because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puisque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il est amusant.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he</a:t>
                      </a:r>
                      <a:r>
                        <a:rPr lang="fr-FR" sz="12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200" b="0" i="1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fr-FR" sz="12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200" b="0" i="1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funny</a:t>
                      </a:r>
                      <a:r>
                        <a:rPr lang="fr-FR" sz="12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il joue bien.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he</a:t>
                      </a:r>
                      <a:r>
                        <a:rPr lang="fr-FR" sz="12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200" b="0" i="1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plays</a:t>
                      </a:r>
                      <a:r>
                        <a:rPr lang="fr-FR" sz="12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200" b="0" i="1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well</a:t>
                      </a:r>
                      <a:r>
                        <a:rPr lang="fr-FR" sz="12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065556"/>
                  </a:ext>
                </a:extLst>
              </a:tr>
              <a:tr h="701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 actrice préférée, c’est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My</a:t>
                      </a:r>
                      <a: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favourite</a:t>
                      </a:r>
                      <a: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actor</a:t>
                      </a:r>
                      <a: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elle est amusante.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she</a:t>
                      </a:r>
                      <a:r>
                        <a:rPr lang="fr-FR" sz="12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200" b="0" i="1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fr-FR" sz="12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200" b="0" i="1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funny</a:t>
                      </a:r>
                      <a:r>
                        <a:rPr lang="fr-FR" sz="12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elle joue bien.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she plays well.</a:t>
                      </a: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98183597"/>
                  </a:ext>
                </a:extLst>
              </a:tr>
              <a:tr h="701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 film préféré, c’est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My</a:t>
                      </a:r>
                      <a: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favourite</a:t>
                      </a:r>
                      <a: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film </a:t>
                      </a:r>
                      <a:r>
                        <a:rPr kumimoji="0" lang="fr-FR" sz="12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GB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c’est intéressant.</a:t>
                      </a:r>
                      <a:endParaRPr kumimoji="0" lang="en-GB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it’s interesting.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c’est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génial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it’s great.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1518542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3077" y="3264176"/>
            <a:ext cx="1585368" cy="1163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112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546BDE8-FE34-4271-AB6B-F55707CD8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387271"/>
              </p:ext>
            </p:extLst>
          </p:nvPr>
        </p:nvGraphicFramePr>
        <p:xfrm>
          <a:off x="0" y="8"/>
          <a:ext cx="12192002" cy="46653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1586">
                  <a:extLst>
                    <a:ext uri="{9D8B030D-6E8A-4147-A177-3AD203B41FA5}">
                      <a16:colId xmlns:a16="http://schemas.microsoft.com/office/drawing/2014/main" val="346465721"/>
                    </a:ext>
                  </a:extLst>
                </a:gridCol>
                <a:gridCol w="917397">
                  <a:extLst>
                    <a:ext uri="{9D8B030D-6E8A-4147-A177-3AD203B41FA5}">
                      <a16:colId xmlns:a16="http://schemas.microsoft.com/office/drawing/2014/main" val="2153256686"/>
                    </a:ext>
                  </a:extLst>
                </a:gridCol>
                <a:gridCol w="1567543">
                  <a:extLst>
                    <a:ext uri="{9D8B030D-6E8A-4147-A177-3AD203B41FA5}">
                      <a16:colId xmlns:a16="http://schemas.microsoft.com/office/drawing/2014/main" val="2483169007"/>
                    </a:ext>
                  </a:extLst>
                </a:gridCol>
                <a:gridCol w="1227908">
                  <a:extLst>
                    <a:ext uri="{9D8B030D-6E8A-4147-A177-3AD203B41FA5}">
                      <a16:colId xmlns:a16="http://schemas.microsoft.com/office/drawing/2014/main" val="2285226127"/>
                    </a:ext>
                  </a:extLst>
                </a:gridCol>
                <a:gridCol w="1031966">
                  <a:extLst>
                    <a:ext uri="{9D8B030D-6E8A-4147-A177-3AD203B41FA5}">
                      <a16:colId xmlns:a16="http://schemas.microsoft.com/office/drawing/2014/main" val="4205707394"/>
                    </a:ext>
                  </a:extLst>
                </a:gridCol>
                <a:gridCol w="862149">
                  <a:extLst>
                    <a:ext uri="{9D8B030D-6E8A-4147-A177-3AD203B41FA5}">
                      <a16:colId xmlns:a16="http://schemas.microsoft.com/office/drawing/2014/main" val="2750852156"/>
                    </a:ext>
                  </a:extLst>
                </a:gridCol>
                <a:gridCol w="992777">
                  <a:extLst>
                    <a:ext uri="{9D8B030D-6E8A-4147-A177-3AD203B41FA5}">
                      <a16:colId xmlns:a16="http://schemas.microsoft.com/office/drawing/2014/main" val="2031004565"/>
                    </a:ext>
                  </a:extLst>
                </a:gridCol>
                <a:gridCol w="1567543">
                  <a:extLst>
                    <a:ext uri="{9D8B030D-6E8A-4147-A177-3AD203B41FA5}">
                      <a16:colId xmlns:a16="http://schemas.microsoft.com/office/drawing/2014/main" val="159135605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val="4139638434"/>
                    </a:ext>
                  </a:extLst>
                </a:gridCol>
                <a:gridCol w="1214847">
                  <a:extLst>
                    <a:ext uri="{9D8B030D-6E8A-4147-A177-3AD203B41FA5}">
                      <a16:colId xmlns:a16="http://schemas.microsoft.com/office/drawing/2014/main" val="3427730728"/>
                    </a:ext>
                  </a:extLst>
                </a:gridCol>
                <a:gridCol w="1180012">
                  <a:extLst>
                    <a:ext uri="{9D8B030D-6E8A-4147-A177-3AD203B41FA5}">
                      <a16:colId xmlns:a16="http://schemas.microsoft.com/office/drawing/2014/main" val="2517883777"/>
                    </a:ext>
                  </a:extLst>
                </a:gridCol>
              </a:tblGrid>
              <a:tr h="363129">
                <a:tc gridSpan="1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3.   Qu’est-ce que tu lis en ce moment</a:t>
                      </a: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?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What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 are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reading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at the moment?</a:t>
                      </a:r>
                      <a:r>
                        <a:rPr lang="fr-FR" sz="1800" b="1" i="1" dirty="0">
                          <a:solidFill>
                            <a:schemeClr val="bg1"/>
                          </a:solidFill>
                          <a:latin typeface="+mn-lt"/>
                        </a:rPr>
                        <a:t>     </a:t>
                      </a:r>
                      <a:endParaRPr lang="fr-FR" sz="18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5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500" b="0" i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5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5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5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920653"/>
                  </a:ext>
                </a:extLst>
              </a:tr>
              <a:tr h="367696">
                <a:tc>
                  <a:txBody>
                    <a:bodyPr/>
                    <a:lstStyle/>
                    <a:p>
                      <a:pPr lvl="0"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  <a:endParaRPr lang="fr-FR" sz="12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 4</a:t>
                      </a:r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fr-FR" sz="1200" dirty="0"/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98990"/>
                  </a:ext>
                </a:extLst>
              </a:tr>
              <a:tr h="38934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ce moment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the moment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</a:t>
                      </a:r>
                      <a:endParaRPr lang="en-GB" sz="1200" b="1" i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read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</a:t>
                      </a:r>
                      <a:endParaRPr lang="en-GB" sz="1200" b="1" i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read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lit</a:t>
                      </a:r>
                      <a:endParaRPr lang="en-GB" sz="1200" b="1" i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 reads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elle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lit</a:t>
                      </a:r>
                      <a:endParaRPr lang="en-GB" sz="1200" b="1" i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she reads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lit</a:t>
                      </a:r>
                      <a:endParaRPr lang="en-GB" sz="1200" b="1" i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read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nous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lisons</a:t>
                      </a:r>
                      <a:endParaRPr lang="en-GB" sz="1200" b="1" i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read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vous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lisez</a:t>
                      </a:r>
                      <a:endParaRPr lang="en-GB" sz="1200" b="1" i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read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ils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lisent</a:t>
                      </a:r>
                      <a:endParaRPr lang="en-GB" sz="1200" b="1" i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they read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une BD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comic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book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 livre sur les animaux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book on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animals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 livre d’épouvante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horror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story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 magazine sur les célébrités </a:t>
                      </a:r>
                      <a:endParaRPr kumimoji="0" lang="fr-FR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magazine about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celebrities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 manga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manga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 roman fantastique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fantasy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novel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 roman policier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thriller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 roman d’amour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love story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 blog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blog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c’est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it’s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 trouve ça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find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that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 pense que c’est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think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that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à mon avis c’est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my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opinion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</a:t>
                      </a: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intéressant </a:t>
                      </a:r>
                      <a:endParaRPr kumimoji="0" lang="en-GB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interesting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amusant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GB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funny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assez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bien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quite good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passionnant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GB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exciting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chouette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excellent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émouvant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moving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génial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great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formidable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great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mais</a:t>
                      </a:r>
                    </a:p>
                    <a:p>
                      <a:pPr algn="l"/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but</a:t>
                      </a:r>
                    </a:p>
                    <a:p>
                      <a:pPr algn="l"/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cependant </a:t>
                      </a:r>
                    </a:p>
                    <a:p>
                      <a:pPr algn="l"/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however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ne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lis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pas </a:t>
                      </a:r>
                      <a:endParaRPr kumimoji="0" lang="en-GB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don’t read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ne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lis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jamais</a:t>
                      </a:r>
                      <a:endParaRPr kumimoji="0" lang="en-GB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never read</a:t>
                      </a:r>
                      <a:endParaRPr kumimoji="0" lang="en-GB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BD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any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comic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book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livre sur les animaux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any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book on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animals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livre d’épouvante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any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horror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storyde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magazine sur les célébrités </a:t>
                      </a:r>
                      <a:endParaRPr kumimoji="0" lang="fr-FR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any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magazine about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celebrities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manga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any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manga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roman fantastique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any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fantasy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novel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roman policier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any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thriller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roman d’amour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any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love story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blog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any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blog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parce que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because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because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puisque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c’est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it’s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 trouve ça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find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that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 pense que c’est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think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that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à mon avis c’est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my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opinion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c’est ennuyeux.</a:t>
                      </a:r>
                      <a:endParaRPr kumimoji="0" lang="en-GB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it’s boring.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c’est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barbant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It’s boring.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c’est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nul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it’s rubbish.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c’est idiot.</a:t>
                      </a:r>
                      <a:endParaRPr kumimoji="0" lang="en-GB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it’s stupid.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c’est stupide.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it’s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stupid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c’est effrayant.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It’s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frightening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2065556"/>
                  </a:ext>
                </a:extLst>
              </a:tr>
            </a:tbl>
          </a:graphicData>
        </a:graphic>
      </p:graphicFrame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6546BDE8-FE34-4271-AB6B-F55707CD8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151075"/>
              </p:ext>
            </p:extLst>
          </p:nvPr>
        </p:nvGraphicFramePr>
        <p:xfrm>
          <a:off x="1" y="4665384"/>
          <a:ext cx="12192000" cy="21926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0788">
                  <a:extLst>
                    <a:ext uri="{9D8B030D-6E8A-4147-A177-3AD203B41FA5}">
                      <a16:colId xmlns:a16="http://schemas.microsoft.com/office/drawing/2014/main" val="346465721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2153256686"/>
                    </a:ext>
                  </a:extLst>
                </a:gridCol>
                <a:gridCol w="2207622">
                  <a:extLst>
                    <a:ext uri="{9D8B030D-6E8A-4147-A177-3AD203B41FA5}">
                      <a16:colId xmlns:a16="http://schemas.microsoft.com/office/drawing/2014/main" val="3053547740"/>
                    </a:ext>
                  </a:extLst>
                </a:gridCol>
                <a:gridCol w="1606732">
                  <a:extLst>
                    <a:ext uri="{9D8B030D-6E8A-4147-A177-3AD203B41FA5}">
                      <a16:colId xmlns:a16="http://schemas.microsoft.com/office/drawing/2014/main" val="2483169007"/>
                    </a:ext>
                  </a:extLst>
                </a:gridCol>
                <a:gridCol w="418011">
                  <a:extLst>
                    <a:ext uri="{9D8B030D-6E8A-4147-A177-3AD203B41FA5}">
                      <a16:colId xmlns:a16="http://schemas.microsoft.com/office/drawing/2014/main" val="1283079598"/>
                    </a:ext>
                  </a:extLst>
                </a:gridCol>
                <a:gridCol w="2233749">
                  <a:extLst>
                    <a:ext uri="{9D8B030D-6E8A-4147-A177-3AD203B41FA5}">
                      <a16:colId xmlns:a16="http://schemas.microsoft.com/office/drawing/2014/main" val="172807770"/>
                    </a:ext>
                  </a:extLst>
                </a:gridCol>
                <a:gridCol w="2394858">
                  <a:extLst>
                    <a:ext uri="{9D8B030D-6E8A-4147-A177-3AD203B41FA5}">
                      <a16:colId xmlns:a16="http://schemas.microsoft.com/office/drawing/2014/main" val="2031004565"/>
                    </a:ext>
                  </a:extLst>
                </a:gridCol>
              </a:tblGrid>
              <a:tr h="434728">
                <a:tc>
                  <a:txBody>
                    <a:bodyPr/>
                    <a:lstStyle/>
                    <a:p>
                      <a:pPr lvl="0"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  <a:endParaRPr lang="fr-FR" sz="12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14</a:t>
                      </a:r>
                      <a:endParaRPr lang="fr-FR" sz="1200" dirty="0"/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98990"/>
                  </a:ext>
                </a:extLst>
              </a:tr>
              <a:tr h="1757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 suis plutôt</a:t>
                      </a:r>
                      <a:r>
                        <a:rPr lang="fr-FR" sz="1200" b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fan </a:t>
                      </a:r>
                      <a:endParaRPr lang="fr-FR" sz="12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fr-FR" sz="1200" b="0" i="1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am</a:t>
                      </a:r>
                      <a:r>
                        <a:rPr lang="fr-FR" sz="12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200" b="0" i="1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rather</a:t>
                      </a:r>
                      <a:r>
                        <a:rPr lang="fr-FR" sz="12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fan</a:t>
                      </a:r>
                      <a:br>
                        <a:rPr lang="fr-FR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BD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comic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book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livre sur les animaux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 book on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animals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livre d’épouvante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horror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storyde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magazine sur les célébrités </a:t>
                      </a:r>
                      <a:endParaRPr kumimoji="0" lang="fr-FR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 magazine about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celebrities</a:t>
                      </a:r>
                      <a:endParaRPr lang="en-GB" sz="12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manga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 manga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roman fantastique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 fantasy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novel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roman policier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 thriller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roman d’amour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 love story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blog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 blog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Mon auteur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préféré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s’appelle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My favourite author is called…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065556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9066" y="4775446"/>
            <a:ext cx="2181825" cy="1836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496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546BDE8-FE34-4271-AB6B-F55707CD8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396631"/>
              </p:ext>
            </p:extLst>
          </p:nvPr>
        </p:nvGraphicFramePr>
        <p:xfrm>
          <a:off x="0" y="4"/>
          <a:ext cx="12192000" cy="39825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8465">
                  <a:extLst>
                    <a:ext uri="{9D8B030D-6E8A-4147-A177-3AD203B41FA5}">
                      <a16:colId xmlns:a16="http://schemas.microsoft.com/office/drawing/2014/main" val="346465721"/>
                    </a:ext>
                  </a:extLst>
                </a:gridCol>
                <a:gridCol w="1061822">
                  <a:extLst>
                    <a:ext uri="{9D8B030D-6E8A-4147-A177-3AD203B41FA5}">
                      <a16:colId xmlns:a16="http://schemas.microsoft.com/office/drawing/2014/main" val="2153256686"/>
                    </a:ext>
                  </a:extLst>
                </a:gridCol>
                <a:gridCol w="1621519">
                  <a:extLst>
                    <a:ext uri="{9D8B030D-6E8A-4147-A177-3AD203B41FA5}">
                      <a16:colId xmlns:a16="http://schemas.microsoft.com/office/drawing/2014/main" val="2483169007"/>
                    </a:ext>
                  </a:extLst>
                </a:gridCol>
                <a:gridCol w="1898979">
                  <a:extLst>
                    <a:ext uri="{9D8B030D-6E8A-4147-A177-3AD203B41FA5}">
                      <a16:colId xmlns:a16="http://schemas.microsoft.com/office/drawing/2014/main" val="172807770"/>
                    </a:ext>
                  </a:extLst>
                </a:gridCol>
                <a:gridCol w="1967783">
                  <a:extLst>
                    <a:ext uri="{9D8B030D-6E8A-4147-A177-3AD203B41FA5}">
                      <a16:colId xmlns:a16="http://schemas.microsoft.com/office/drawing/2014/main" val="1493222607"/>
                    </a:ext>
                  </a:extLst>
                </a:gridCol>
                <a:gridCol w="908208">
                  <a:extLst>
                    <a:ext uri="{9D8B030D-6E8A-4147-A177-3AD203B41FA5}">
                      <a16:colId xmlns:a16="http://schemas.microsoft.com/office/drawing/2014/main" val="4205707394"/>
                    </a:ext>
                  </a:extLst>
                </a:gridCol>
                <a:gridCol w="1830176">
                  <a:extLst>
                    <a:ext uri="{9D8B030D-6E8A-4147-A177-3AD203B41FA5}">
                      <a16:colId xmlns:a16="http://schemas.microsoft.com/office/drawing/2014/main" val="2031004565"/>
                    </a:ext>
                  </a:extLst>
                </a:gridCol>
                <a:gridCol w="1665048">
                  <a:extLst>
                    <a:ext uri="{9D8B030D-6E8A-4147-A177-3AD203B41FA5}">
                      <a16:colId xmlns:a16="http://schemas.microsoft.com/office/drawing/2014/main" val="159135605"/>
                    </a:ext>
                  </a:extLst>
                </a:gridCol>
              </a:tblGrid>
              <a:tr h="434546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4.   Que fais-tu quand tu es connecté?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What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do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do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when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are online?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5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500" b="0" i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5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5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5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5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920653"/>
                  </a:ext>
                </a:extLst>
              </a:tr>
              <a:tr h="347639">
                <a:tc>
                  <a:txBody>
                    <a:bodyPr/>
                    <a:lstStyle/>
                    <a:p>
                      <a:pPr lvl="0"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  <a:endParaRPr lang="fr-FR" sz="12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fr-FR" sz="1200" dirty="0"/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98990"/>
                  </a:ext>
                </a:extLst>
              </a:tr>
              <a:tr h="3188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Quand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je suis connecté</a:t>
                      </a:r>
                      <a:endParaRPr lang="fr-FR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I am online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fais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beaucoup de choses.</a:t>
                      </a:r>
                      <a:endParaRPr lang="en-GB" sz="1200" b="1" i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do a lot of things.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i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D’habitude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Usually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Souvent</a:t>
                      </a:r>
                      <a:r>
                        <a:rPr lang="en-GB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200" b="1" i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Often </a:t>
                      </a:r>
                    </a:p>
                    <a:p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Quelquefois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Sometimes</a:t>
                      </a:r>
                      <a:br>
                        <a:rPr lang="en-GB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fois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</a:t>
                      </a:r>
                      <a:r>
                        <a:rPr lang="en-GB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semaine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One a week</a:t>
                      </a:r>
                      <a:br>
                        <a:rPr lang="en-GB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eux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fois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</a:t>
                      </a:r>
                      <a:r>
                        <a:rPr lang="en-GB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mois</a:t>
                      </a:r>
                      <a:endParaRPr lang="en-GB" sz="1200" b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Twice a month</a:t>
                      </a:r>
                    </a:p>
                    <a:p>
                      <a:r>
                        <a:rPr lang="en-GB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Une </a:t>
                      </a:r>
                      <a:r>
                        <a:rPr lang="en-GB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</a:t>
                      </a:r>
                      <a:r>
                        <a:rPr lang="en-GB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deux</a:t>
                      </a:r>
                      <a:r>
                        <a:rPr lang="en-GB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fois</a:t>
                      </a:r>
                      <a:r>
                        <a:rPr lang="en-GB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 jour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Once or twice a 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temps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time to time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Tous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jours</a:t>
                      </a:r>
                      <a:endParaRPr lang="en-GB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Everyday</a:t>
                      </a: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j’envoie des e-mails.</a:t>
                      </a: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I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send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emails.</a:t>
                      </a: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je fais beaucoup de choses.</a:t>
                      </a: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I do lots of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things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.</a:t>
                      </a: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je fais des recherches pour mes devoirs.</a:t>
                      </a: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I do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research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for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my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homework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.</a:t>
                      </a: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je fais des achats.</a:t>
                      </a: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I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buy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things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.</a:t>
                      </a: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je fais des quiz.</a:t>
                      </a: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I do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quizzes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je joue à des jeux en ligne.</a:t>
                      </a: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I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play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games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online.</a:t>
                      </a: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je mets à jour ma page perso.</a:t>
                      </a: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I update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my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homepage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.</a:t>
                      </a: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je vais sur mes sites préférés.</a:t>
                      </a: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I go onto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my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favourite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sites.</a:t>
                      </a: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je vais sur des blogs.</a:t>
                      </a: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I go onto blogs.</a:t>
                      </a: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je vais sur des forums.</a:t>
                      </a: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I go onto forums.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parce que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because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because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puisque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c’est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it’s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 trouve ça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find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that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 pense que c’est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think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that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à mon avis c’est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my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opinion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intéressant </a:t>
                      </a:r>
                      <a:endParaRPr kumimoji="0" lang="en-GB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interesting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amusant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GB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funny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assez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bien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quite good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passionnant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GB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exciting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chouette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excellent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génial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great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formidable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great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pratique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pratical</a:t>
                      </a: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2065556"/>
                  </a:ext>
                </a:extLst>
              </a:tr>
            </a:tbl>
          </a:graphicData>
        </a:graphic>
      </p:graphicFrame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6546BDE8-FE34-4271-AB6B-F55707CD8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322443"/>
              </p:ext>
            </p:extLst>
          </p:nvPr>
        </p:nvGraphicFramePr>
        <p:xfrm>
          <a:off x="0" y="3971109"/>
          <a:ext cx="12192000" cy="2886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2758">
                  <a:extLst>
                    <a:ext uri="{9D8B030D-6E8A-4147-A177-3AD203B41FA5}">
                      <a16:colId xmlns:a16="http://schemas.microsoft.com/office/drawing/2014/main" val="346465721"/>
                    </a:ext>
                  </a:extLst>
                </a:gridCol>
                <a:gridCol w="1956459">
                  <a:extLst>
                    <a:ext uri="{9D8B030D-6E8A-4147-A177-3AD203B41FA5}">
                      <a16:colId xmlns:a16="http://schemas.microsoft.com/office/drawing/2014/main" val="2153256686"/>
                    </a:ext>
                  </a:extLst>
                </a:gridCol>
                <a:gridCol w="2186609">
                  <a:extLst>
                    <a:ext uri="{9D8B030D-6E8A-4147-A177-3AD203B41FA5}">
                      <a16:colId xmlns:a16="http://schemas.microsoft.com/office/drawing/2014/main" val="3053547740"/>
                    </a:ext>
                  </a:extLst>
                </a:gridCol>
                <a:gridCol w="2438399">
                  <a:extLst>
                    <a:ext uri="{9D8B030D-6E8A-4147-A177-3AD203B41FA5}">
                      <a16:colId xmlns:a16="http://schemas.microsoft.com/office/drawing/2014/main" val="2483169007"/>
                    </a:ext>
                  </a:extLst>
                </a:gridCol>
                <a:gridCol w="2504661">
                  <a:extLst>
                    <a:ext uri="{9D8B030D-6E8A-4147-A177-3AD203B41FA5}">
                      <a16:colId xmlns:a16="http://schemas.microsoft.com/office/drawing/2014/main" val="172807770"/>
                    </a:ext>
                  </a:extLst>
                </a:gridCol>
                <a:gridCol w="1242108">
                  <a:extLst>
                    <a:ext uri="{9D8B030D-6E8A-4147-A177-3AD203B41FA5}">
                      <a16:colId xmlns:a16="http://schemas.microsoft.com/office/drawing/2014/main" val="2031004565"/>
                    </a:ext>
                  </a:extLst>
                </a:gridCol>
                <a:gridCol w="971006">
                  <a:extLst>
                    <a:ext uri="{9D8B030D-6E8A-4147-A177-3AD203B41FA5}">
                      <a16:colId xmlns:a16="http://schemas.microsoft.com/office/drawing/2014/main" val="3983494882"/>
                    </a:ext>
                  </a:extLst>
                </a:gridCol>
              </a:tblGrid>
              <a:tr h="339649">
                <a:tc>
                  <a:txBody>
                    <a:bodyPr/>
                    <a:lstStyle/>
                    <a:p>
                      <a:pPr lvl="0"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9</a:t>
                      </a:r>
                      <a:endParaRPr lang="fr-FR" sz="12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fr-FR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bg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98990"/>
                  </a:ext>
                </a:extLst>
              </a:tr>
              <a:tr h="25472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mais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cependant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however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contre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 the other hand</a:t>
                      </a:r>
                      <a:br>
                        <a:rPr lang="fr-FR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je</a:t>
                      </a:r>
                      <a:r>
                        <a:rPr lang="fr-FR" sz="1200" b="1" baseline="0" noProof="0" dirty="0">
                          <a:solidFill>
                            <a:srgbClr val="002060"/>
                          </a:solidFill>
                        </a:rPr>
                        <a:t> n’</a:t>
                      </a:r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envoie  pas d’e-mails</a:t>
                      </a: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I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don’t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send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emails</a:t>
                      </a: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je ne</a:t>
                      </a:r>
                      <a:r>
                        <a:rPr lang="fr-FR" sz="1200" b="1" baseline="0" noProof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fais pas beaucoup de choses</a:t>
                      </a: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I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don’t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do lots of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things</a:t>
                      </a:r>
                      <a:endParaRPr lang="fr-FR" sz="1200" b="0" i="1" noProof="0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je ne fais pas de recherches pour mes devoirs</a:t>
                      </a: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I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don’t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research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for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my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homework</a:t>
                      </a:r>
                      <a:endParaRPr lang="fr-FR" sz="1200" b="0" i="1" noProof="0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je ne fais pas d’achats</a:t>
                      </a: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I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don’t</a:t>
                      </a:r>
                      <a:r>
                        <a:rPr lang="fr-FR" sz="1200" b="0" i="1" baseline="0" noProof="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buy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things</a:t>
                      </a:r>
                      <a:endParaRPr lang="fr-FR" sz="1200" b="0" i="1" noProof="0" dirty="0">
                        <a:solidFill>
                          <a:srgbClr val="00B0F0"/>
                        </a:solidFill>
                      </a:endParaRPr>
                    </a:p>
                    <a:p>
                      <a:endParaRPr lang="fr-FR" sz="1200" b="0" i="1" noProof="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n’envoie  jamais d’e-mails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never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send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emails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ne fais jamais beaucoup de choses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never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do lots of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things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ne fais jamais de recherches pour mes devoirs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never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do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research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for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homework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ne fais jamais d’achats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never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buy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things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je ne fais pas de quiz</a:t>
                      </a: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I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don’t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do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quizzes</a:t>
                      </a:r>
                      <a:endParaRPr lang="fr-FR" sz="1200" b="0" i="1" noProof="0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je ne joue pas à des jeux en ligne</a:t>
                      </a: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I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don’t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play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games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online</a:t>
                      </a: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je ne mets pas à jour ma page perso</a:t>
                      </a: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I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don’t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 update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my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homepage</a:t>
                      </a:r>
                      <a:endParaRPr lang="fr-FR" sz="1200" b="0" i="1" noProof="0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je ne vais pas sur mes sites préférés</a:t>
                      </a: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I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don’t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go onto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my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favourite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sites</a:t>
                      </a: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je ne</a:t>
                      </a:r>
                      <a:r>
                        <a:rPr lang="fr-FR" sz="1200" b="1" baseline="0" noProof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vais pas sur des blogs</a:t>
                      </a: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I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don’t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go onto blogs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je ne fais jamais de quiz</a:t>
                      </a: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I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never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do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quizzes</a:t>
                      </a:r>
                      <a:endParaRPr lang="fr-FR" sz="1200" b="0" i="1" noProof="0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je ne joue jamais à des jeux en ligne</a:t>
                      </a: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I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never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play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games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online</a:t>
                      </a: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Je ne mets jamais à jour ma page perso</a:t>
                      </a: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I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never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update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my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homepage</a:t>
                      </a:r>
                      <a:endParaRPr lang="fr-FR" sz="1200" b="0" i="1" noProof="0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je ne vais jamais sur mes sites préférés</a:t>
                      </a: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I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never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go onto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my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favourite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sites</a:t>
                      </a: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je ne</a:t>
                      </a:r>
                      <a:r>
                        <a:rPr lang="fr-FR" sz="1200" b="1" baseline="0" noProof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vais jamais sur des blogs</a:t>
                      </a: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I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never</a:t>
                      </a:r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 go onto blogs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repeat 5 and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ennuyeux.</a:t>
                      </a:r>
                      <a:endParaRPr kumimoji="0" lang="en-GB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boring.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barbant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boring.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nul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rubbish.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idiot.</a:t>
                      </a:r>
                      <a:endParaRPr kumimoji="0" lang="en-GB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stupid.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stupide.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stupid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065556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755" y="2602994"/>
            <a:ext cx="1828799" cy="1341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469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546BDE8-FE34-4271-AB6B-F55707CD8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839273"/>
              </p:ext>
            </p:extLst>
          </p:nvPr>
        </p:nvGraphicFramePr>
        <p:xfrm>
          <a:off x="0" y="2"/>
          <a:ext cx="12213772" cy="68579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346465721"/>
                    </a:ext>
                  </a:extLst>
                </a:gridCol>
                <a:gridCol w="770709">
                  <a:extLst>
                    <a:ext uri="{9D8B030D-6E8A-4147-A177-3AD203B41FA5}">
                      <a16:colId xmlns:a16="http://schemas.microsoft.com/office/drawing/2014/main" val="2153256686"/>
                    </a:ext>
                  </a:extLst>
                </a:gridCol>
                <a:gridCol w="940525">
                  <a:extLst>
                    <a:ext uri="{9D8B030D-6E8A-4147-A177-3AD203B41FA5}">
                      <a16:colId xmlns:a16="http://schemas.microsoft.com/office/drawing/2014/main" val="2483169007"/>
                    </a:ext>
                  </a:extLst>
                </a:gridCol>
                <a:gridCol w="1789612">
                  <a:extLst>
                    <a:ext uri="{9D8B030D-6E8A-4147-A177-3AD203B41FA5}">
                      <a16:colId xmlns:a16="http://schemas.microsoft.com/office/drawing/2014/main" val="2682667079"/>
                    </a:ext>
                  </a:extLst>
                </a:gridCol>
                <a:gridCol w="1240971">
                  <a:extLst>
                    <a:ext uri="{9D8B030D-6E8A-4147-A177-3AD203B41FA5}">
                      <a16:colId xmlns:a16="http://schemas.microsoft.com/office/drawing/2014/main" val="4197684131"/>
                    </a:ext>
                  </a:extLst>
                </a:gridCol>
                <a:gridCol w="836023">
                  <a:extLst>
                    <a:ext uri="{9D8B030D-6E8A-4147-A177-3AD203B41FA5}">
                      <a16:colId xmlns:a16="http://schemas.microsoft.com/office/drawing/2014/main" val="3909318309"/>
                    </a:ext>
                  </a:extLst>
                </a:gridCol>
                <a:gridCol w="679269">
                  <a:extLst>
                    <a:ext uri="{9D8B030D-6E8A-4147-A177-3AD203B41FA5}">
                      <a16:colId xmlns:a16="http://schemas.microsoft.com/office/drawing/2014/main" val="370463609"/>
                    </a:ext>
                  </a:extLst>
                </a:gridCol>
                <a:gridCol w="1933302">
                  <a:extLst>
                    <a:ext uri="{9D8B030D-6E8A-4147-A177-3AD203B41FA5}">
                      <a16:colId xmlns:a16="http://schemas.microsoft.com/office/drawing/2014/main" val="391875375"/>
                    </a:ext>
                  </a:extLst>
                </a:gridCol>
                <a:gridCol w="849086">
                  <a:extLst>
                    <a:ext uri="{9D8B030D-6E8A-4147-A177-3AD203B41FA5}">
                      <a16:colId xmlns:a16="http://schemas.microsoft.com/office/drawing/2014/main" val="1068490431"/>
                    </a:ext>
                  </a:extLst>
                </a:gridCol>
                <a:gridCol w="1227909">
                  <a:extLst>
                    <a:ext uri="{9D8B030D-6E8A-4147-A177-3AD203B41FA5}">
                      <a16:colId xmlns:a16="http://schemas.microsoft.com/office/drawing/2014/main" val="2102118293"/>
                    </a:ext>
                  </a:extLst>
                </a:gridCol>
                <a:gridCol w="1214846">
                  <a:extLst>
                    <a:ext uri="{9D8B030D-6E8A-4147-A177-3AD203B41FA5}">
                      <a16:colId xmlns:a16="http://schemas.microsoft.com/office/drawing/2014/main" val="3913614131"/>
                    </a:ext>
                  </a:extLst>
                </a:gridCol>
              </a:tblGrid>
              <a:tr h="386603">
                <a:tc gridSpan="1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5.   Qu’est-ce tu</a:t>
                      </a: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 as fait hier soir</a:t>
                      </a: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?  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What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did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do last night?</a:t>
                      </a:r>
                      <a:endParaRPr lang="fr-FR" sz="18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5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500" b="0" i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920653"/>
                  </a:ext>
                </a:extLst>
              </a:tr>
              <a:tr h="338277">
                <a:tc>
                  <a:txBody>
                    <a:bodyPr/>
                    <a:lstStyle/>
                    <a:p>
                      <a:pPr lvl="0" algn="ctr"/>
                      <a:r>
                        <a:rPr lang="fr-FR" sz="15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  <a:endParaRPr lang="fr-FR" sz="15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  <a:endParaRPr lang="fr-FR" sz="15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5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fr-FR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5</a:t>
                      </a:r>
                      <a:endParaRPr lang="fr-FR" sz="15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0" i="1" dirty="0">
                          <a:solidFill>
                            <a:schemeClr val="bg1"/>
                          </a:solidFill>
                          <a:latin typeface="+mn-lt"/>
                        </a:rPr>
                        <a:t>6</a:t>
                      </a:r>
                      <a:endParaRPr lang="fr-FR" sz="15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b="0" i="1" dirty="0">
                          <a:solidFill>
                            <a:schemeClr val="bg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5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kumimoji="0" lang="fr-FR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5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fr-FR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5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fr-FR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5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0" lang="fr-FR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98990"/>
                  </a:ext>
                </a:extLst>
              </a:tr>
              <a:tr h="6133117">
                <a:tc>
                  <a:txBody>
                    <a:bodyPr/>
                    <a:lstStyle/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Hier soir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Last night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baseline="0" noProof="0" dirty="0">
                          <a:solidFill>
                            <a:srgbClr val="002060"/>
                          </a:solidFill>
                        </a:rPr>
                        <a:t>d’abord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first</a:t>
                      </a:r>
                    </a:p>
                    <a:p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j’ai</a:t>
                      </a: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have</a:t>
                      </a:r>
                    </a:p>
                    <a:p>
                      <a:r>
                        <a:rPr lang="en-GB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</a:t>
                      </a: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have</a:t>
                      </a:r>
                    </a:p>
                    <a:p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a</a:t>
                      </a: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 has</a:t>
                      </a:r>
                    </a:p>
                    <a:p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elle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</a:t>
                      </a: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she has</a:t>
                      </a:r>
                    </a:p>
                    <a:p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a</a:t>
                      </a: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have</a:t>
                      </a:r>
                    </a:p>
                    <a:p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nous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avons</a:t>
                      </a:r>
                      <a:endParaRPr lang="en-GB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have</a:t>
                      </a:r>
                    </a:p>
                    <a:p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vous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avez</a:t>
                      </a:r>
                      <a:endParaRPr lang="en-GB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have</a:t>
                      </a:r>
                    </a:p>
                    <a:p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ils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ont</a:t>
                      </a:r>
                      <a:endParaRPr lang="en-GB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they have</a:t>
                      </a:r>
                    </a:p>
                    <a:p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elles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ont</a:t>
                      </a:r>
                      <a:endParaRPr lang="en-GB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they have</a:t>
                      </a: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discuté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discussed/chatted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écouté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la radio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listened to the radio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envoyé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des SMS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sent text messages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joué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à des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jeux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ligne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played games online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posté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des photos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posted photos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regardé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la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télé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/des clips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vidéo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watched TV/video clips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surfé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sur Internet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surfed the net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tchatté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sur MSN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chatted on MSN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téléchargé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des chansons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downloaded some songs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diné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had dinner</a:t>
                      </a: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</a:t>
                      </a: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then</a:t>
                      </a:r>
                    </a:p>
                    <a:p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ensuite</a:t>
                      </a:r>
                      <a:endParaRPr lang="en-GB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next</a:t>
                      </a:r>
                    </a:p>
                    <a:p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après le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dîner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after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avant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de me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coucher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before going to bed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peu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plus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tard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bit later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finalement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finally</a:t>
                      </a:r>
                    </a:p>
                    <a:p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repeat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 and 4</a:t>
                      </a:r>
                    </a:p>
                    <a:p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j’adore</a:t>
                      </a: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love</a:t>
                      </a:r>
                    </a:p>
                    <a:p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j’aime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like</a:t>
                      </a:r>
                      <a:br>
                        <a:rPr lang="en-GB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discuter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discuss/ to chat.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écouter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la radio.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listen to the radio.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envoyer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des SMS.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sent text messages.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jouer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à des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jeux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ligne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play games online.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poster des photos.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post photos.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regarder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la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télé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/des clips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vidéo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watch TV/video clips.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surfer sur Internet.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surf the net.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tchatter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sur MSN.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chat on MSN.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télécharger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des chansons.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download some songs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diner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have dinner</a:t>
                      </a: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parce que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because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because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puisque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</a:p>
                    <a:p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c’est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it’s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 trouve ça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find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that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 pense que c’est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think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that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à mon avis c’est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my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opinion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intéressant.</a:t>
                      </a:r>
                      <a:endParaRPr kumimoji="0" lang="en-GB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interesting.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amusant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.</a:t>
                      </a:r>
                      <a:endParaRPr kumimoji="0" lang="en-GB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funny.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assez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bien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quite good.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passionnant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kumimoji="0" lang="en-GB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exciting.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chouette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excellent.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émouvant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moving.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génial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great.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formidable.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great.</a:t>
                      </a:r>
                    </a:p>
                    <a:p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065556"/>
                  </a:ext>
                </a:extLst>
              </a:tr>
            </a:tbl>
          </a:graphicData>
        </a:graphic>
      </p:graphicFrame>
      <p:pic>
        <p:nvPicPr>
          <p:cNvPr id="2052" name="Picture 4" descr="user uploaded image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5752"/>
            <a:ext cx="1514817" cy="113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1405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7B800A1-813C-4EC5-8041-6FEF363997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0131" y="0"/>
            <a:ext cx="63917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822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TextBox 224">
            <a:extLst>
              <a:ext uri="{FF2B5EF4-FFF2-40B4-BE49-F238E27FC236}">
                <a16:creationId xmlns:a16="http://schemas.microsoft.com/office/drawing/2014/main" id="{909CB757-A0BE-45F7-B138-6EFF148D697D}"/>
              </a:ext>
            </a:extLst>
          </p:cNvPr>
          <p:cNvSpPr txBox="1"/>
          <p:nvPr/>
        </p:nvSpPr>
        <p:spPr>
          <a:xfrm>
            <a:off x="620396" y="245946"/>
            <a:ext cx="6427380" cy="66105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1202055" algn="l"/>
              </a:tabLst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VOCABULARY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429000" algn="l"/>
              </a:tabLst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À la télé	On TV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4290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regarde …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watch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…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dessins animés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cartoons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documentaires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documentaries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émissions de sport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sports programmes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émissions de télé-réalité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reality TV shows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émissions musicales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music shows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infos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news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jeux télévisés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game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shows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météo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weather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séries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series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séries policières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police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series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séries américaines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American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series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Mon émission préférée, c’est …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My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favourite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programme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…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j’adore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love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j’aime bien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like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n’aime pas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don’t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like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ne regarde jamais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never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watch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ne rate jamais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never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miss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92CE8C12-498F-4075-8531-B603F2214ECF}"/>
              </a:ext>
            </a:extLst>
          </p:cNvPr>
          <p:cNvSpPr txBox="1"/>
          <p:nvPr/>
        </p:nvSpPr>
        <p:spPr>
          <a:xfrm>
            <a:off x="6610069" y="551432"/>
            <a:ext cx="6427380" cy="52199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3429000" algn="l"/>
              </a:tabLst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films	Films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4290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j’aime …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like …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suis fan de …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I’m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fan of …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ne suis pas fan de …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I’m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not a fan of …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j’ai une passion pour les …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have a passion for …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j’ai horreur des …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really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dislike …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déteste …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hate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…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comédies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comedies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films d’action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action films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films d’amour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romantic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films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films d’arts martiaux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martial-arts films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films d’aventure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adventure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films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films fantastiques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fantasy films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films d’horreur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horror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films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films de science-fiction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science-fiction films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mon acteur préféré, c’est …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my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favourite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actor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…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mon film préféré, c’est …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my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favourite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film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…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186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TextBox 224">
            <a:extLst>
              <a:ext uri="{FF2B5EF4-FFF2-40B4-BE49-F238E27FC236}">
                <a16:creationId xmlns:a16="http://schemas.microsoft.com/office/drawing/2014/main" id="{909CB757-A0BE-45F7-B138-6EFF148D697D}"/>
              </a:ext>
            </a:extLst>
          </p:cNvPr>
          <p:cNvSpPr txBox="1"/>
          <p:nvPr/>
        </p:nvSpPr>
        <p:spPr>
          <a:xfrm>
            <a:off x="216359" y="583329"/>
            <a:ext cx="6427380" cy="35443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2700655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Qu’est-ce que tu lis?	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are you reading?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42900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…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I’m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reading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…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une BD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comic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book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livre sur les animaux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book on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animals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livre d’épouvante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horror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story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magazine sur les célébrités 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magazine about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celebrities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manga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manga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roman fantastique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fantasy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novel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roman policier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thriller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roman d’amour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love story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2700655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92CE8C12-498F-4075-8531-B603F2214ECF}"/>
              </a:ext>
            </a:extLst>
          </p:cNvPr>
          <p:cNvSpPr txBox="1"/>
          <p:nvPr/>
        </p:nvSpPr>
        <p:spPr>
          <a:xfrm>
            <a:off x="6514377" y="140305"/>
            <a:ext cx="6427380" cy="66105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429000" algn="l"/>
              </a:tabLst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opinions	Opinions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4290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à mon avis, c’est …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my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opinion,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it’s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…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pense que c’est …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think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it’s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…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trouve ça … 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find it …</a:t>
            </a:r>
            <a:b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amusant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funny</a:t>
            </a:r>
            <a:b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assez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bien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quite good</a:t>
            </a:r>
            <a:b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barbant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boring</a:t>
            </a:r>
            <a:b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chouette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excellent</a:t>
            </a:r>
            <a:b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effrayant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frightening</a:t>
            </a:r>
            <a:b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émouvant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moving</a:t>
            </a:r>
            <a:b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ennuyeux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boring</a:t>
            </a:r>
            <a:b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génial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great</a:t>
            </a:r>
            <a:b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intéressant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interesting</a:t>
            </a:r>
            <a:b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nul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rubbish</a:t>
            </a:r>
            <a:b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passionnant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exciting</a:t>
            </a:r>
            <a:b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pratique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practical</a:t>
            </a:r>
            <a:b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stupide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stupid</a:t>
            </a:r>
            <a:b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formidable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great</a:t>
            </a:r>
            <a:b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idiot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stupid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429000" algn="l"/>
              </a:tabLst>
            </a:pP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813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E0D2AB42E77A4D84BE2DD6D05212EE" ma:contentTypeVersion="12" ma:contentTypeDescription="Create a new document." ma:contentTypeScope="" ma:versionID="6ce3580611a98063e1b982c10a8d4899">
  <xsd:schema xmlns:xsd="http://www.w3.org/2001/XMLSchema" xmlns:xs="http://www.w3.org/2001/XMLSchema" xmlns:p="http://schemas.microsoft.com/office/2006/metadata/properties" xmlns:ns3="39f316ac-aaf5-4e2e-a738-5959585ebd54" xmlns:ns4="ab5792e2-7a20-434d-b2c8-f6c424745da8" targetNamespace="http://schemas.microsoft.com/office/2006/metadata/properties" ma:root="true" ma:fieldsID="0fb2ca46268dcf17957317634adb8574" ns3:_="" ns4:_="">
    <xsd:import namespace="39f316ac-aaf5-4e2e-a738-5959585ebd54"/>
    <xsd:import namespace="ab5792e2-7a20-434d-b2c8-f6c424745da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f316ac-aaf5-4e2e-a738-5959585ebd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792e2-7a20-434d-b2c8-f6c424745da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D65B18-9B4F-44F8-B9DD-8F119AB720B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FE4BD8-BD29-408F-9C40-A94B4A4CBD12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ab5792e2-7a20-434d-b2c8-f6c424745da8"/>
    <ds:schemaRef ds:uri="39f316ac-aaf5-4e2e-a738-5959585ebd5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EF83E8E-D027-4036-AB87-3F54124BDE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f316ac-aaf5-4e2e-a738-5959585ebd54"/>
    <ds:schemaRef ds:uri="ab5792e2-7a20-434d-b2c8-f6c424745d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2620</TotalTime>
  <Words>2648</Words>
  <Application>Microsoft Office PowerPoint</Application>
  <PresentationFormat>Widescreen</PresentationFormat>
  <Paragraphs>677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Rounded MT Bold</vt:lpstr>
      <vt:lpstr>Calibri</vt:lpstr>
      <vt:lpstr>Calibri Light</vt:lpstr>
      <vt:lpstr>Office Theme</vt:lpstr>
      <vt:lpstr>Module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Jones</dc:creator>
  <cp:lastModifiedBy>Caroline Heaney</cp:lastModifiedBy>
  <cp:revision>128</cp:revision>
  <dcterms:created xsi:type="dcterms:W3CDTF">2021-01-08T13:31:16Z</dcterms:created>
  <dcterms:modified xsi:type="dcterms:W3CDTF">2023-06-26T19:52:49Z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0x010100E1E0D2AB42E77A4D84BE2DD6D05212EE</vt:lpwstr>
  </property>
</Properties>
</file>