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7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13A57-BEDA-48D4-A147-58DE706FA2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9451-35EB-4023-B830-D61665CD71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42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3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66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3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21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51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5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2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8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4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05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5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8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2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17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82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2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59" y="1258743"/>
            <a:ext cx="9126680" cy="1325563"/>
          </a:xfrm>
        </p:spPr>
        <p:txBody>
          <a:bodyPr>
            <a:noAutofit/>
          </a:bodyPr>
          <a:lstStyle/>
          <a:p>
            <a:r>
              <a:rPr lang="en-GB" sz="9600" b="1" smtClean="0">
                <a:solidFill>
                  <a:srgbClr val="0070C0"/>
                </a:solidFill>
                <a:latin typeface="AvenirNext LT Pro Bold" panose="020B0804020202020204" pitchFamily="34" charset="0"/>
              </a:rPr>
              <a:t>MODULE 8</a:t>
            </a:r>
            <a:endParaRPr lang="en-GB" sz="9600" b="1" dirty="0">
              <a:solidFill>
                <a:srgbClr val="0070C0"/>
              </a:solidFill>
              <a:latin typeface="AvenirNext LT Pro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79377"/>
              </p:ext>
            </p:extLst>
          </p:nvPr>
        </p:nvGraphicFramePr>
        <p:xfrm>
          <a:off x="0" y="0"/>
          <a:ext cx="12192002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5634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3507252252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1227853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34517131"/>
                    </a:ext>
                  </a:extLst>
                </a:gridCol>
                <a:gridCol w="1227908">
                  <a:extLst>
                    <a:ext uri="{9D8B030D-6E8A-4147-A177-3AD203B41FA5}">
                      <a16:colId xmlns:a16="http://schemas.microsoft.com/office/drawing/2014/main" val="3502268802"/>
                    </a:ext>
                  </a:extLst>
                </a:gridCol>
                <a:gridCol w="4994368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</a:tblGrid>
              <a:tr h="71241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M8-9   Quels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sont les avantages des grands évènements sportifs?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  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are the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advantages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of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big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sporting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events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                                          (U5)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53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38237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avantage des grands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événements sportifs, c’est que/qu’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advantage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sporting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d’un côté, ça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one hand,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plus, ça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what’s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more/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Moreover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 en avant la culture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culture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met en avant la ville hôte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promotes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the host city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crée un sentiment de fierté nationale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creates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sense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national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pride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permet aux gens de passer un bon moment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allows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people to have a good time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encourage la pratique du sport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encourages participation in sport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unit les gens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unites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people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donne des modèles aux jeunes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gives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young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people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role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models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crée du travail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creates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jobs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attire des touristes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attracts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tourists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286377"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714482"/>
                  </a:ext>
                </a:extLst>
              </a:tr>
              <a:tr h="1730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cependant,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d’un autre côté,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on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hand,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par ailleurs,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what’s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more,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j’estime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que/qu’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reckon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trouve que/qu’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suis persuadé(e) que/qu’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convinced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 inconvénient, c’est 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disadvantage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les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ouvriers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qui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construisent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les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stades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sont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souvent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exploités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the workers who build the stadiums are often exploited.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les prix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augmentent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prices rise.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la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ville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hôte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est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souvent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endettée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après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l’événement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the host city is often in debt after the event.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ça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laisse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une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empreinte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carbone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très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importante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it leaves a significant carbon footprint.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28048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20" y="3275462"/>
            <a:ext cx="2413284" cy="1330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852" y="2386012"/>
            <a:ext cx="103869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7509"/>
              </p:ext>
            </p:extLst>
          </p:nvPr>
        </p:nvGraphicFramePr>
        <p:xfrm>
          <a:off x="0" y="0"/>
          <a:ext cx="12192001" cy="688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730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145924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269242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269241">
                  <a:extLst>
                    <a:ext uri="{9D8B030D-6E8A-4147-A177-3AD203B41FA5}">
                      <a16:colId xmlns:a16="http://schemas.microsoft.com/office/drawing/2014/main" val="883283393"/>
                    </a:ext>
                  </a:extLst>
                </a:gridCol>
                <a:gridCol w="1856096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983270">
                  <a:extLst>
                    <a:ext uri="{9D8B030D-6E8A-4147-A177-3AD203B41FA5}">
                      <a16:colId xmlns:a16="http://schemas.microsoft.com/office/drawing/2014/main" val="1060815286"/>
                    </a:ext>
                  </a:extLst>
                </a:gridCol>
                <a:gridCol w="2199249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  <a:gridCol w="2199249">
                  <a:extLst>
                    <a:ext uri="{9D8B030D-6E8A-4147-A177-3AD203B41FA5}">
                      <a16:colId xmlns:a16="http://schemas.microsoft.com/office/drawing/2014/main" val="630737243"/>
                    </a:ext>
                  </a:extLst>
                </a:gridCol>
              </a:tblGrid>
              <a:tr h="616555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M8-10   Es-tu déjà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allé(e) à un festival de musique 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  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Have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ever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been to a music festival?                                                                                                    (U5)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3768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Récemment </a:t>
                      </a:r>
                    </a:p>
                    <a:p>
                      <a:r>
                        <a:rPr lang="en-US" sz="1200" b="0" i="1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Recently</a:t>
                      </a:r>
                    </a:p>
                    <a:p>
                      <a:endParaRPr lang="en-US" sz="1200" b="1" i="1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Cet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été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This summer</a:t>
                      </a:r>
                    </a:p>
                    <a:p>
                      <a:pPr marL="0" algn="l" defTabSz="457200" rtl="0" eaLnBrk="1" latinLnBrk="0" hangingPunct="1"/>
                      <a:endParaRPr lang="en-US" sz="1200" b="1" i="1" kern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L’année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dernière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Last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year</a:t>
                      </a:r>
                    </a:p>
                    <a:p>
                      <a:pPr marL="0" algn="l" defTabSz="457200" rtl="0" eaLnBrk="1" latinLnBrk="0" hangingPunct="1"/>
                      <a:endParaRPr lang="en-US" sz="1200" b="0" i="1" kern="1200" dirty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200" b="1" i="0" kern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L’été</a:t>
                      </a:r>
                      <a:r>
                        <a:rPr lang="en-US" sz="1200" b="1" i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dernier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Last summer</a:t>
                      </a:r>
                    </a:p>
                    <a:p>
                      <a:pPr marL="0" algn="l" defTabSz="457200" rtl="0" eaLnBrk="1" latinLnBrk="0" hangingPunct="1"/>
                      <a:endParaRPr lang="en-US" sz="1200" b="1" i="1" kern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y a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deux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semaines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Two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weeks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ago</a:t>
                      </a:r>
                    </a:p>
                    <a:p>
                      <a:pPr marL="0" algn="l" defTabSz="457200" rtl="0" eaLnBrk="1" latinLnBrk="0" hangingPunct="1"/>
                      <a:endParaRPr lang="en-US" sz="1200" b="1" i="1" kern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semaine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dernière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Last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week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suis all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é(e) au festival (Latitude)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went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 the (Latitude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 festival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l’ambiance était fantastique.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atmosphere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fantastic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 le monde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passé un bon moment.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everyone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time.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 vraiment une ambiance magique!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atmosphere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avait des gens partout.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everywhere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 le monde s’amusait.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everyone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fun.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 me semble que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seems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dirais 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j’estime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reckon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suis persuadé(e) 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convinced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genre d’événement met en avant la culture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type of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culture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unit les gens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unites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people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permet aux gens de passer un bon moment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fr-FR" sz="1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allows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people to have a good time </a:t>
                      </a:r>
                    </a:p>
                    <a:p>
                      <a:pPr marL="0" algn="l" defTabSz="914400" rtl="0" eaLnBrk="1" latinLnBrk="0" hangingPunct="1"/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genre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d’événement est très bien pour l’image de la ville hôte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type of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 for the host city</a:t>
                      </a:r>
                    </a:p>
                    <a:p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ça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met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avant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la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ville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hôte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it promotes the host city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mais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but</a:t>
                      </a:r>
                    </a:p>
                    <a:p>
                      <a:endParaRPr lang="en-GB" sz="1200" b="1" i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cependant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however</a:t>
                      </a:r>
                    </a:p>
                    <a:p>
                      <a:endParaRPr lang="en-GB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en-GB" sz="1200" b="1" i="0" u="non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cela</a:t>
                      </a:r>
                      <a:r>
                        <a:rPr lang="en-GB" sz="1200" b="1" i="0" u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i="0" u="non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dit</a:t>
                      </a:r>
                      <a:endParaRPr lang="en-GB" sz="1200" b="1" i="0" u="non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having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said that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les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organisaters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devraient faire plus d’efforts 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organisers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should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make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more efforts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en ce qui concerne l’environnement.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 far as the </a:t>
                      </a:r>
                      <a:r>
                        <a:rPr lang="fr-FR" sz="12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environment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is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concerned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pour encourager les festivaliers à privilégier les transports en commun.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to encourage the festival-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goers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to </a:t>
                      </a:r>
                      <a:r>
                        <a:rPr lang="fr-FR" sz="12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favour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public transports.</a:t>
                      </a: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pour privilégier l’énergie solaire. 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to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favour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solar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energy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pour réduire l’impact sur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l’environnement.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to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reduce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the impact on the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environment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</a:p>
                    <a:p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17" y="4840692"/>
            <a:ext cx="1983190" cy="1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19801"/>
              </p:ext>
            </p:extLst>
          </p:nvPr>
        </p:nvGraphicFramePr>
        <p:xfrm>
          <a:off x="0" y="13064"/>
          <a:ext cx="12192001" cy="6844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669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2664822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718458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2063931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927462">
                  <a:extLst>
                    <a:ext uri="{9D8B030D-6E8A-4147-A177-3AD203B41FA5}">
                      <a16:colId xmlns:a16="http://schemas.microsoft.com/office/drawing/2014/main" val="790785633"/>
                    </a:ext>
                  </a:extLst>
                </a:gridCol>
                <a:gridCol w="888275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  <a:gridCol w="2016035">
                  <a:extLst>
                    <a:ext uri="{9D8B030D-6E8A-4147-A177-3AD203B41FA5}">
                      <a16:colId xmlns:a16="http://schemas.microsoft.com/office/drawing/2014/main" val="4156149658"/>
                    </a:ext>
                  </a:extLst>
                </a:gridCol>
              </a:tblGrid>
              <a:tr h="559031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M8-1    À ton avis quelle sera la pus grande menace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pour la planète à l’avenir ? Pourquoi 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    In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opinion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will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the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biggest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threat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the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planete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in the future?                                                                          (U1)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395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382741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pense que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Selon moi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For 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Je suis persuadé que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persuaded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that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Je suis convaincu que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convinced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that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l'effet de serre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greenhouse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effect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 déboisement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deforestation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 réchauffement de la terre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global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warming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la sécheresse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drought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la surpopulation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overpopulation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la circulation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traffic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la destruction de la couche</a:t>
                      </a:r>
                      <a:r>
                        <a:rPr lang="fr-FR" sz="11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d'ozone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 destruction of the ozone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layer</a:t>
                      </a:r>
                    </a:p>
                    <a:p>
                      <a:r>
                        <a:rPr lang="fr-FR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la destruction des forêts</a:t>
                      </a:r>
                      <a:r>
                        <a:rPr lang="fr-FR" sz="11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tropicales 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 destruction of tropical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rainforests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la disparition des espèces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species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dying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out</a:t>
                      </a:r>
                    </a:p>
                    <a:p>
                      <a:r>
                        <a:rPr lang="fr-FR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 manque d’eau douce 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lack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of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fresh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water</a:t>
                      </a:r>
                    </a:p>
                    <a:p>
                      <a:r>
                        <a:rPr lang="fr-FR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la pollution de l’air 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air pollution</a:t>
                      </a:r>
                      <a:endParaRPr lang="en-GB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sera</a:t>
                      </a:r>
                    </a:p>
                    <a:p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be</a:t>
                      </a:r>
                    </a:p>
                    <a:p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</a:p>
                    <a:p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la plus grande</a:t>
                      </a:r>
                      <a:r>
                        <a:rPr lang="fr-FR" sz="11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menace pour la plan</a:t>
                      </a:r>
                      <a:r>
                        <a:rPr lang="en-GB" sz="1100" b="1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ète</a:t>
                      </a:r>
                      <a:r>
                        <a:rPr lang="en-GB" sz="11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à </a:t>
                      </a:r>
                      <a:r>
                        <a:rPr lang="en-GB" sz="1100" b="1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l’avenir</a:t>
                      </a:r>
                      <a:endParaRPr lang="en-GB" sz="1100" b="1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 biggest threat to the </a:t>
                      </a:r>
                      <a:r>
                        <a:rPr lang="en-GB" sz="11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planete</a:t>
                      </a:r>
                      <a:r>
                        <a:rPr lang="en-GB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in the future</a:t>
                      </a:r>
                    </a:p>
                    <a:p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 problème le plus</a:t>
                      </a:r>
                      <a:r>
                        <a:rPr lang="fr-FR" sz="11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préoccupant 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most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worrying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problem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 problème le plus</a:t>
                      </a:r>
                      <a:r>
                        <a:rPr lang="fr-FR" sz="11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effrayant 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scariest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problem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 plus grand problème 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biggest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problem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problème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le plus</a:t>
                      </a:r>
                      <a:r>
                        <a:rPr lang="en-GB" sz="11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menaçant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most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threatening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problem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ça</a:t>
                      </a:r>
                      <a:r>
                        <a:rPr lang="fr-FR" sz="11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pourrait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could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fr-FR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ça peut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can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provoquer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provoke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causer 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cause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le manque d'eau propre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lack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of clean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le changement climatique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climate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change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le réchauffement climatique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global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warming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la fonte des glaces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melting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icecaps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la pollution de l'air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air pollution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la pollution de la mer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water pollution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la pollution de la terre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earth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pollution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19965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les fuites de pétrole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oil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spills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les déchets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rubbish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les inondations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floods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les tremblements de terre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earthquakes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les typhons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typhoons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les incendies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fires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seront</a:t>
                      </a:r>
                      <a:endParaRPr lang="en-GB" sz="11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be</a:t>
                      </a:r>
                    </a:p>
                    <a:p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sont</a:t>
                      </a:r>
                      <a:endParaRPr lang="en-GB" sz="11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are</a:t>
                      </a:r>
                    </a:p>
                    <a:p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fr-FR" sz="11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53842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" y="5211092"/>
            <a:ext cx="1524905" cy="14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41236"/>
              </p:ext>
            </p:extLst>
          </p:nvPr>
        </p:nvGraphicFramePr>
        <p:xfrm>
          <a:off x="0" y="-104502"/>
          <a:ext cx="12192001" cy="6962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672046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4680858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</a:tblGrid>
              <a:tr h="53521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M8-2    Que fais-tu pour protéger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l’environnement 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to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protect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the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environment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(U2)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405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6021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fais déjà pas mal de choses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pour  protéger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l’environnement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already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lot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protect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Actuellement, je ne fais pas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grand-chose pour protéger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l’environnement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Currently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much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protect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quand je peux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can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temps en temps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 to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généralement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generally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d’habitude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souvent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often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parfois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général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generally</a:t>
                      </a:r>
                      <a:endParaRPr kumimoji="0" lang="fr-FR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plupart du temps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the time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vais au collège à vélo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go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by bike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vais au collège à pied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walk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trie les déchets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separate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fais du compost à la maison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compost at home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baisse le chauffage et mettre un pull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down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heating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and put on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 sweater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j’utilise du papier recyclé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use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recycled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j’évite les produits jetables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avoid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disposable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j’achète des produits verts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green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privilégie les produits bio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choose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organic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j’utilise les transports en commun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use public transport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favorise le covoiturage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encourage car-sharing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refuse les sacs en plastique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down plastic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bags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j’utilise 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une bouteille d’eau </a:t>
                      </a:r>
                      <a:r>
                        <a:rPr lang="fr-FR" sz="1200" b="1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reutilisable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au lieu de prendre un gobelet jetable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use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reusable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bottle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disposable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cups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fr-FR" sz="1200" b="1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récupére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l’eau de pluie pour arroser le jardin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collect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rainwater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watering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garden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ferme le robinet pendant qu’on se lave les dents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off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tap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brush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teeth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bois l’eau du robinet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drink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tap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prends une douche au lieu de prendre un bain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have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shower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having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 bath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tire la chasse d’eau moins fréquemment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flush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toilet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frequently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</a:t>
                      </a:r>
                      <a:r>
                        <a:rPr lang="fr-FR" sz="1200" b="1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éteinds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les appareils électriques et la lumière en quittant une pièce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appliances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and the light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leaving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room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0" y="881570"/>
            <a:ext cx="1747800" cy="196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240825"/>
              </p:ext>
            </p:extLst>
          </p:nvPr>
        </p:nvGraphicFramePr>
        <p:xfrm>
          <a:off x="0" y="0"/>
          <a:ext cx="12192001" cy="7064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4091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3095898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5752012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</a:tblGrid>
              <a:tr h="79290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M8-3    Qu’est ce que tu pourrais faire de plus pour protéger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l’environnement ?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   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more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could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to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protect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the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envrionment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                                          (U2)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433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</a:p>
                    <a:p>
                      <a:pPr algn="l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       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631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Pour protéger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’environnement je pourrais aussi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protect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could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Pour protéger l’environnement je devrais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aussi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protect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 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ought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faire plus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 more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aller au collège à vélo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go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by bike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aller au collège à pied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walk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trier les déchets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separate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faire du compost à la maison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compost at home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baisser le chauffage et mettre un pull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down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heating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and put on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 sweater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utiliser du papier recyclé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recycled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éviter les produits jetables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avoid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disposable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acheter des produits verts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green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privilégier les produits bio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choose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organic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utiliser les transports en commun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use public transport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favoriser le covoiturage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encourage car-sharing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refuser les sacs en plastique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down plastic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bags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apporter une bouteille d’eau au lieu de prendre un gobelet jetable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carry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bottle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water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disposable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cups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récupérer l’eau de pluie pour arroser le jardin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collect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rainwater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watering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garden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fermer le robinet pendant qu’on se lave les dents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off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tap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brush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teeth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boire l’eau du robinet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drink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tap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prendre une douche au lieu de prendre un bain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have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shower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having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 bath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tirer la chasse d’eau moins fréquemment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flush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toilet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frequently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éteindre les appareils électriques et la lumière en quittant une pièce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appliances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and the light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leaving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room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4626591"/>
            <a:ext cx="2437868" cy="24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65360"/>
              </p:ext>
            </p:extLst>
          </p:nvPr>
        </p:nvGraphicFramePr>
        <p:xfrm>
          <a:off x="0" y="0"/>
          <a:ext cx="12192001" cy="6887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730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904544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3579223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3348447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</a:tblGrid>
              <a:tr h="61655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M8-4    Qu’est ce que ton collège fait pour protéger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l’environnement 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   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does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to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protect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the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envrionment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                                          (U2)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37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 me semble que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seems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dirais 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collège fait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pas mal de choses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pour protéger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l’environnement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lot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protect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mon collège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ne fait pas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assez pour protéger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l’environnement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doesn’t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enough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protect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actuellement, mon collège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ne fait pas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grand-chose pour protéger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l’environnement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currently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doesn’t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much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protect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à la cantine et dans les classes on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trie les déchets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canteen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and in class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separate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ils baissent le chauffage dans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les classes quand les fenêtres sont ouvertes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down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heating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opened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utilise du papier recyclé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use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recycled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évite les produits jetables à la cantine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avoid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disposable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at the cantine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on nous encourage à apporter une bouteille d’eau au lieu de prendre un gobelet jetable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encouraged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bring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bottle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water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disposable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cups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iIs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récupérent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l’eau de pluie pour arroser la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pelouse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collect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rainwater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watering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grass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on peut boire l’eau du robinet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drink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tap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la lumière s’</a:t>
                      </a:r>
                      <a:r>
                        <a:rPr lang="fr-FR" sz="1200" b="1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éteinds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après 20 minutes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 light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itself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20 minutes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mais ils pourraient aussi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but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could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mais ils devraient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aussi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but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ought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faire plus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 more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trier les déchets à 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la cantine et dans les classes 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separate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canteen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and in class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baisser le chauffage dans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les classes quand les fenêtres sont ouvertes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down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heating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opened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utiliser du papier recyclé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recycled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éviter les produits jetables à la cantine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avoid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disposable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at the cantine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nous encourager à apporter une bouteille d’eau au lieu de prendre un gobelet jetable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encouraged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us to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bring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bottle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water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disposable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cups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récupérer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l’eau de pluie pour arroser la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pelouse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collect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rainwater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watering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grass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nous permettre de boire l’eau du robinet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enabling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us to drink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tap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ne pas laisser la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lumière allumer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not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leave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light on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171" r="15324"/>
          <a:stretch/>
        </p:blipFill>
        <p:spPr>
          <a:xfrm>
            <a:off x="6864824" y="4947504"/>
            <a:ext cx="1791702" cy="17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57582"/>
              </p:ext>
            </p:extLst>
          </p:nvPr>
        </p:nvGraphicFramePr>
        <p:xfrm>
          <a:off x="0" y="1"/>
          <a:ext cx="12219217" cy="68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291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4133583263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339635">
                  <a:extLst>
                    <a:ext uri="{9D8B030D-6E8A-4147-A177-3AD203B41FA5}">
                      <a16:colId xmlns:a16="http://schemas.microsoft.com/office/drawing/2014/main" val="3948175442"/>
                    </a:ext>
                  </a:extLst>
                </a:gridCol>
                <a:gridCol w="1972491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221344">
                  <a:extLst>
                    <a:ext uri="{9D8B030D-6E8A-4147-A177-3AD203B41FA5}">
                      <a16:colId xmlns:a16="http://schemas.microsoft.com/office/drawing/2014/main" val="908448663"/>
                    </a:ext>
                  </a:extLst>
                </a:gridCol>
                <a:gridCol w="1412603">
                  <a:extLst>
                    <a:ext uri="{9D8B030D-6E8A-4147-A177-3AD203B41FA5}">
                      <a16:colId xmlns:a16="http://schemas.microsoft.com/office/drawing/2014/main" val="621069557"/>
                    </a:ext>
                  </a:extLst>
                </a:gridCol>
                <a:gridCol w="3714207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</a:tblGrid>
              <a:tr h="63657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M8-5   Tu achètes des produits issus du commerce équitable 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   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buy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fair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trade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products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                                          (U3)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40922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Oui j’achète souvent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des produits issus du commerce équitable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often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fairly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traded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pense que c’est important puisque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important as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 un produit est bon marché, je ne l’achète pas puisque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If a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cheap, 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don’t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les produits pas chers sont souvent fabriqués dans des conditions de travail inacceptables.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cheap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products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often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made 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unacceptable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conditions.</a:t>
                      </a:r>
                    </a:p>
                    <a:p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Souvent les ouvriers sont sous-payés.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Often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the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workers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underpaid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journée de travail des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ouvrieres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est trop longue.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Their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workers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too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long.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Trop de travailleurs sont exploités.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many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workers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exploited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Trop de travailleurs sont exposés à des risques.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many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workers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exposed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À mon avis, on devrait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opinion, people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boycotter les grandes marques qui ne respectent pas leurs ouvriers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boycott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brands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respect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workers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forcer les grandes marques à garantir un salaire minimum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force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brands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guarantee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minimum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wage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acheter uniquement des habits issus du commerce équitable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fairly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traded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acheter des vêtements fabriqués en Grande-Bretagne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made in Great-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Britain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réfléchir à l’impact sur l’environnement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about the impact on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essayer de respecter l’homme et l’environnement à la fois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try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to respect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mankind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and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theenvironment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at the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same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time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272818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fr-FR" sz="12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      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86892"/>
                  </a:ext>
                </a:extLst>
              </a:tr>
              <a:tr h="158352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Non je n’achète pas souvent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de produits issus du commerce équitable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No 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often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fairly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traded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trop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cher.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too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expensive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pense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ça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ne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sert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à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rien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think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pointless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32149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380"/>
          <a:stretch/>
        </p:blipFill>
        <p:spPr>
          <a:xfrm>
            <a:off x="7470230" y="5421218"/>
            <a:ext cx="1497909" cy="1252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698" y="5421218"/>
            <a:ext cx="1529116" cy="12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25960"/>
              </p:ext>
            </p:extLst>
          </p:nvPr>
        </p:nvGraphicFramePr>
        <p:xfrm>
          <a:off x="0" y="0"/>
          <a:ext cx="12192001" cy="688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669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3709851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1685109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790806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  <a:gridCol w="3132406">
                  <a:extLst>
                    <a:ext uri="{9D8B030D-6E8A-4147-A177-3AD203B41FA5}">
                      <a16:colId xmlns:a16="http://schemas.microsoft.com/office/drawing/2014/main" val="4156149658"/>
                    </a:ext>
                  </a:extLst>
                </a:gridCol>
              </a:tblGrid>
              <a:tr h="61655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M8-6   Qu’est-ce que tu as fait pour aider les autres 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  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have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done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help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others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                                          (U4)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3768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L’année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dernière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0" i="1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 year</a:t>
                      </a:r>
                    </a:p>
                    <a:p>
                      <a:endParaRPr lang="en-US" sz="1200" b="1" i="1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y a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deux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Two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years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ago</a:t>
                      </a:r>
                    </a:p>
                    <a:p>
                      <a:pPr marL="0" algn="l" defTabSz="457200" rtl="0" eaLnBrk="1" latinLnBrk="0" hangingPunct="1"/>
                      <a:endParaRPr lang="en-US" sz="1200" b="1" i="1" kern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Récemment 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Recently</a:t>
                      </a:r>
                    </a:p>
                    <a:p>
                      <a:pPr marL="0" algn="l" defTabSz="457200" rtl="0" eaLnBrk="1" latinLnBrk="0" hangingPunct="1"/>
                      <a:endParaRPr lang="en-US" sz="1200" b="1" i="1" kern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week-end dernier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Last weekend</a:t>
                      </a:r>
                      <a:endParaRPr lang="en-US" sz="1200" b="0" i="1" kern="1200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collecté de l’argent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collected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money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travaillé bénévolement pour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Oxfam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volunteered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Oxfam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travaille dans un refuge pour les animaux 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an animal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sanctuary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fait partie de l’organisation …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,,,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j'ai aidé une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personne âgée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help an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elderly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rendu visite à une personne âgée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elderly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participé à des projets de conservation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 in conservation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aidé des enfants du primaire à faire leurs devoirs 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do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homework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soigné des animaux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soutenu des SDF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aidé une association caritative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charity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fais du bénévolat dans une association caritative 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volunteered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charity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j‘étais bénévole pour l'Armée du Salut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volunteered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Salvation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soigné une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personne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malade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sick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  <a:p>
                      <a:endParaRPr lang="en-GB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 me semble qu’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seems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dirais qu’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j’estime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qu’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reckon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suis persuadé(e) qu’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convinced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il faut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we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must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sensibiliser les gens à l’importance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l’entre-aide.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raise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awareness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importance of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mutual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assistance.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 conscience de la nécessité d’aider les autres.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become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help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accueillir les plus pauvres.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Welcomete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poorest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people.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affronter les problèmes de société.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face,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confront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 issues.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soutenir les gens qui en ont besoin.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support people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7" y="5169944"/>
            <a:ext cx="1393322" cy="13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565233"/>
              </p:ext>
            </p:extLst>
          </p:nvPr>
        </p:nvGraphicFramePr>
        <p:xfrm>
          <a:off x="0" y="0"/>
          <a:ext cx="12192001" cy="688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9406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972492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5399315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</a:tblGrid>
              <a:tr h="61655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M8-7   Tu voudrais faire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du travail bénévole un jour 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  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Would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like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voluntary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work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one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day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                                          (U4)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37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voudrais  faire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travail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bénévole un jour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voluntary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J'aimerais être bénévole pour (l'Armée du Salut)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volunteer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(the Salvation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me plairait de </a:t>
                      </a:r>
                      <a:r>
                        <a:rPr lang="fr-FR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du</a:t>
                      </a:r>
                      <a:r>
                        <a:rPr lang="fr-FR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bénévolat dans une association caritative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volunteer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charity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que/qu’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 me semble que/qu’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seems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dirais que/qu’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j’estime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que/qu’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reckon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suis persuadé(e) que/qu’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convinced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ça me permettrait d’élargir mes compétences.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allow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me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expand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ça me donnerait plus confiance en moi.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give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me more confidence in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myself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more confident.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ça me donnerait le sentiment d’être utile.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useful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c’est important de participer à la vie en société.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important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participate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in society.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on a la responsabilité d’aider les autres et de ne pas se focaliser sur soi-même.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have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help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and not focus on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ourselves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il y a beaucoup de personnes qui ont besoin d’un peu de gentillesse.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are lots of people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little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kindness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93" y="4864290"/>
            <a:ext cx="1993710" cy="19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61639"/>
              </p:ext>
            </p:extLst>
          </p:nvPr>
        </p:nvGraphicFramePr>
        <p:xfrm>
          <a:off x="0" y="0"/>
          <a:ext cx="12192001" cy="688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926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561703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10348459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2867636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3021875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</a:tblGrid>
              <a:tr h="61655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M8-8   Quels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sont les problèmes pour les SDF 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  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are the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problems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for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homeless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people?                                                                                                    (U4)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37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SDF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font </a:t>
                      </a:r>
                      <a:r>
                        <a:rPr lang="fr-FR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facent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de nombreux problèmes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 face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problems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les sans-abri, la vie est très compliquée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 life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sont confrontés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pauvreté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face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poverty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 beaucoup de personnes au chômage 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a lot of people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unemployed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n’ont pas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nourriture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have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sont victimes de violence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victims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violence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ont des  problèmes de santé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have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issues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subissent des discriminations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suffer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discrimination </a:t>
                      </a:r>
                    </a:p>
                    <a:p>
                      <a:endParaRPr lang="fr-FR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sont victimes de l'isolement 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victims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isolation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qui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which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 un grand problème.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great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problem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 une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injustice sociale.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social injustice.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Heureusement que/qu’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Fortunately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Luckily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fr-FR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a </a:t>
                      </a:r>
                      <a:r>
                        <a:rPr lang="fr-FR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bénévoles pour</a:t>
                      </a:r>
                      <a:r>
                        <a:rPr lang="fr-FR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secourir.</a:t>
                      </a:r>
                      <a:endParaRPr lang="fr-FR" sz="1200" b="1" i="0" u="non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volunteers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a 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banques alimentaires.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there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food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banks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bénévoles préparent des cartons de nourriture.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volunteer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prepare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food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boxes.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fr-FR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a </a:t>
                      </a:r>
                      <a:r>
                        <a:rPr lang="fr-FR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associations caritatives qui les aident.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charities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help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97" t="-1618" r="-2997" b="1618"/>
          <a:stretch/>
        </p:blipFill>
        <p:spPr>
          <a:xfrm>
            <a:off x="1966121" y="5907310"/>
            <a:ext cx="2732334" cy="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15887</TotalTime>
  <Words>3112</Words>
  <Application>Microsoft Office PowerPoint</Application>
  <PresentationFormat>Widescreen</PresentationFormat>
  <Paragraphs>798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AvenirNext LT Pro Bold</vt:lpstr>
      <vt:lpstr>Calibri</vt:lpstr>
      <vt:lpstr>Calibri Light</vt:lpstr>
      <vt:lpstr>Office Theme</vt:lpstr>
      <vt:lpstr>MODULE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Downham Market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Desbois</dc:creator>
  <cp:lastModifiedBy>Caroline Heaney</cp:lastModifiedBy>
  <cp:revision>326</cp:revision>
  <dcterms:created xsi:type="dcterms:W3CDTF">2021-06-16T07:38:02Z</dcterms:created>
  <dcterms:modified xsi:type="dcterms:W3CDTF">2022-02-22T15:43:30Z</dcterms:modified>
</cp:coreProperties>
</file>