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77" r:id="rId3"/>
    <p:sldId id="281" r:id="rId4"/>
    <p:sldId id="282" r:id="rId5"/>
    <p:sldId id="284" r:id="rId6"/>
    <p:sldId id="296" r:id="rId7"/>
    <p:sldId id="286" r:id="rId8"/>
    <p:sldId id="289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3A57-BEDA-48D4-A147-58DE706FA260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9451-35EB-4023-B830-D61665CD71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42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3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3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21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5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1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89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66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05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7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2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2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C05-B5A5-4C8A-BDD0-F3CE2BAB3F0E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59" y="1258743"/>
            <a:ext cx="9126680" cy="1325563"/>
          </a:xfrm>
        </p:spPr>
        <p:txBody>
          <a:bodyPr>
            <a:noAutofit/>
          </a:bodyPr>
          <a:lstStyle/>
          <a:p>
            <a:r>
              <a:rPr lang="en-GB" sz="9600" b="1">
                <a:solidFill>
                  <a:srgbClr val="0070C0"/>
                </a:solidFill>
                <a:latin typeface="AvenirNext LT Pro Bold" panose="020B0804020202020204" pitchFamily="34" charset="0"/>
              </a:rPr>
              <a:t>MODULE 8</a:t>
            </a:r>
            <a:endParaRPr lang="en-GB" sz="9600" b="1" dirty="0">
              <a:solidFill>
                <a:srgbClr val="0070C0"/>
              </a:solidFill>
              <a:latin typeface="AvenirNext LT Pro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2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39579"/>
              </p:ext>
            </p:extLst>
          </p:nvPr>
        </p:nvGraphicFramePr>
        <p:xfrm>
          <a:off x="0" y="13065"/>
          <a:ext cx="12192001" cy="685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681160398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927462">
                  <a:extLst>
                    <a:ext uri="{9D8B030D-6E8A-4147-A177-3AD203B41FA5}">
                      <a16:colId xmlns:a16="http://schemas.microsoft.com/office/drawing/2014/main" val="790785633"/>
                    </a:ext>
                  </a:extLst>
                </a:gridCol>
                <a:gridCol w="888275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  <a:gridCol w="2016035">
                  <a:extLst>
                    <a:ext uri="{9D8B030D-6E8A-4147-A177-3AD203B41FA5}">
                      <a16:colId xmlns:a16="http://schemas.microsoft.com/office/drawing/2014/main" val="4156149658"/>
                    </a:ext>
                  </a:extLst>
                </a:gridCol>
              </a:tblGrid>
              <a:tr h="638063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M8-1    Quel est le plus grand problème 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pour la planète à ton avis ? Pourquoi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          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biggest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problem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for the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planet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according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to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73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23329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 que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1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Selon moi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For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002060"/>
                          </a:solidFill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In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opinion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l’</a:t>
                      </a:r>
                      <a:r>
                        <a:rPr lang="fr-FR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etat</a:t>
                      </a: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de la plan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ète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the state of the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planet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les problèmes d’environnement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environmental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problem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le changement climatique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Climante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change</a:t>
                      </a: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la destruction des forêts</a:t>
                      </a:r>
                      <a:r>
                        <a:rPr lang="fr-FR" sz="1100" b="1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tropicales </a:t>
                      </a: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the destruction of tropical</a:t>
                      </a:r>
                      <a:r>
                        <a:rPr lang="fr-FR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rainforests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la disparition des espèces </a:t>
                      </a: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species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dying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out</a:t>
                      </a: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le manque d’eau potable</a:t>
                      </a: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the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lack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of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drinking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water</a:t>
                      </a: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la pollution de l’air  </a:t>
                      </a: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air pollution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cruauté envers les animaux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cruelty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to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animals</a:t>
                      </a: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la sécheresse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drought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la surpopulation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overpopulation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la circulation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traffic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le racisme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racism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faim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hunger</a:t>
                      </a: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les inondations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floods</a:t>
                      </a: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guerre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war</a:t>
                      </a: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l’injustice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injustice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les incendies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fires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pauvreté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poverty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violence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violence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</a:p>
                    <a:p>
                      <a:endParaRPr lang="fr-FR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1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1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sont</a:t>
                      </a:r>
                      <a:endParaRPr lang="en-GB" sz="11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1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le plus grand problème </a:t>
                      </a: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the</a:t>
                      </a:r>
                      <a:r>
                        <a:rPr lang="fr-FR" sz="1100" b="0" i="1" baseline="0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biggest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problem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1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1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1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c’est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très inquiétant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worrying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catastrophique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catastrophic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36004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ça peut</a:t>
                      </a: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can</a:t>
                      </a:r>
                    </a:p>
                    <a:p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ça</a:t>
                      </a:r>
                      <a:r>
                        <a:rPr lang="fr-FR" sz="1100" b="1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i="0" dirty="0">
                          <a:solidFill>
                            <a:srgbClr val="002060"/>
                          </a:solidFill>
                          <a:latin typeface="+mn-lt"/>
                        </a:rPr>
                        <a:t>pourrait</a:t>
                      </a:r>
                    </a:p>
                    <a:p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could</a:t>
                      </a:r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fr-FR" sz="11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provoquer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provoke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causer 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cause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le manque d'eau propre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lack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of clean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le changement climatique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climate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change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le réchauffement climatique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global </a:t>
                      </a: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warming</a:t>
                      </a: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fonte des glaces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melting</a:t>
                      </a: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fr-FR" sz="11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icecaps</a:t>
                      </a: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pollution de l'air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air pollution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pollution de la mer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water pollution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002060"/>
                          </a:solidFill>
                        </a:rPr>
                        <a:t>la pollution de la terre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err="1">
                          <a:solidFill>
                            <a:srgbClr val="00B0F0"/>
                          </a:solidFill>
                        </a:rPr>
                        <a:t>earth</a:t>
                      </a:r>
                      <a:r>
                        <a:rPr lang="fr-FR" sz="1100" b="0" i="1" dirty="0">
                          <a:solidFill>
                            <a:srgbClr val="00B0F0"/>
                          </a:solidFill>
                        </a:rPr>
                        <a:t> pollution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8164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6" y="992693"/>
            <a:ext cx="1427784" cy="13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26409"/>
              </p:ext>
            </p:extLst>
          </p:nvPr>
        </p:nvGraphicFramePr>
        <p:xfrm>
          <a:off x="0" y="-104502"/>
          <a:ext cx="12192001" cy="6962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270635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3405868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4680858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53521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M8-2    Qu’est-ce qu’on peut faire pour protéger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l’environnement ?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can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we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 to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protect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environment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405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6021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Pour  protéger</a:t>
                      </a:r>
                      <a:r>
                        <a:rPr lang="fr-FR" sz="1200" b="1" baseline="0" dirty="0">
                          <a:solidFill>
                            <a:srgbClr val="002060"/>
                          </a:solidFill>
                        </a:rPr>
                        <a:t> l’environnement</a:t>
                      </a:r>
                      <a:endParaRPr lang="fr-FR" sz="12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protect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doit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peut</a:t>
                      </a:r>
                      <a:endParaRPr lang="fr-FR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recycler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recycle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trier les déchets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separate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faire du compost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compost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consommer moins d’énergie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consume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éteindre les appareils électriques et la lumière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off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electrical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appliances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the light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mettre un pullover au lieu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put on a jumper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allumer le chauffage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heating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faire des achats responsables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purchases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utiliser du papier recyclé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recycled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acheter des produits verts et des produits bio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green and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organic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voyager autrement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differently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utiliser les transports en commun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 public transport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aller au collège à vélo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go to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by bike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réutiliser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reuse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refuser les sacs en plastique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down plastic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bags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avoir une bouteille d’eau au lieu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have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bottle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water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 prendre un gobelet jetable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taking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cup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économiser l’eau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save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boire l’eau du robinet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drink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prendre une douche au lieu 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take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shower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a bath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prendre un bain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tirer la chasse d’eau moins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flush the </a:t>
                      </a:r>
                      <a:r>
                        <a:rPr lang="fr-FR" sz="1200" b="1" i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toilet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frequently</a:t>
                      </a:r>
                      <a:endParaRPr lang="fr-FR" sz="12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fréquemment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fermer le robinet en se lavant </a:t>
                      </a:r>
                      <a:r>
                        <a:rPr lang="fr-FR" sz="12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les dents </a:t>
                      </a:r>
                      <a:endParaRPr lang="fr-FR" sz="12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off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brushing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teeth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installer des panneaux solaires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install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solar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panels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0" y="881570"/>
            <a:ext cx="1747800" cy="19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8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47930"/>
              </p:ext>
            </p:extLst>
          </p:nvPr>
        </p:nvGraphicFramePr>
        <p:xfrm>
          <a:off x="0" y="0"/>
          <a:ext cx="12192002" cy="6710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58434956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5895977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79290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M8-3    Qu’est ce que tu vas faire à l’avenir pour protéger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l’environnement ?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          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are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going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to do in the future to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protect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envrionment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865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                                                                      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631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l’avenir pour protéger</a:t>
                      </a:r>
                      <a:r>
                        <a:rPr lang="fr-FR" sz="1200" b="1" i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’environnement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 the future to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protect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vais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recycler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recycle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trier les déchets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separate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faire du compost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compost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consommer moins d’énergie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consume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mettre un pullover au lieu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put on a jumper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allumer le chauffage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heating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faire des achats responsables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purchases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utiliser du papier recyclé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recycled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voyager autrement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differently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utiliser les transports en commun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 public transport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aller au collège à vélo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go to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by bike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réutiliser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reuse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refuser les sacs en plastique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down plastic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bags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avoir une bouteille d’eau au lieu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have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bottle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water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 prendre un gobelet jetable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taking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disposable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cup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économiser l’eau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save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boire l’eau du robinet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drink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water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prendre une douche au lieu 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take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shower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a bath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prendre un bain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tirer la chasse d’eau moins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flush the </a:t>
                      </a:r>
                      <a:r>
                        <a:rPr lang="fr-FR" sz="1200" b="1" i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toilet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frequently</a:t>
                      </a:r>
                      <a:endParaRPr lang="fr-FR" sz="12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fréquemment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fermer le robinet en se lavant </a:t>
                      </a:r>
                      <a:r>
                        <a:rPr lang="fr-FR" sz="12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les dents </a:t>
                      </a:r>
                      <a:endParaRPr lang="fr-FR" sz="12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off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brushing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teeth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installer des panneaux solaires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install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solar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panels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acheter des produits verts et des produits bio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green and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organic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éteindre les appareils électriques et la lumière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off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electrical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appliances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and the light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1695982"/>
            <a:ext cx="2437868" cy="24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7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39956"/>
              </p:ext>
            </p:extLst>
          </p:nvPr>
        </p:nvGraphicFramePr>
        <p:xfrm>
          <a:off x="0" y="1"/>
          <a:ext cx="12219217" cy="68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291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4133583263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339635">
                  <a:extLst>
                    <a:ext uri="{9D8B030D-6E8A-4147-A177-3AD203B41FA5}">
                      <a16:colId xmlns:a16="http://schemas.microsoft.com/office/drawing/2014/main" val="3948175442"/>
                    </a:ext>
                  </a:extLst>
                </a:gridCol>
                <a:gridCol w="1972491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221344">
                  <a:extLst>
                    <a:ext uri="{9D8B030D-6E8A-4147-A177-3AD203B41FA5}">
                      <a16:colId xmlns:a16="http://schemas.microsoft.com/office/drawing/2014/main" val="908448663"/>
                    </a:ext>
                  </a:extLst>
                </a:gridCol>
                <a:gridCol w="1412603">
                  <a:extLst>
                    <a:ext uri="{9D8B030D-6E8A-4147-A177-3AD203B41FA5}">
                      <a16:colId xmlns:a16="http://schemas.microsoft.com/office/drawing/2014/main" val="621069557"/>
                    </a:ext>
                  </a:extLst>
                </a:gridCol>
                <a:gridCol w="3714207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</a:tblGrid>
              <a:tr h="63657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M8-4   Tu achètes des produits issus du commerce équitable 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           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Do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buy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fair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trade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products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40922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Oui j’achète souvent 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des produits issus du commerce équitable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fairly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traded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je pense que c’est important puisque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important as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 un produit est bon marché, je ne l’achète pas puisque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If a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cheap, 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don’t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les produits pas chers sont souvent fabriqués dans des conditions de travail inacceptables.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cheap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products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often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made 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unacceptable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conditions.</a:t>
                      </a:r>
                    </a:p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Souvent les ouvriers sont sous-payés.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Often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the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workers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underpaid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journée de travail des </a:t>
                      </a:r>
                      <a:r>
                        <a:rPr kumimoji="0" lang="fr-FR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ouvrieres</a:t>
                      </a: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est trop longue.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Their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workers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Trop de travailleurs sont exploités.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many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workers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exploited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Trop de travailleurs sont exposés à des risques.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many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workers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exposed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À mon avis, il faut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opinion,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must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boycotter les grandes marques qui ne respectent pas leurs ouvriers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boycott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brands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respect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workers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forcer les grandes marques à garantir un salaire minimum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force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brands to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guarantee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minimum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wage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acheter uniquement des habits issus du commerce équitable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fairly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traded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acheter des vêtements fabriqués en Grande-Bretagne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made in Great-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Britain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réfléchir à l’impact sur l’environnement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about the impact on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essayer de respecter l’homme et l’environnement à la fois 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try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to respect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mankind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and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theenvironment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at the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same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time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72818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fr-FR" sz="1200" b="1" i="1" dirty="0">
                          <a:solidFill>
                            <a:schemeClr val="bg1"/>
                          </a:solidFill>
                          <a:latin typeface="+mn-lt"/>
                        </a:rPr>
                        <a:t>                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86892"/>
                  </a:ext>
                </a:extLst>
              </a:tr>
              <a:tr h="158352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Non je n’achète pas souvent 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de produits issus du commerce équitable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No 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fairly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traded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car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c’est trop</a:t>
                      </a:r>
                      <a:r>
                        <a:rPr lang="fr-FR" sz="12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cher.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is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too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expensive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pense</a:t>
                      </a:r>
                      <a:r>
                        <a:rPr lang="en-GB" sz="12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  <a:r>
                        <a:rPr lang="en-GB" sz="1200" b="1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ça</a:t>
                      </a:r>
                      <a:r>
                        <a:rPr lang="en-GB" sz="12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ne </a:t>
                      </a:r>
                      <a:r>
                        <a:rPr lang="en-GB" sz="1200" b="1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sert</a:t>
                      </a:r>
                      <a:r>
                        <a:rPr lang="en-GB" sz="12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à </a:t>
                      </a:r>
                      <a:r>
                        <a:rPr lang="en-GB" sz="1200" b="1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rien</a:t>
                      </a:r>
                      <a:r>
                        <a:rPr lang="en-GB" sz="12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think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is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pointless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32149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380"/>
          <a:stretch/>
        </p:blipFill>
        <p:spPr>
          <a:xfrm>
            <a:off x="7470230" y="5421218"/>
            <a:ext cx="1497909" cy="125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698" y="5421218"/>
            <a:ext cx="1529116" cy="12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7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20197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955494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320981">
                  <a:extLst>
                    <a:ext uri="{9D8B030D-6E8A-4147-A177-3AD203B41FA5}">
                      <a16:colId xmlns:a16="http://schemas.microsoft.com/office/drawing/2014/main" val="3103484594"/>
                    </a:ext>
                  </a:extLst>
                </a:gridCol>
                <a:gridCol w="1134836">
                  <a:extLst>
                    <a:ext uri="{9D8B030D-6E8A-4147-A177-3AD203B41FA5}">
                      <a16:colId xmlns:a16="http://schemas.microsoft.com/office/drawing/2014/main" val="428676363"/>
                    </a:ext>
                  </a:extLst>
                </a:gridCol>
                <a:gridCol w="4484915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</a:tblGrid>
              <a:tr h="61655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M8-5   Que fais-tu pour aider les autres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? 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 do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do to help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others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296884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aider les autres</a:t>
                      </a:r>
                      <a:endParaRPr lang="fr-FR" sz="1200" b="1" i="0" kern="120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help </a:t>
                      </a: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fr-FR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fais du bénévolat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volunteer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travaille avec les personnes âgées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elderly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	</a:t>
                      </a:r>
                    </a:p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travaille avec les enfants 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travaille avec les sans-abri/ des SDF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</a:t>
                      </a:r>
                    </a:p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travailler avec les animaux 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participe à un projet de conservation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conservation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seeing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pour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que/qu’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c’est important de / d’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for me,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important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like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aider les autres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 help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people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participer à la vie en société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participate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in society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développer de nouvelles compétences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like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new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rencontrer de nouvelles personnes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meeting new people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9688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c’est une expérience enrichissante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rewarding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experience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ça me donne plus confiance 	en moi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gives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me more confidence in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myself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9828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97" t="-1618" r="-2997" b="1618"/>
          <a:stretch/>
        </p:blipFill>
        <p:spPr>
          <a:xfrm>
            <a:off x="1899446" y="5793011"/>
            <a:ext cx="2215354" cy="6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46556"/>
              </p:ext>
            </p:extLst>
          </p:nvPr>
        </p:nvGraphicFramePr>
        <p:xfrm>
          <a:off x="0" y="1"/>
          <a:ext cx="12192002" cy="6860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9775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727120625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3436022260"/>
                    </a:ext>
                  </a:extLst>
                </a:gridCol>
                <a:gridCol w="3724277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</a:tblGrid>
              <a:tr h="63789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M8-6   Qu’est-ce que tu aimerais faire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comme bénévolat dans le futur ? Pourquoi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         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would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like to do as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voluntary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work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in the future ?                                                                                               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2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2958696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le future je voudrais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future 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like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travailler avec les personnes âgées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elderly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people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travailler avec les enfants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children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travailler avec les sans-abri/des SDF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homeless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people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travailler avec les animaux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animals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participer à un projet de conservation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participate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 a conservation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project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Je fais du bénévolat parce que …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do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volunteer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…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seeing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pour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que/qu’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c’est important de / d’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for me,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important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like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aider les autres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 help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people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participer à la vie en société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participate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in society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développer de nouvelles compétences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like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new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rencontrer de nouvelles personnes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meeting new people</a:t>
                      </a:r>
                    </a:p>
                    <a:p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9586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c’est une expérience enrichissante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rewarding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experience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ça me donne plus confiance 	en moi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gives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me more confidence in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myself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c’est une expérience enrichissante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rewarding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experience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ça me donne plus confiance 	en moi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gives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me more confidence in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myself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93705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718" y="4159440"/>
            <a:ext cx="1688910" cy="16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1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01394"/>
              </p:ext>
            </p:extLst>
          </p:nvPr>
        </p:nvGraphicFramePr>
        <p:xfrm>
          <a:off x="0" y="0"/>
          <a:ext cx="12192001" cy="6881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73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145924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269241">
                  <a:extLst>
                    <a:ext uri="{9D8B030D-6E8A-4147-A177-3AD203B41FA5}">
                      <a16:colId xmlns:a16="http://schemas.microsoft.com/office/drawing/2014/main" val="883283393"/>
                    </a:ext>
                  </a:extLst>
                </a:gridCol>
                <a:gridCol w="7237864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</a:tblGrid>
              <a:tr h="61655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M8-7   </a:t>
                      </a:r>
                      <a:r>
                        <a:rPr lang="fr-FR" sz="1800" b="1" i="0" dirty="0" err="1">
                          <a:solidFill>
                            <a:schemeClr val="bg1"/>
                          </a:solidFill>
                          <a:latin typeface="+mn-lt"/>
                        </a:rPr>
                        <a:t>Tu-es</a:t>
                      </a: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 déjà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allé(e) à un festival de musique ou un concert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          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Have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ever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been to a music festival or a concert ?                                                                                               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                                          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Récemment </a:t>
                      </a:r>
                    </a:p>
                    <a:p>
                      <a:r>
                        <a:rPr lang="en-US" sz="1200" b="0" i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Recently</a:t>
                      </a:r>
                    </a:p>
                    <a:p>
                      <a:endParaRPr lang="en-US" sz="1200" b="1" i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été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This summer</a:t>
                      </a:r>
                    </a:p>
                    <a:p>
                      <a:pPr marL="0" algn="l" defTabSz="457200" rtl="0" eaLnBrk="1" latinLnBrk="0" hangingPunct="1"/>
                      <a:endParaRPr lang="en-US" sz="1200" b="1" i="1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L’année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dernière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Last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year</a:t>
                      </a:r>
                    </a:p>
                    <a:p>
                      <a:pPr marL="0" algn="l" defTabSz="457200" rtl="0" eaLnBrk="1" latinLnBrk="0" hangingPunct="1"/>
                      <a:endParaRPr lang="en-US" sz="1200" b="0" i="1" kern="120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1" i="0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L’été</a:t>
                      </a:r>
                      <a:r>
                        <a:rPr lang="en-US" sz="1200" b="1" i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dernier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Last summer</a:t>
                      </a:r>
                    </a:p>
                    <a:p>
                      <a:pPr marL="0" algn="l" defTabSz="457200" rtl="0" eaLnBrk="1" latinLnBrk="0" hangingPunct="1"/>
                      <a:endParaRPr lang="en-US" sz="1200" b="1" i="1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y a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deux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semaines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Two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weeks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ago</a:t>
                      </a:r>
                    </a:p>
                    <a:p>
                      <a:pPr marL="0" algn="l" defTabSz="457200" rtl="0" eaLnBrk="1" latinLnBrk="0" hangingPunct="1"/>
                      <a:endParaRPr lang="en-US" sz="1200" b="1" i="1" kern="12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semaine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dernière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Last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week</a:t>
                      </a:r>
                      <a:r>
                        <a:rPr lang="en-US" sz="1200" b="0" i="1" kern="120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je suis all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é(e) au festival de musique (Latitude)</a:t>
                      </a:r>
                      <a:r>
                        <a:rPr lang="en-GB" sz="12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went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 a music festival (Latitude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je suis all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é(e) à un concert 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went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 a concert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je suis all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é(e) au concert de … 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 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went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 …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concert’s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l’ambiance était fantastique.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atmosphere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fantastic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 le monde</a:t>
                      </a:r>
                      <a:r>
                        <a:rPr lang="fr-FR" sz="1200" b="1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passé un bon moment.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time.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avait vraiment une ambiance magique!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atmosphere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0" algn="l" defTabSz="914400" rtl="0" eaLnBrk="1" latinLnBrk="0" hangingPunct="1"/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avait des gens partout.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everywhere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 le monde s’amusait.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fun.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dirais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genre d’événement met en avant la 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type of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unit les gens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unites</a:t>
                      </a:r>
                      <a:r>
                        <a:rPr kumimoji="0" lang="fr-F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people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permet aux gens de passer un bon moment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fr-FR" sz="12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allows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people to have a good time </a:t>
                      </a:r>
                    </a:p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genre</a:t>
                      </a:r>
                      <a:r>
                        <a:rPr lang="fr-FR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d’événement est très bien pour l’image de la ville hôte</a:t>
                      </a:r>
                    </a:p>
                    <a:p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type of </a:t>
                      </a: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 for the host city</a:t>
                      </a:r>
                    </a:p>
                    <a:p>
                      <a:endParaRPr lang="fr-FR" sz="1200" b="0" i="1" kern="1200" baseline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ça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met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avant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la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ville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hôte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it promotes the host city</a:t>
                      </a:r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217" y="2869017"/>
            <a:ext cx="1983190" cy="1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4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46084"/>
              </p:ext>
            </p:extLst>
          </p:nvPr>
        </p:nvGraphicFramePr>
        <p:xfrm>
          <a:off x="0" y="0"/>
          <a:ext cx="12192002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5634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350725225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1227853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34517131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3502268802"/>
                    </a:ext>
                  </a:extLst>
                </a:gridCol>
                <a:gridCol w="4994368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71241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bg1"/>
                          </a:solidFill>
                          <a:latin typeface="+mn-lt"/>
                        </a:rPr>
                        <a:t>M8-8   Quels</a:t>
                      </a: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sont les avantages des grands évènements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         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are the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advantages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of big </a:t>
                      </a:r>
                      <a:r>
                        <a:rPr lang="fr-FR" sz="1800" b="0" i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events</a:t>
                      </a:r>
                      <a:r>
                        <a:rPr lang="fr-FR" sz="1800" b="0" i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                                         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53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38237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avantage des grands</a:t>
                      </a:r>
                      <a:r>
                        <a:rPr lang="fr-FR" sz="1200" b="1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événements sportifs, c’est que/qu’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advantage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sporting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d’un côté, ça</a:t>
                      </a:r>
                    </a:p>
                    <a:p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one hand,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plus, ça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what’s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more/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Moreover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 en avant la culture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culture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met en avant la ville hôte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promotes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the host city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crée un sentiment de fierté nationale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creates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sense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national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pride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permet aux gens de passer un bon moment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allows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people to have a good time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encourage la pratique du sport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encourages participation in sport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unit les gens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unites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people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donne des modèles aux jeunes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gives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young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people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role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models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crée du travail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creates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jobs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attire des touristes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attracts</a:t>
                      </a:r>
                      <a:r>
                        <a:rPr lang="fr-FR" sz="1200" b="0" i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>
                          <a:solidFill>
                            <a:srgbClr val="00B0F0"/>
                          </a:solidFill>
                        </a:rPr>
                        <a:t>tourists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86377"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714482"/>
                  </a:ext>
                </a:extLst>
              </a:tr>
              <a:tr h="1730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cependant,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d’un autre côté,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on the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hand,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par ailleurs,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what’s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more,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pense</a:t>
                      </a:r>
                      <a:r>
                        <a:rPr lang="fr-FR" sz="1200" b="1" i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que/qu’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trouve que/qu’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lang="fr-FR" sz="1200" b="0" i="1" kern="1200" baseline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suis persuadé(e) que/qu’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convinced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 inconvénient, c’est 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disadvantage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les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ouvriers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qui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construisent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les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stades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sont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souvent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exploités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the workers who build the stadiums are often exploited.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les prix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augmentent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prices rise.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la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ville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hôte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est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souvent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endettée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après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l’événement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the host city is often in debt after the event.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ça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laisse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une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empreinte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carbone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très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</a:rPr>
                        <a:t>importante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rgbClr val="00B0F0"/>
                          </a:solidFill>
                        </a:rPr>
                        <a:t>it leaves a significant carbon footprint.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28048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0" y="3275462"/>
            <a:ext cx="2413284" cy="1330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852" y="2386012"/>
            <a:ext cx="103869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16187</TotalTime>
  <Words>2006</Words>
  <Application>Microsoft Office PowerPoint</Application>
  <PresentationFormat>Widescreen</PresentationFormat>
  <Paragraphs>578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AvenirNext LT Pro Bold</vt:lpstr>
      <vt:lpstr>Calibri</vt:lpstr>
      <vt:lpstr>Calibri Light</vt:lpstr>
      <vt:lpstr>Office Theme</vt:lpstr>
      <vt:lpstr>MODULE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Downham Market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Desbois</dc:creator>
  <cp:lastModifiedBy>Caroline Heaney</cp:lastModifiedBy>
  <cp:revision>329</cp:revision>
  <dcterms:created xsi:type="dcterms:W3CDTF">2021-06-16T07:38:02Z</dcterms:created>
  <dcterms:modified xsi:type="dcterms:W3CDTF">2023-02-07T13:11:43Z</dcterms:modified>
</cp:coreProperties>
</file>