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7" r:id="rId2"/>
    <p:sldId id="257" r:id="rId3"/>
    <p:sldId id="259" r:id="rId4"/>
    <p:sldId id="260" r:id="rId5"/>
    <p:sldId id="261" r:id="rId6"/>
    <p:sldId id="258" r:id="rId7"/>
    <p:sldId id="269" r:id="rId8"/>
    <p:sldId id="264" r:id="rId9"/>
    <p:sldId id="270" r:id="rId10"/>
    <p:sldId id="268" r:id="rId11"/>
    <p:sldId id="262" r:id="rId12"/>
    <p:sldId id="263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>
        <p:scale>
          <a:sx n="66" d="100"/>
          <a:sy n="66" d="100"/>
        </p:scale>
        <p:origin x="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13A57-BEDA-48D4-A147-58DE706FA260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39451-35EB-4023-B830-D61665CD71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427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AE5E-5171-4E3E-8976-34735CFA97D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9585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AE5E-5171-4E3E-8976-34735CFA97D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545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AE5E-5171-4E3E-8976-34735CFA97D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883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AE5E-5171-4E3E-8976-34735CFA97D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31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944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7743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012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AE5E-5171-4E3E-8976-34735CFA97D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4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AE5E-5171-4E3E-8976-34735CFA97D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753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AE5E-5171-4E3E-8976-34735CFA97D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001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00AE5E-5171-4E3E-8976-34735CFA97D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803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0AE5E-5171-4E3E-8976-34735CFA97D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69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0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45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048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250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71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17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82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854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22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41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CC05-B5A5-4C8A-BDD0-F3CE2BAB3F0E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68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3CC05-B5A5-4C8A-BDD0-F3CE2BAB3F0E}" type="datetimeFigureOut">
              <a:rPr lang="fr-FR" smtClean="0"/>
              <a:t>06/12/2022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E4FD3-6F49-4F80-B92A-0B728B6CF38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216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659" y="1258743"/>
            <a:ext cx="9126680" cy="4155086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0070C0"/>
                </a:solidFill>
                <a:latin typeface="AvenirNext LT Pro Bold" panose="020B0804020202020204" pitchFamily="34" charset="0"/>
              </a:rPr>
              <a:t>MODULE 2</a:t>
            </a:r>
            <a:br>
              <a:rPr lang="en-GB" sz="9600" b="1" dirty="0" smtClean="0">
                <a:solidFill>
                  <a:srgbClr val="0070C0"/>
                </a:solidFill>
                <a:latin typeface="AvenirNext LT Pro Bold" panose="020B0804020202020204" pitchFamily="34" charset="0"/>
              </a:rPr>
            </a:br>
            <a:r>
              <a:rPr lang="en-GB" sz="9600" b="1" dirty="0">
                <a:solidFill>
                  <a:srgbClr val="0070C0"/>
                </a:solidFill>
                <a:latin typeface="AvenirNext LT Pro Bold" panose="020B0804020202020204" pitchFamily="34" charset="0"/>
              </a:rPr>
              <a:t/>
            </a:r>
            <a:br>
              <a:rPr lang="en-GB" sz="9600" b="1" dirty="0">
                <a:solidFill>
                  <a:srgbClr val="0070C0"/>
                </a:solidFill>
                <a:latin typeface="AvenirNext LT Pro Bold" panose="020B0804020202020204" pitchFamily="34" charset="0"/>
              </a:rPr>
            </a:br>
            <a:r>
              <a:rPr lang="en-GB" sz="9600" b="1" dirty="0" smtClean="0">
                <a:solidFill>
                  <a:srgbClr val="0070C0"/>
                </a:solidFill>
                <a:latin typeface="AvenirNext LT Pro Bold" panose="020B0804020202020204" pitchFamily="34" charset="0"/>
              </a:rPr>
              <a:t>Foundatio</a:t>
            </a:r>
            <a:r>
              <a:rPr lang="en-GB" sz="9600" b="1" dirty="0">
                <a:solidFill>
                  <a:srgbClr val="0070C0"/>
                </a:solidFill>
                <a:latin typeface="AvenirNext LT Pro Bold" panose="020B0804020202020204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38422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2659" y="1258743"/>
            <a:ext cx="9126680" cy="4155086"/>
          </a:xfrm>
        </p:spPr>
        <p:txBody>
          <a:bodyPr>
            <a:noAutofit/>
          </a:bodyPr>
          <a:lstStyle/>
          <a:p>
            <a:r>
              <a:rPr lang="en-GB" sz="9600" b="1" dirty="0" smtClean="0">
                <a:solidFill>
                  <a:srgbClr val="0070C0"/>
                </a:solidFill>
                <a:latin typeface="AvenirNext LT Pro Bold" panose="020B0804020202020204" pitchFamily="34" charset="0"/>
              </a:rPr>
              <a:t>MODULE 2</a:t>
            </a:r>
            <a:br>
              <a:rPr lang="en-GB" sz="9600" b="1" dirty="0" smtClean="0">
                <a:solidFill>
                  <a:srgbClr val="0070C0"/>
                </a:solidFill>
                <a:latin typeface="AvenirNext LT Pro Bold" panose="020B0804020202020204" pitchFamily="34" charset="0"/>
              </a:rPr>
            </a:br>
            <a:r>
              <a:rPr lang="en-GB" sz="9600" b="1" dirty="0">
                <a:solidFill>
                  <a:srgbClr val="0070C0"/>
                </a:solidFill>
                <a:latin typeface="AvenirNext LT Pro Bold" panose="020B0804020202020204" pitchFamily="34" charset="0"/>
              </a:rPr>
              <a:t/>
            </a:r>
            <a:br>
              <a:rPr lang="en-GB" sz="9600" b="1" dirty="0">
                <a:solidFill>
                  <a:srgbClr val="0070C0"/>
                </a:solidFill>
                <a:latin typeface="AvenirNext LT Pro Bold" panose="020B0804020202020204" pitchFamily="34" charset="0"/>
              </a:rPr>
            </a:br>
            <a:r>
              <a:rPr lang="en-GB" sz="9600" b="1" dirty="0" smtClean="0">
                <a:solidFill>
                  <a:srgbClr val="0070C0"/>
                </a:solidFill>
                <a:latin typeface="AvenirNext LT Pro Bold" panose="020B0804020202020204" pitchFamily="34" charset="0"/>
              </a:rPr>
              <a:t>Extra Higher questions</a:t>
            </a:r>
            <a:endParaRPr lang="en-GB" sz="9600" b="1" dirty="0">
              <a:solidFill>
                <a:srgbClr val="0070C0"/>
              </a:solidFill>
              <a:latin typeface="AvenirNext LT Pro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33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0"/>
          <a:ext cx="12192005" cy="6858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7359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940527">
                  <a:extLst>
                    <a:ext uri="{9D8B030D-6E8A-4147-A177-3AD203B41FA5}">
                      <a16:colId xmlns:a16="http://schemas.microsoft.com/office/drawing/2014/main" val="1222527078"/>
                    </a:ext>
                  </a:extLst>
                </a:gridCol>
                <a:gridCol w="1332411">
                  <a:extLst>
                    <a:ext uri="{9D8B030D-6E8A-4147-A177-3AD203B41FA5}">
                      <a16:colId xmlns:a16="http://schemas.microsoft.com/office/drawing/2014/main" val="674357617"/>
                    </a:ext>
                  </a:extLst>
                </a:gridCol>
                <a:gridCol w="287383">
                  <a:extLst>
                    <a:ext uri="{9D8B030D-6E8A-4147-A177-3AD203B41FA5}">
                      <a16:colId xmlns:a16="http://schemas.microsoft.com/office/drawing/2014/main" val="443379406"/>
                    </a:ext>
                  </a:extLst>
                </a:gridCol>
                <a:gridCol w="1397726">
                  <a:extLst>
                    <a:ext uri="{9D8B030D-6E8A-4147-A177-3AD203B41FA5}">
                      <a16:colId xmlns:a16="http://schemas.microsoft.com/office/drawing/2014/main" val="80113970"/>
                    </a:ext>
                  </a:extLst>
                </a:gridCol>
                <a:gridCol w="509451">
                  <a:extLst>
                    <a:ext uri="{9D8B030D-6E8A-4147-A177-3AD203B41FA5}">
                      <a16:colId xmlns:a16="http://schemas.microsoft.com/office/drawing/2014/main" val="198144997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993233661"/>
                    </a:ext>
                  </a:extLst>
                </a:gridCol>
                <a:gridCol w="1162594">
                  <a:extLst>
                    <a:ext uri="{9D8B030D-6E8A-4147-A177-3AD203B41FA5}">
                      <a16:colId xmlns:a16="http://schemas.microsoft.com/office/drawing/2014/main" val="1129176000"/>
                    </a:ext>
                  </a:extLst>
                </a:gridCol>
                <a:gridCol w="3361514">
                  <a:extLst>
                    <a:ext uri="{9D8B030D-6E8A-4147-A177-3AD203B41FA5}">
                      <a16:colId xmlns:a16="http://schemas.microsoft.com/office/drawing/2014/main" val="2882956059"/>
                    </a:ext>
                  </a:extLst>
                </a:gridCol>
              </a:tblGrid>
              <a:tr h="419736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M2-3.</a:t>
                      </a:r>
                      <a:r>
                        <a:rPr lang="fr-FR" sz="180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 Qu’est-ce que tu aimais lire quand tu étais plus jeune? </a:t>
                      </a:r>
                      <a:r>
                        <a:rPr lang="fr-FR" sz="1600" b="0" i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What</a:t>
                      </a:r>
                      <a:r>
                        <a:rPr lang="fr-FR" sz="1600" b="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did</a:t>
                      </a:r>
                      <a:r>
                        <a:rPr lang="fr-FR" sz="1600" b="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you</a:t>
                      </a:r>
                      <a:r>
                        <a:rPr lang="fr-FR" sz="1600" b="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like</a:t>
                      </a:r>
                      <a:r>
                        <a:rPr lang="fr-FR" sz="1600" b="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 to </a:t>
                      </a:r>
                      <a:r>
                        <a:rPr lang="fr-FR" sz="1600" b="0" i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read</a:t>
                      </a:r>
                      <a:r>
                        <a:rPr lang="fr-FR" sz="1600" b="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when</a:t>
                      </a:r>
                      <a:r>
                        <a:rPr lang="fr-FR" sz="1600" b="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you</a:t>
                      </a:r>
                      <a:r>
                        <a:rPr lang="fr-FR" sz="1600" b="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were</a:t>
                      </a:r>
                      <a:r>
                        <a:rPr lang="fr-FR" sz="1600" b="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younger</a:t>
                      </a:r>
                      <a:r>
                        <a:rPr lang="fr-FR" sz="1600" b="0" i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</a:rPr>
                        <a:t>?</a:t>
                      </a:r>
                      <a:endParaRPr lang="fr-FR" sz="1600" b="0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64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314802"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fr-FR" sz="1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</a:rPr>
                        <a:t> 4</a:t>
                      </a:r>
                      <a:endParaRPr lang="fr-FR" sz="1200" dirty="0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fr-FR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314704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Quand j’étais plus jeune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younger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Lorsque j’étais petit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little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Quand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j’avais sept ans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E64BA">
                            <a:tint val="66000"/>
                            <a:satMod val="160000"/>
                          </a:srgbClr>
                        </a:gs>
                        <a:gs pos="50000">
                          <a:srgbClr val="CE64BA">
                            <a:tint val="44500"/>
                            <a:satMod val="160000"/>
                          </a:srgbClr>
                        </a:gs>
                        <a:gs pos="100000">
                          <a:srgbClr val="CE64BA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lisais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j’aimais lire</a:t>
                      </a:r>
                      <a:endParaRPr lang="fr-FR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reading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 parents me lisaient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parents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me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E64BA">
                            <a:tint val="66000"/>
                            <a:satMod val="160000"/>
                          </a:srgbClr>
                        </a:gs>
                        <a:gs pos="50000">
                          <a:srgbClr val="CE64BA">
                            <a:tint val="44500"/>
                            <a:satMod val="160000"/>
                          </a:srgbClr>
                        </a:gs>
                        <a:gs pos="100000">
                          <a:srgbClr val="CE64BA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des histoires 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stories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des romans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novels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des livres illustrés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illustrated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books</a:t>
                      </a:r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des livres</a:t>
                      </a:r>
                      <a:r>
                        <a:rPr lang="fr-FR" sz="1200" b="1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classiques 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classics</a:t>
                      </a:r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des livres pour enfants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children’s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books</a:t>
                      </a:r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des journaux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newspapers</a:t>
                      </a:r>
                      <a:endParaRPr lang="en-GB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trouvais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ça</a:t>
                      </a: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used to find that</a:t>
                      </a:r>
                    </a:p>
                    <a:p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c’était</a:t>
                      </a: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it</a:t>
                      </a:r>
                      <a:r>
                        <a:rPr lang="en-GB" sz="1200" b="0" i="1" baseline="0" dirty="0" smtClean="0">
                          <a:solidFill>
                            <a:srgbClr val="00B0F0"/>
                          </a:solidFill>
                        </a:rPr>
                        <a:t> was</a:t>
                      </a:r>
                    </a:p>
                    <a:p>
                      <a:endParaRPr lang="en-GB" baseline="0" dirty="0" smtClean="0"/>
                    </a:p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CE64BA">
                            <a:tint val="66000"/>
                            <a:satMod val="160000"/>
                          </a:srgbClr>
                        </a:gs>
                        <a:gs pos="50000">
                          <a:srgbClr val="CE64BA">
                            <a:tint val="44500"/>
                            <a:satMod val="160000"/>
                          </a:srgbClr>
                        </a:gs>
                        <a:gs pos="100000">
                          <a:srgbClr val="CE64BA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vraiment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really</a:t>
                      </a: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carrément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totally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plutôt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rather</a:t>
                      </a:r>
                      <a:r>
                        <a:rPr lang="en-GB" sz="1200" b="1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200" b="1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</a:rPr>
                        <a:t>assez</a:t>
                      </a:r>
                      <a:endParaRPr lang="fr-FR" sz="1200" b="1" baseline="0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quite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passionnant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exciting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génial</a:t>
                      </a:r>
                      <a:endParaRPr kumimoji="0" lang="en-GB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great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cool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cool</a:t>
                      </a:r>
                      <a:r>
                        <a:rPr kumimoji="0" lang="en-GB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GB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marrant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funny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intéressant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interesting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ennuyeux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boring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rubbish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barbant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boring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stupide</a:t>
                      </a:r>
                      <a:endParaRPr kumimoji="0" lang="en-GB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stupid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4745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n’</a:t>
                      </a: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aimais pas du tout lire</a:t>
                      </a:r>
                      <a:endParaRPr lang="fr-FR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not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reading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all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CE64BA">
                            <a:tint val="66000"/>
                            <a:satMod val="160000"/>
                          </a:srgbClr>
                        </a:gs>
                        <a:gs pos="50000">
                          <a:srgbClr val="CE64BA">
                            <a:tint val="44500"/>
                            <a:satMod val="160000"/>
                          </a:srgbClr>
                        </a:gs>
                        <a:gs pos="100000">
                          <a:srgbClr val="CE64BA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260182"/>
                  </a:ext>
                </a:extLst>
              </a:tr>
              <a:tr h="368170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 DETAIL:  2</a:t>
                      </a:r>
                      <a:r>
                        <a:rPr lang="fr-FR" sz="1200" b="1" kern="1200" baseline="30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fr-F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tense</a:t>
                      </a:r>
                      <a:r>
                        <a:rPr lang="fr-FR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fr-FR" sz="12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</a:t>
                      </a:r>
                      <a:r>
                        <a:rPr lang="fr-FR" sz="12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1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tense</a:t>
                      </a:r>
                      <a:endParaRPr lang="fr-FR" sz="12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0224294"/>
                  </a:ext>
                </a:extLst>
              </a:tr>
              <a:tr h="349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en-GB" sz="140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endParaRPr lang="en-GB" sz="140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40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  <a:endParaRPr lang="en-GB" sz="140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7256962"/>
                  </a:ext>
                </a:extLst>
              </a:tr>
              <a:tr h="178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</a:t>
                      </a: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maintenant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but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now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lis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read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0" dirty="0" smtClean="0">
                          <a:solidFill>
                            <a:srgbClr val="002060"/>
                          </a:solidFill>
                        </a:rPr>
                        <a:t>des blogs</a:t>
                      </a:r>
                    </a:p>
                    <a:p>
                      <a:r>
                        <a:rPr lang="en-GB" sz="1200" i="1" dirty="0" smtClean="0">
                          <a:solidFill>
                            <a:srgbClr val="00B0F0"/>
                          </a:solidFill>
                        </a:rPr>
                        <a:t>blogs</a:t>
                      </a:r>
                    </a:p>
                    <a:p>
                      <a:r>
                        <a:rPr lang="en-GB" sz="1200" b="1" i="0" dirty="0" smtClean="0">
                          <a:solidFill>
                            <a:srgbClr val="002060"/>
                          </a:solidFill>
                        </a:rPr>
                        <a:t>des </a:t>
                      </a:r>
                      <a:r>
                        <a:rPr lang="en-GB" sz="1200" b="1" i="0" dirty="0" err="1" smtClean="0">
                          <a:solidFill>
                            <a:srgbClr val="002060"/>
                          </a:solidFill>
                        </a:rPr>
                        <a:t>textos</a:t>
                      </a:r>
                      <a:endParaRPr lang="en-GB" sz="12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200" i="1" dirty="0" smtClean="0">
                          <a:solidFill>
                            <a:srgbClr val="00B0F0"/>
                          </a:solidFill>
                        </a:rPr>
                        <a:t>text </a:t>
                      </a:r>
                      <a:r>
                        <a:rPr lang="en-GB" sz="1200" i="1" dirty="0" err="1" smtClean="0">
                          <a:solidFill>
                            <a:srgbClr val="00B0F0"/>
                          </a:solidFill>
                        </a:rPr>
                        <a:t>messsages</a:t>
                      </a:r>
                      <a:endParaRPr lang="en-GB" sz="1200" i="1" dirty="0" smtClean="0">
                        <a:solidFill>
                          <a:srgbClr val="00B0F0"/>
                        </a:solidFill>
                      </a:endParaRPr>
                    </a:p>
                    <a:p>
                      <a:r>
                        <a:rPr lang="en-GB" sz="1200" b="1" i="0" dirty="0" smtClean="0">
                          <a:solidFill>
                            <a:srgbClr val="002060"/>
                          </a:solidFill>
                        </a:rPr>
                        <a:t>des tweets</a:t>
                      </a:r>
                    </a:p>
                    <a:p>
                      <a:r>
                        <a:rPr lang="en-GB" sz="1200" i="1" dirty="0" smtClean="0">
                          <a:solidFill>
                            <a:srgbClr val="00B0F0"/>
                          </a:solidFill>
                        </a:rPr>
                        <a:t>tweets</a:t>
                      </a:r>
                    </a:p>
                    <a:p>
                      <a:r>
                        <a:rPr lang="en-GB" sz="1200" b="1" i="0" dirty="0" smtClean="0">
                          <a:solidFill>
                            <a:srgbClr val="002060"/>
                          </a:solidFill>
                        </a:rPr>
                        <a:t>des</a:t>
                      </a:r>
                      <a:r>
                        <a:rPr lang="en-GB" sz="1200" b="1" i="0" baseline="0" dirty="0" smtClean="0">
                          <a:solidFill>
                            <a:srgbClr val="002060"/>
                          </a:solidFill>
                        </a:rPr>
                        <a:t> articles</a:t>
                      </a:r>
                    </a:p>
                    <a:p>
                      <a:r>
                        <a:rPr lang="en-GB" sz="1200" i="1" baseline="0" dirty="0" smtClean="0">
                          <a:solidFill>
                            <a:srgbClr val="00B0F0"/>
                          </a:solidFill>
                        </a:rPr>
                        <a:t>articles</a:t>
                      </a:r>
                      <a:endParaRPr lang="en-GB" sz="1200" i="1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200" b="1" i="0" dirty="0" smtClean="0">
                          <a:solidFill>
                            <a:srgbClr val="002060"/>
                          </a:solidFill>
                        </a:rPr>
                        <a:t>sur ma </a:t>
                      </a:r>
                      <a:r>
                        <a:rPr lang="en-GB" sz="1200" b="1" i="0" dirty="0" err="1" smtClean="0">
                          <a:solidFill>
                            <a:srgbClr val="002060"/>
                          </a:solidFill>
                        </a:rPr>
                        <a:t>tablette</a:t>
                      </a:r>
                      <a:endParaRPr lang="en-GB" sz="12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200" i="1" dirty="0" smtClean="0">
                          <a:solidFill>
                            <a:srgbClr val="00B0F0"/>
                          </a:solidFill>
                        </a:rPr>
                        <a:t>on my tablet</a:t>
                      </a:r>
                    </a:p>
                    <a:p>
                      <a:r>
                        <a:rPr lang="en-GB" sz="1200" b="1" i="0" dirty="0" smtClean="0">
                          <a:solidFill>
                            <a:srgbClr val="002060"/>
                          </a:solidFill>
                        </a:rPr>
                        <a:t>sur internet</a:t>
                      </a:r>
                    </a:p>
                    <a:p>
                      <a:r>
                        <a:rPr lang="en-GB" sz="1200" i="1" dirty="0" smtClean="0">
                          <a:solidFill>
                            <a:srgbClr val="00B0F0"/>
                          </a:solidFill>
                        </a:rPr>
                        <a:t>on the internet</a:t>
                      </a:r>
                    </a:p>
                    <a:p>
                      <a:r>
                        <a:rPr lang="en-GB" sz="1200" b="1" i="0" dirty="0" smtClean="0">
                          <a:solidFill>
                            <a:srgbClr val="002060"/>
                          </a:solidFill>
                        </a:rPr>
                        <a:t>sur mon </a:t>
                      </a:r>
                      <a:r>
                        <a:rPr lang="en-GB" sz="1200" b="1" i="0" dirty="0" err="1" smtClean="0">
                          <a:solidFill>
                            <a:srgbClr val="002060"/>
                          </a:solidFill>
                        </a:rPr>
                        <a:t>ordi</a:t>
                      </a:r>
                      <a:endParaRPr lang="en-GB" sz="1200" b="1" i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200" i="1" dirty="0" smtClean="0">
                          <a:solidFill>
                            <a:srgbClr val="00B0F0"/>
                          </a:solidFill>
                        </a:rPr>
                        <a:t>on my PC</a:t>
                      </a:r>
                    </a:p>
                    <a:p>
                      <a:r>
                        <a:rPr lang="en-GB" sz="1200" b="1" i="0" dirty="0" smtClean="0">
                          <a:solidFill>
                            <a:srgbClr val="002060"/>
                          </a:solidFill>
                        </a:rPr>
                        <a:t>sur mon portable</a:t>
                      </a:r>
                      <a:endParaRPr lang="en-GB" sz="1200" b="1" i="0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200" i="1" baseline="0" dirty="0" smtClean="0">
                          <a:solidFill>
                            <a:srgbClr val="00B0F0"/>
                          </a:solidFill>
                        </a:rPr>
                        <a:t>on my mobile</a:t>
                      </a:r>
                      <a:endParaRPr lang="en-GB" sz="1200" i="1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trouve</a:t>
                      </a:r>
                      <a:r>
                        <a:rPr lang="en-GB" sz="1200" b="1" baseline="0" dirty="0" smtClean="0">
                          <a:solidFill>
                            <a:srgbClr val="002060"/>
                          </a:solidFill>
                        </a:rPr>
                        <a:t> que </a:t>
                      </a:r>
                      <a:r>
                        <a:rPr lang="en-GB" sz="1200" b="1" baseline="0" dirty="0" err="1" smtClean="0">
                          <a:solidFill>
                            <a:srgbClr val="002060"/>
                          </a:solidFill>
                        </a:rPr>
                        <a:t>c’est</a:t>
                      </a:r>
                      <a:r>
                        <a:rPr lang="en-GB" sz="1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baseline="0" dirty="0" err="1" smtClean="0">
                          <a:solidFill>
                            <a:srgbClr val="002060"/>
                          </a:solidFill>
                        </a:rPr>
                        <a:t>bien</a:t>
                      </a:r>
                      <a:r>
                        <a:rPr lang="en-GB" sz="1200" b="1" baseline="0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find that good.</a:t>
                      </a:r>
                    </a:p>
                    <a:p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trouve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que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c’est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un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peu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dommage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think that it is a bit of</a:t>
                      </a:r>
                      <a:r>
                        <a:rPr lang="en-GB" sz="1200" b="0" i="1" baseline="0" dirty="0" smtClean="0">
                          <a:solidFill>
                            <a:srgbClr val="00B0F0"/>
                          </a:solidFill>
                        </a:rPr>
                        <a:t> a shame.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354305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232" y="5316582"/>
            <a:ext cx="1778277" cy="141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5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13"/>
          <a:ext cx="12201227" cy="68397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8795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757062">
                  <a:extLst>
                    <a:ext uri="{9D8B030D-6E8A-4147-A177-3AD203B41FA5}">
                      <a16:colId xmlns:a16="http://schemas.microsoft.com/office/drawing/2014/main" val="3363769880"/>
                    </a:ext>
                  </a:extLst>
                </a:gridCol>
                <a:gridCol w="439927">
                  <a:extLst>
                    <a:ext uri="{9D8B030D-6E8A-4147-A177-3AD203B41FA5}">
                      <a16:colId xmlns:a16="http://schemas.microsoft.com/office/drawing/2014/main" val="2153256686"/>
                    </a:ext>
                  </a:extLst>
                </a:gridCol>
                <a:gridCol w="641036">
                  <a:extLst>
                    <a:ext uri="{9D8B030D-6E8A-4147-A177-3AD203B41FA5}">
                      <a16:colId xmlns:a16="http://schemas.microsoft.com/office/drawing/2014/main" val="2401550540"/>
                    </a:ext>
                  </a:extLst>
                </a:gridCol>
                <a:gridCol w="136921">
                  <a:extLst>
                    <a:ext uri="{9D8B030D-6E8A-4147-A177-3AD203B41FA5}">
                      <a16:colId xmlns:a16="http://schemas.microsoft.com/office/drawing/2014/main" val="3305355157"/>
                    </a:ext>
                  </a:extLst>
                </a:gridCol>
                <a:gridCol w="1435128">
                  <a:extLst>
                    <a:ext uri="{9D8B030D-6E8A-4147-A177-3AD203B41FA5}">
                      <a16:colId xmlns:a16="http://schemas.microsoft.com/office/drawing/2014/main" val="465788320"/>
                    </a:ext>
                  </a:extLst>
                </a:gridCol>
                <a:gridCol w="338489">
                  <a:extLst>
                    <a:ext uri="{9D8B030D-6E8A-4147-A177-3AD203B41FA5}">
                      <a16:colId xmlns:a16="http://schemas.microsoft.com/office/drawing/2014/main" val="2264580964"/>
                    </a:ext>
                  </a:extLst>
                </a:gridCol>
                <a:gridCol w="1096639">
                  <a:extLst>
                    <a:ext uri="{9D8B030D-6E8A-4147-A177-3AD203B41FA5}">
                      <a16:colId xmlns:a16="http://schemas.microsoft.com/office/drawing/2014/main" val="1207668439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3369608724"/>
                    </a:ext>
                  </a:extLst>
                </a:gridCol>
                <a:gridCol w="1022740">
                  <a:extLst>
                    <a:ext uri="{9D8B030D-6E8A-4147-A177-3AD203B41FA5}">
                      <a16:colId xmlns:a16="http://schemas.microsoft.com/office/drawing/2014/main" val="3988169248"/>
                    </a:ext>
                  </a:extLst>
                </a:gridCol>
                <a:gridCol w="146777">
                  <a:extLst>
                    <a:ext uri="{9D8B030D-6E8A-4147-A177-3AD203B41FA5}">
                      <a16:colId xmlns:a16="http://schemas.microsoft.com/office/drawing/2014/main" val="3175837973"/>
                    </a:ext>
                  </a:extLst>
                </a:gridCol>
                <a:gridCol w="1015817">
                  <a:extLst>
                    <a:ext uri="{9D8B030D-6E8A-4147-A177-3AD203B41FA5}">
                      <a16:colId xmlns:a16="http://schemas.microsoft.com/office/drawing/2014/main" val="720427830"/>
                    </a:ext>
                  </a:extLst>
                </a:gridCol>
                <a:gridCol w="1136469">
                  <a:extLst>
                    <a:ext uri="{9D8B030D-6E8A-4147-A177-3AD203B41FA5}">
                      <a16:colId xmlns:a16="http://schemas.microsoft.com/office/drawing/2014/main" val="433516766"/>
                    </a:ext>
                  </a:extLst>
                </a:gridCol>
                <a:gridCol w="263200">
                  <a:extLst>
                    <a:ext uri="{9D8B030D-6E8A-4147-A177-3AD203B41FA5}">
                      <a16:colId xmlns:a16="http://schemas.microsoft.com/office/drawing/2014/main" val="3193504284"/>
                    </a:ext>
                  </a:extLst>
                </a:gridCol>
                <a:gridCol w="2245387">
                  <a:extLst>
                    <a:ext uri="{9D8B030D-6E8A-4147-A177-3AD203B41FA5}">
                      <a16:colId xmlns:a16="http://schemas.microsoft.com/office/drawing/2014/main" val="2013799845"/>
                    </a:ext>
                  </a:extLst>
                </a:gridCol>
              </a:tblGrid>
              <a:tr h="311766">
                <a:tc gridSpan="1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M2-4.   Quelle est ton émission préférée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 </a:t>
                      </a:r>
                      <a:r>
                        <a:rPr lang="fr-FR" sz="1600" b="1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600" b="1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 </a:t>
                      </a:r>
                      <a:r>
                        <a:rPr lang="fr-FR" sz="1600" b="1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  <a:r>
                        <a:rPr lang="fr-FR" sz="1600" b="1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1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your</a:t>
                      </a:r>
                      <a:r>
                        <a:rPr lang="fr-FR" sz="1600" b="1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1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favourite</a:t>
                      </a:r>
                      <a:r>
                        <a:rPr lang="fr-FR" sz="1600" b="1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TV program?</a:t>
                      </a:r>
                      <a:endParaRPr lang="fr-FR" sz="16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233824">
                <a:tc gridSpan="2">
                  <a:txBody>
                    <a:bodyPr/>
                    <a:lstStyle/>
                    <a:p>
                      <a:pPr lvl="0"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fr-FR" sz="1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41309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 émission préférée c’est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favourite programme 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 que j’aime le plus regarder à la télé</a:t>
                      </a:r>
                      <a:endParaRPr lang="en-GB" sz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I like to watch the most on TV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GB" sz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 que j’aime le plus  regarder  en ligne</a:t>
                      </a:r>
                      <a:endParaRPr lang="en-GB" sz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 I like to watch online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 dessins animé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cartoon</a:t>
                      </a:r>
                      <a:r>
                        <a:rPr lang="fr-FR" sz="1200" b="1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FR" sz="1200" b="1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b="1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documentaire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documentary</a:t>
                      </a:r>
                      <a:r>
                        <a:rPr lang="fr-FR" sz="1200" b="1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FR" sz="1200" b="1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b="1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émission de sport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sport programme</a:t>
                      </a:r>
                      <a:r>
                        <a:rPr lang="fr-FR" sz="1200" b="1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FR" sz="1200" b="1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b="1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émission de télé-réalité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reality TV show</a:t>
                      </a:r>
                      <a:r>
                        <a:rPr lang="fr-FR" sz="1200" b="1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FR" sz="1200" b="1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b="1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émission musicales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music show</a:t>
                      </a:r>
                    </a:p>
                    <a:p>
                      <a:r>
                        <a:rPr lang="fr-FR" sz="1200" b="1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émission de jeunesse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youth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show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 infos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news</a:t>
                      </a:r>
                      <a:r>
                        <a:rPr kumimoji="0" lang="fr-FR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fr-FR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 jeu télévisé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game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show</a:t>
                      </a:r>
                      <a:r>
                        <a:rPr kumimoji="0" lang="fr-FR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fr-FR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 météo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weather</a:t>
                      </a:r>
                      <a:r>
                        <a:rPr kumimoji="0" lang="fr-FR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fr-FR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une série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series</a:t>
                      </a:r>
                      <a:r>
                        <a:rPr kumimoji="0" lang="fr-FR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fr-FR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une série policière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police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series</a:t>
                      </a:r>
                      <a:r>
                        <a:rPr kumimoji="0" lang="fr-FR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fr-FR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une série américaine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 American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series</a:t>
                      </a:r>
                      <a:endParaRPr kumimoji="0" lang="en-GB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</a:t>
                      </a:r>
                      <a:r>
                        <a:rPr lang="en-GB" sz="1200" b="1" i="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GB" sz="1200" b="1" i="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regarde</a:t>
                      </a:r>
                      <a:endParaRPr lang="en-GB" sz="1200" b="1" i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watch it (f)</a:t>
                      </a:r>
                      <a:endParaRPr lang="en-GB" sz="1200" b="0" i="1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0" i="1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</a:t>
                      </a:r>
                      <a:r>
                        <a:rPr lang="en-GB" sz="1200" b="1" i="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 </a:t>
                      </a:r>
                      <a:r>
                        <a:rPr lang="en-GB" sz="1200" b="1" i="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regarde</a:t>
                      </a:r>
                      <a:endParaRPr lang="en-GB" sz="1200" b="1" i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watch it (m)</a:t>
                      </a:r>
                      <a:endParaRPr lang="en-GB" sz="1200" b="0" i="1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0" i="1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</a:t>
                      </a:r>
                      <a:r>
                        <a:rPr lang="en-GB" sz="1200" b="1" i="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les </a:t>
                      </a:r>
                      <a:r>
                        <a:rPr lang="en-GB" sz="1200" b="1" i="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regarde</a:t>
                      </a:r>
                      <a:endParaRPr lang="en-GB" sz="1200" b="1" i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watch them</a:t>
                      </a:r>
                      <a:endParaRPr lang="en-GB" sz="1200" b="0" i="1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0" i="1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tous les soirs</a:t>
                      </a:r>
                      <a:endParaRPr lang="fr-FR" sz="1200" b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every evening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tous les jours</a:t>
                      </a:r>
                      <a:endParaRPr lang="fr-FR" sz="1200" b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every day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tous les semaines</a:t>
                      </a:r>
                      <a:endParaRPr lang="fr-FR" sz="1200" b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every</a:t>
                      </a:r>
                      <a:r>
                        <a:rPr lang="en-GB" sz="1200" b="0" i="1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week</a:t>
                      </a:r>
                      <a:endParaRPr lang="en-GB" sz="1200" b="0" i="1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tous les mois</a:t>
                      </a:r>
                      <a:endParaRPr lang="fr-FR" sz="1200" b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every month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0" i="1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</a:t>
                      </a:r>
                      <a:r>
                        <a:rPr lang="en-GB" sz="1200" b="1" i="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GB" sz="1200" b="1" i="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trouve</a:t>
                      </a:r>
                      <a:endParaRPr lang="en-GB" sz="1200" b="1" i="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fr-FR" sz="1200" i="1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200" i="1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find</a:t>
                      </a:r>
                      <a:r>
                        <a:rPr lang="fr-FR" sz="1200" i="1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200" i="1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fr-FR" sz="1200" i="1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(f)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</a:t>
                      </a:r>
                      <a:r>
                        <a:rPr lang="en-GB" sz="1200" b="1" i="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 </a:t>
                      </a:r>
                      <a:r>
                        <a:rPr lang="en-GB" sz="1200" b="1" i="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trouve</a:t>
                      </a:r>
                      <a:endParaRPr lang="en-GB" sz="1200" b="1" i="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fr-FR" sz="1200" i="1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200" i="1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find</a:t>
                      </a:r>
                      <a:r>
                        <a:rPr lang="fr-FR" sz="1200" i="1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200" i="1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fr-FR" sz="1200" i="1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(m)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b="1" i="1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</a:t>
                      </a:r>
                      <a:r>
                        <a:rPr lang="en-GB" sz="1200" b="1" i="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les </a:t>
                      </a:r>
                      <a:r>
                        <a:rPr lang="en-GB" sz="1200" b="1" i="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trouve</a:t>
                      </a:r>
                      <a:endParaRPr lang="en-GB" sz="1200" b="1" i="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fr-FR" sz="1200" i="1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200" i="1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find</a:t>
                      </a:r>
                      <a:r>
                        <a:rPr lang="fr-FR" sz="1200" i="1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200" i="1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them</a:t>
                      </a:r>
                      <a:endParaRPr lang="fr-FR" sz="1200" i="1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vraiment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really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carrément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totally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absolument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absolutely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amusant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funny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</a:t>
                      </a:r>
                      <a:r>
                        <a:rPr lang="en-GB" sz="1200" b="1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GB" sz="1200" b="0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divertissant</a:t>
                      </a: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entertaining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passionnant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exciting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130624">
                <a:tc gridSpan="1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 DETAIL:</a:t>
                      </a:r>
                      <a:r>
                        <a:rPr lang="en-GB" sz="1200" i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Negative opinion</a:t>
                      </a:r>
                      <a:endParaRPr lang="en-GB" sz="1200" i="1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0" i="1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194607"/>
                  </a:ext>
                </a:extLst>
              </a:tr>
              <a:tr h="171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909698"/>
                  </a:ext>
                </a:extLst>
              </a:tr>
              <a:tr h="130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 </a:t>
                      </a:r>
                      <a:r>
                        <a:rPr lang="en-GB" sz="1200" b="1" i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contre</a:t>
                      </a:r>
                      <a:endParaRPr lang="en-GB" sz="1200" b="1" i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the other hand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cependant</a:t>
                      </a:r>
                      <a:endParaRPr lang="en-GB" sz="1200" b="1" i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however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 que je n’aime pas c’est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what</a:t>
                      </a:r>
                      <a:r>
                        <a:rPr lang="en-GB" sz="1200" i="1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 dislike is</a:t>
                      </a:r>
                      <a:endParaRPr lang="en-GB" sz="1200" b="1" i="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n’aime vraiment pas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really dislike</a:t>
                      </a:r>
                      <a:endParaRPr lang="en-GB" sz="1200" i="1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les dessins animés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cartoons</a:t>
                      </a:r>
                      <a:r>
                        <a:rPr lang="fr-FR" sz="1200" b="1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FR" sz="1200" b="1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les documentaires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documentaries</a:t>
                      </a:r>
                      <a:endParaRPr lang="en-GB" sz="1200" i="1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les infos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news</a:t>
                      </a:r>
                      <a:r>
                        <a:rPr kumimoji="0" lang="fr-FR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fr-FR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 météo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weather</a:t>
                      </a:r>
                      <a:endParaRPr lang="en-GB" sz="1200" i="1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puisque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as</a:t>
                      </a:r>
                    </a:p>
                    <a:p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parce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que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because</a:t>
                      </a:r>
                      <a:endParaRPr lang="en-GB" sz="1200" b="0" i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trouve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ça</a:t>
                      </a: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find that</a:t>
                      </a:r>
                      <a:endParaRPr lang="en-GB" sz="1200" b="0" i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nul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rubbish</a:t>
                      </a:r>
                    </a:p>
                    <a:p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ennuyeux</a:t>
                      </a: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boring</a:t>
                      </a:r>
                      <a:endParaRPr lang="en-GB" sz="1200" b="0" i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087156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752" y="3918857"/>
            <a:ext cx="1475151" cy="136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1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-5" y="0"/>
          <a:ext cx="12192006" cy="68661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2148">
                  <a:extLst>
                    <a:ext uri="{9D8B030D-6E8A-4147-A177-3AD203B41FA5}">
                      <a16:colId xmlns:a16="http://schemas.microsoft.com/office/drawing/2014/main" val="3286831374"/>
                    </a:ext>
                  </a:extLst>
                </a:gridCol>
                <a:gridCol w="653142">
                  <a:extLst>
                    <a:ext uri="{9D8B030D-6E8A-4147-A177-3AD203B41FA5}">
                      <a16:colId xmlns:a16="http://schemas.microsoft.com/office/drawing/2014/main" val="4234911211"/>
                    </a:ext>
                  </a:extLst>
                </a:gridCol>
                <a:gridCol w="235132">
                  <a:extLst>
                    <a:ext uri="{9D8B030D-6E8A-4147-A177-3AD203B41FA5}">
                      <a16:colId xmlns:a16="http://schemas.microsoft.com/office/drawing/2014/main" val="3897293424"/>
                    </a:ext>
                  </a:extLst>
                </a:gridCol>
                <a:gridCol w="1410788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156755">
                  <a:extLst>
                    <a:ext uri="{9D8B030D-6E8A-4147-A177-3AD203B41FA5}">
                      <a16:colId xmlns:a16="http://schemas.microsoft.com/office/drawing/2014/main" val="3523126027"/>
                    </a:ext>
                  </a:extLst>
                </a:gridCol>
                <a:gridCol w="1058097">
                  <a:extLst>
                    <a:ext uri="{9D8B030D-6E8A-4147-A177-3AD203B41FA5}">
                      <a16:colId xmlns:a16="http://schemas.microsoft.com/office/drawing/2014/main" val="3145796245"/>
                    </a:ext>
                  </a:extLst>
                </a:gridCol>
                <a:gridCol w="470258">
                  <a:extLst>
                    <a:ext uri="{9D8B030D-6E8A-4147-A177-3AD203B41FA5}">
                      <a16:colId xmlns:a16="http://schemas.microsoft.com/office/drawing/2014/main" val="350890909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14181730"/>
                    </a:ext>
                  </a:extLst>
                </a:gridCol>
                <a:gridCol w="901338">
                  <a:extLst>
                    <a:ext uri="{9D8B030D-6E8A-4147-A177-3AD203B41FA5}">
                      <a16:colId xmlns:a16="http://schemas.microsoft.com/office/drawing/2014/main" val="2153256686"/>
                    </a:ext>
                  </a:extLst>
                </a:gridCol>
                <a:gridCol w="1463044">
                  <a:extLst>
                    <a:ext uri="{9D8B030D-6E8A-4147-A177-3AD203B41FA5}">
                      <a16:colId xmlns:a16="http://schemas.microsoft.com/office/drawing/2014/main" val="2401550540"/>
                    </a:ext>
                  </a:extLst>
                </a:gridCol>
                <a:gridCol w="640077">
                  <a:extLst>
                    <a:ext uri="{9D8B030D-6E8A-4147-A177-3AD203B41FA5}">
                      <a16:colId xmlns:a16="http://schemas.microsoft.com/office/drawing/2014/main" val="153225958"/>
                    </a:ext>
                  </a:extLst>
                </a:gridCol>
                <a:gridCol w="1397727">
                  <a:extLst>
                    <a:ext uri="{9D8B030D-6E8A-4147-A177-3AD203B41FA5}">
                      <a16:colId xmlns:a16="http://schemas.microsoft.com/office/drawing/2014/main" val="2762944129"/>
                    </a:ext>
                  </a:extLst>
                </a:gridCol>
                <a:gridCol w="1937660">
                  <a:extLst>
                    <a:ext uri="{9D8B030D-6E8A-4147-A177-3AD203B41FA5}">
                      <a16:colId xmlns:a16="http://schemas.microsoft.com/office/drawing/2014/main" val="937666740"/>
                    </a:ext>
                  </a:extLst>
                </a:gridCol>
              </a:tblGrid>
              <a:tr h="343065"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M2-5a   Parle-moi d’un film que tu as vu récemment. </a:t>
                      </a:r>
                      <a:r>
                        <a:rPr lang="fr-FR" sz="16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400" b="1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Tell me about a film </a:t>
                      </a:r>
                      <a:r>
                        <a:rPr lang="fr-FR" sz="1400" b="1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400" b="1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have </a:t>
                      </a:r>
                      <a:r>
                        <a:rPr lang="fr-FR" sz="1400" b="1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seen</a:t>
                      </a:r>
                      <a:r>
                        <a:rPr lang="fr-FR" sz="1400" b="1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400" b="1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recently</a:t>
                      </a:r>
                      <a:r>
                        <a:rPr lang="fr-FR" sz="1400" b="1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  <a:endParaRPr lang="fr-FR" sz="14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i="1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280689"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vl="0"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5</a:t>
                      </a:r>
                      <a:endParaRPr lang="fr-FR" sz="1200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</a:t>
                      </a:r>
                      <a:endParaRPr lang="fr-FR" sz="1200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7</a:t>
                      </a:r>
                      <a:endParaRPr lang="fr-FR" sz="1200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8</a:t>
                      </a:r>
                      <a:endParaRPr lang="fr-FR" sz="1200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196389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Yesterday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semaine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dernière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Last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week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mois dernier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Last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month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L’année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dernière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Last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 vu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saw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suis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allé  au cinéma voir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went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the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cinema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see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un film policier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a police film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un film de gangsters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a gangster film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un film romantique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a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romantic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film</a:t>
                      </a:r>
                      <a:endParaRPr lang="fr-FR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un film  dramatique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a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drama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un film fantastique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a fantasy film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un film historique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an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historical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film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un film comique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baseline="0" dirty="0" smtClean="0">
                          <a:solidFill>
                            <a:srgbClr val="00B0F0"/>
                          </a:solidFill>
                          <a:latin typeface="+mn-lt"/>
                        </a:rPr>
                        <a:t>a </a:t>
                      </a:r>
                      <a:r>
                        <a:rPr lang="fr-FR" sz="1200" b="0" i="1" baseline="0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comedy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un film de guerre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a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war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film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un film d’horreur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an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horror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 film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un film d’action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an action film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un film de science fiction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a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latin typeface="+mn-lt"/>
                        </a:rPr>
                        <a:t>sci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-fi film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un film d’animation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an animation film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un film d’amour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baseline="0" dirty="0" smtClean="0">
                          <a:solidFill>
                            <a:srgbClr val="00B0F0"/>
                          </a:solidFill>
                          <a:latin typeface="+mn-lt"/>
                        </a:rPr>
                        <a:t>a love story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un thriller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a thriller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un western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western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dessin animé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cartoon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s’appelle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which is called…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Il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s’agit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d’/de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It is about</a:t>
                      </a:r>
                      <a:endParaRPr lang="en-GB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 histoire d’amour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love story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 histoire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fantastique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fantasy story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une histoire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d’espionnage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spy story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super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héros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super hero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évènement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historique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historic event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détective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detective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homme qui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tombe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amoureux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d’une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femme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man who falls in love with a woman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vie d’un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personnage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célèbre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life of a famous person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serial killer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serial killer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gangsters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gangster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animal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animal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ce que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j’ai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bien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aimé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c’était</a:t>
                      </a:r>
                      <a:endParaRPr lang="en-GB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what I liked was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effets spéciaux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special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effects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bande sonore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soundtrack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jeu des acteurs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acting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réalisation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directing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blagues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jokes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l’histoire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story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dialogues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dialogues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suspense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suspens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scènes de combat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fighting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scenes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fin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end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qu’il y avait </a:t>
                      </a:r>
                      <a:r>
                        <a:rPr lang="fr-FR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breaucoup</a:t>
                      </a: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sexe/violence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lot of 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sex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violence 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25926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ce que 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n’ai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pas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aimé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c’était</a:t>
                      </a:r>
                      <a:endParaRPr lang="en-GB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what I did not like was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8676572"/>
                  </a:ext>
                </a:extLst>
              </a:tr>
              <a:tr h="378015">
                <a:tc gridSpan="1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 DETAIL : OPINION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dirty="0" smtClean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038549"/>
                  </a:ext>
                </a:extLst>
              </a:tr>
              <a:tr h="37801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chemeClr val="bg1"/>
                          </a:solidFill>
                          <a:effectLst/>
                          <a:latin typeface="Calibri (Body)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  <a:latin typeface="Calibri (Body)"/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  <a:latin typeface="Calibri (Body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  <a:latin typeface="Calibri (Body)"/>
                        </a:rPr>
                        <a:t>3</a:t>
                      </a:r>
                      <a:endParaRPr lang="en-GB" sz="1200" i="1" dirty="0">
                        <a:solidFill>
                          <a:schemeClr val="bg1"/>
                        </a:solidFill>
                        <a:latin typeface="Calibri (Body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bg1"/>
                        </a:solidFill>
                        <a:latin typeface="Calibri (Body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  <a:latin typeface="Calibri (Body)"/>
                        </a:rPr>
                        <a:t>4</a:t>
                      </a:r>
                      <a:endParaRPr lang="en-GB" sz="1200" i="1" dirty="0">
                        <a:solidFill>
                          <a:schemeClr val="bg1"/>
                        </a:solidFill>
                        <a:latin typeface="Calibri (Body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bg1"/>
                        </a:solidFill>
                        <a:latin typeface="Calibri (Body)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19168"/>
                  </a:ext>
                </a:extLst>
              </a:tr>
              <a:tr h="80409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l’ai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trouvé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found it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vraiment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really</a:t>
                      </a:r>
                    </a:p>
                    <a:p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assez</a:t>
                      </a:r>
                      <a:endParaRPr lang="en-GB" sz="1200" b="1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quite</a:t>
                      </a:r>
                      <a:endParaRPr lang="en-GB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passionnant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exciting</a:t>
                      </a: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amusant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funny</a:t>
                      </a:r>
                      <a:endParaRPr lang="en-GB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200" b="1" i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ennuyeux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boring</a:t>
                      </a:r>
                    </a:p>
                    <a:p>
                      <a:r>
                        <a:rPr lang="en-GB" sz="1200" b="1" i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nul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rubbish</a:t>
                      </a:r>
                      <a:endParaRPr lang="en-GB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je le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recommanderais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.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I would recommend it.</a:t>
                      </a: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je ne le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recommanderas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+mn-lt"/>
                        </a:rPr>
                        <a:t> pas.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I wouldn’t</a:t>
                      </a:r>
                      <a:r>
                        <a:rPr lang="en-GB" sz="1200" b="0" i="1" baseline="0" dirty="0" smtClean="0">
                          <a:solidFill>
                            <a:srgbClr val="00B0F0"/>
                          </a:solidFill>
                          <a:latin typeface="+mn-lt"/>
                        </a:rPr>
                        <a:t> recommend it. </a:t>
                      </a:r>
                      <a:endParaRPr lang="en-GB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GB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793596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775" y="5669280"/>
            <a:ext cx="1762197" cy="118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4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" y="1"/>
          <a:ext cx="12192000" cy="68893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2373">
                  <a:extLst>
                    <a:ext uri="{9D8B030D-6E8A-4147-A177-3AD203B41FA5}">
                      <a16:colId xmlns:a16="http://schemas.microsoft.com/office/drawing/2014/main" val="3286831374"/>
                    </a:ext>
                  </a:extLst>
                </a:gridCol>
                <a:gridCol w="321584">
                  <a:extLst>
                    <a:ext uri="{9D8B030D-6E8A-4147-A177-3AD203B41FA5}">
                      <a16:colId xmlns:a16="http://schemas.microsoft.com/office/drawing/2014/main" val="1985092302"/>
                    </a:ext>
                  </a:extLst>
                </a:gridCol>
                <a:gridCol w="666137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965703">
                  <a:extLst>
                    <a:ext uri="{9D8B030D-6E8A-4147-A177-3AD203B41FA5}">
                      <a16:colId xmlns:a16="http://schemas.microsoft.com/office/drawing/2014/main" val="4234830312"/>
                    </a:ext>
                  </a:extLst>
                </a:gridCol>
                <a:gridCol w="1125542">
                  <a:extLst>
                    <a:ext uri="{9D8B030D-6E8A-4147-A177-3AD203B41FA5}">
                      <a16:colId xmlns:a16="http://schemas.microsoft.com/office/drawing/2014/main" val="1629253718"/>
                    </a:ext>
                  </a:extLst>
                </a:gridCol>
                <a:gridCol w="302059">
                  <a:extLst>
                    <a:ext uri="{9D8B030D-6E8A-4147-A177-3AD203B41FA5}">
                      <a16:colId xmlns:a16="http://schemas.microsoft.com/office/drawing/2014/main" val="3228148350"/>
                    </a:ext>
                  </a:extLst>
                </a:gridCol>
                <a:gridCol w="731603">
                  <a:extLst>
                    <a:ext uri="{9D8B030D-6E8A-4147-A177-3AD203B41FA5}">
                      <a16:colId xmlns:a16="http://schemas.microsoft.com/office/drawing/2014/main" val="3438344529"/>
                    </a:ext>
                  </a:extLst>
                </a:gridCol>
                <a:gridCol w="770236">
                  <a:extLst>
                    <a:ext uri="{9D8B030D-6E8A-4147-A177-3AD203B41FA5}">
                      <a16:colId xmlns:a16="http://schemas.microsoft.com/office/drawing/2014/main" val="3982167260"/>
                    </a:ext>
                  </a:extLst>
                </a:gridCol>
                <a:gridCol w="1061645">
                  <a:extLst>
                    <a:ext uri="{9D8B030D-6E8A-4147-A177-3AD203B41FA5}">
                      <a16:colId xmlns:a16="http://schemas.microsoft.com/office/drawing/2014/main" val="3080006970"/>
                    </a:ext>
                  </a:extLst>
                </a:gridCol>
                <a:gridCol w="983964">
                  <a:extLst>
                    <a:ext uri="{9D8B030D-6E8A-4147-A177-3AD203B41FA5}">
                      <a16:colId xmlns:a16="http://schemas.microsoft.com/office/drawing/2014/main" val="3728493625"/>
                    </a:ext>
                  </a:extLst>
                </a:gridCol>
                <a:gridCol w="204741">
                  <a:extLst>
                    <a:ext uri="{9D8B030D-6E8A-4147-A177-3AD203B41FA5}">
                      <a16:colId xmlns:a16="http://schemas.microsoft.com/office/drawing/2014/main" val="3175406590"/>
                    </a:ext>
                  </a:extLst>
                </a:gridCol>
                <a:gridCol w="520900">
                  <a:extLst>
                    <a:ext uri="{9D8B030D-6E8A-4147-A177-3AD203B41FA5}">
                      <a16:colId xmlns:a16="http://schemas.microsoft.com/office/drawing/2014/main" val="4062510330"/>
                    </a:ext>
                  </a:extLst>
                </a:gridCol>
                <a:gridCol w="1023169">
                  <a:extLst>
                    <a:ext uri="{9D8B030D-6E8A-4147-A177-3AD203B41FA5}">
                      <a16:colId xmlns:a16="http://schemas.microsoft.com/office/drawing/2014/main" val="937666740"/>
                    </a:ext>
                  </a:extLst>
                </a:gridCol>
                <a:gridCol w="1071154">
                  <a:extLst>
                    <a:ext uri="{9D8B030D-6E8A-4147-A177-3AD203B41FA5}">
                      <a16:colId xmlns:a16="http://schemas.microsoft.com/office/drawing/2014/main" val="2324689729"/>
                    </a:ext>
                  </a:extLst>
                </a:gridCol>
                <a:gridCol w="801190">
                  <a:extLst>
                    <a:ext uri="{9D8B030D-6E8A-4147-A177-3AD203B41FA5}">
                      <a16:colId xmlns:a16="http://schemas.microsoft.com/office/drawing/2014/main" val="733641007"/>
                    </a:ext>
                  </a:extLst>
                </a:gridCol>
              </a:tblGrid>
              <a:tr h="323002"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M2-5b    Qui est ton acteur / </a:t>
                      </a:r>
                      <a:r>
                        <a:rPr lang="fr-FR" sz="1600" b="1" i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actrice</a:t>
                      </a:r>
                      <a:r>
                        <a:rPr lang="fr-FR" sz="16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préféré</a:t>
                      </a:r>
                      <a:r>
                        <a:rPr lang="fr-FR" sz="1600" b="1" i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e</a:t>
                      </a:r>
                      <a:r>
                        <a:rPr lang="fr-FR" sz="16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 </a:t>
                      </a:r>
                      <a:r>
                        <a:rPr lang="fr-FR" sz="1400" b="1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Who</a:t>
                      </a:r>
                      <a:r>
                        <a:rPr lang="fr-FR" sz="1400" b="1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400" b="1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is</a:t>
                      </a:r>
                      <a:r>
                        <a:rPr lang="fr-FR" sz="1400" b="1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400" b="1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your</a:t>
                      </a:r>
                      <a:r>
                        <a:rPr lang="fr-FR" sz="1400" b="1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400" b="1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favourite</a:t>
                      </a:r>
                      <a:r>
                        <a:rPr lang="fr-FR" sz="1400" b="1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400" b="1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actor</a:t>
                      </a:r>
                      <a:r>
                        <a:rPr lang="fr-FR" sz="1400" b="1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/ </a:t>
                      </a:r>
                      <a:r>
                        <a:rPr lang="fr-FR" sz="1400" b="1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actress</a:t>
                      </a:r>
                      <a:r>
                        <a:rPr lang="fr-FR" sz="1400" b="1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</a:t>
                      </a:r>
                      <a:endParaRPr lang="fr-FR" sz="14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i="1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352366"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1200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1849923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 acteur préféré, c’est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favourite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actor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 actrice </a:t>
                      </a: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préféré</a:t>
                      </a:r>
                      <a:r>
                        <a:rPr lang="fr-FR" sz="12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c’est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favourite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actress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GB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J’adore</a:t>
                      </a:r>
                      <a:endParaRPr kumimoji="0" lang="en-GB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love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J’admire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admire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suis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fan de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I’m a fan of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depuis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since/ for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</a:rPr>
                        <a:t>toujours</a:t>
                      </a:r>
                      <a:endParaRPr lang="fr-FR" sz="1200" b="1" baseline="0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always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</a:rPr>
                        <a:t>que j’ai vu …</a:t>
                      </a:r>
                      <a:endParaRPr lang="fr-FR" sz="1200" b="1" baseline="0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saw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</a:rPr>
                        <a:t>longtemps</a:t>
                      </a:r>
                      <a:endParaRPr lang="fr-FR" sz="1200" b="1" baseline="0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long time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trois ans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three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years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est le plus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good-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lookin</a:t>
                      </a:r>
                      <a:r>
                        <a:rPr lang="fr-FR" sz="1200" b="0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r>
                        <a:rPr lang="fr-FR" sz="1200" b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Intelligent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intelligent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talentueux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talented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élégant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elegant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doué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talented</a:t>
                      </a: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chez </a:t>
                      </a:r>
                      <a:r>
                        <a:rPr lang="en-GB" sz="1200" b="1" i="0" u="none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lui</a:t>
                      </a:r>
                      <a:r>
                        <a:rPr lang="en-GB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u="none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him,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il y a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très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peu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there is very little  </a:t>
                      </a:r>
                      <a:endParaRPr lang="en-GB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prétention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pretentiousness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vanité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vanity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d’arrogance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arrogance </a:t>
                      </a:r>
                      <a:endParaRPr lang="en-GB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est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is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le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trouve</a:t>
                      </a:r>
                      <a:endParaRPr lang="en-GB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find him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extrêmement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extremely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vraiment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really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modeste.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modest.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sincère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sincere.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humble.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humble.</a:t>
                      </a:r>
                      <a:endParaRPr lang="en-GB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926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dirty="0" smtClean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 rowSpan="4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célèbre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famous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chic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chic</a:t>
                      </a:r>
                      <a:endParaRPr lang="en-GB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0833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 est la plus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most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764791"/>
                  </a:ext>
                </a:extLst>
              </a:tr>
              <a:tr h="2476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u="none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chez </a:t>
                      </a:r>
                      <a:r>
                        <a:rPr lang="en-GB" sz="1200" b="1" i="0" u="none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</a:t>
                      </a:r>
                      <a:r>
                        <a:rPr lang="en-GB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u="none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her,</a:t>
                      </a:r>
                      <a:endParaRPr lang="en-GB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96431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endParaRPr lang="en-GB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 is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la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trouve</a:t>
                      </a:r>
                      <a:endParaRPr lang="en-GB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find her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773544"/>
                  </a:ext>
                </a:extLst>
              </a:tr>
              <a:tr h="184992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fr-FR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</a:t>
                      </a: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good-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looking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intelligent</a:t>
                      </a:r>
                      <a:r>
                        <a:rPr lang="fr-FR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intelligent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talentu</a:t>
                      </a:r>
                      <a:r>
                        <a:rPr lang="fr-FR" sz="1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euse</a:t>
                      </a: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talented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élégant</a:t>
                      </a:r>
                      <a:r>
                        <a:rPr lang="fr-FR" sz="12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elegant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doué</a:t>
                      </a:r>
                      <a:r>
                        <a:rPr lang="fr-FR" sz="12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talented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789540"/>
                  </a:ext>
                </a:extLst>
              </a:tr>
              <a:tr h="264275">
                <a:tc gridSpan="1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EXTRE DETAIL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032340"/>
                  </a:ext>
                </a:extLst>
              </a:tr>
              <a:tr h="278673">
                <a:tc gridSpan="1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514653"/>
                  </a:ext>
                </a:extLst>
              </a:tr>
              <a:tr h="985227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X compte parmi les acteurs les plus connus et les plus appréciés au monde.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X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is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one of the best-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known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and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most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popular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actors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in the world.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J’adore ses films et je les recommande.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I love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his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/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her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films and I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recommend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them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Je vais voir son prochain film très bientôt.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I’m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going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to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see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his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/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her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next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film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very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soon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48467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7" y="3357153"/>
            <a:ext cx="1594432" cy="197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215798"/>
              </p:ext>
            </p:extLst>
          </p:nvPr>
        </p:nvGraphicFramePr>
        <p:xfrm>
          <a:off x="1" y="3"/>
          <a:ext cx="12192001" cy="53381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3405">
                  <a:extLst>
                    <a:ext uri="{9D8B030D-6E8A-4147-A177-3AD203B41FA5}">
                      <a16:colId xmlns:a16="http://schemas.microsoft.com/office/drawing/2014/main" val="3286831374"/>
                    </a:ext>
                  </a:extLst>
                </a:gridCol>
                <a:gridCol w="1854925">
                  <a:extLst>
                    <a:ext uri="{9D8B030D-6E8A-4147-A177-3AD203B41FA5}">
                      <a16:colId xmlns:a16="http://schemas.microsoft.com/office/drawing/2014/main" val="423491121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1423852">
                  <a:extLst>
                    <a:ext uri="{9D8B030D-6E8A-4147-A177-3AD203B41FA5}">
                      <a16:colId xmlns:a16="http://schemas.microsoft.com/office/drawing/2014/main" val="2153256686"/>
                    </a:ext>
                  </a:extLst>
                </a:gridCol>
                <a:gridCol w="1495697">
                  <a:extLst>
                    <a:ext uri="{9D8B030D-6E8A-4147-A177-3AD203B41FA5}">
                      <a16:colId xmlns:a16="http://schemas.microsoft.com/office/drawing/2014/main" val="164322797"/>
                    </a:ext>
                  </a:extLst>
                </a:gridCol>
                <a:gridCol w="1495697">
                  <a:extLst>
                    <a:ext uri="{9D8B030D-6E8A-4147-A177-3AD203B41FA5}">
                      <a16:colId xmlns:a16="http://schemas.microsoft.com/office/drawing/2014/main" val="1898265921"/>
                    </a:ext>
                  </a:extLst>
                </a:gridCol>
                <a:gridCol w="1698172">
                  <a:extLst>
                    <a:ext uri="{9D8B030D-6E8A-4147-A177-3AD203B41FA5}">
                      <a16:colId xmlns:a16="http://schemas.microsoft.com/office/drawing/2014/main" val="2401550540"/>
                    </a:ext>
                  </a:extLst>
                </a:gridCol>
                <a:gridCol w="1045028">
                  <a:extLst>
                    <a:ext uri="{9D8B030D-6E8A-4147-A177-3AD203B41FA5}">
                      <a16:colId xmlns:a16="http://schemas.microsoft.com/office/drawing/2014/main" val="2762944129"/>
                    </a:ext>
                  </a:extLst>
                </a:gridCol>
                <a:gridCol w="1140825">
                  <a:extLst>
                    <a:ext uri="{9D8B030D-6E8A-4147-A177-3AD203B41FA5}">
                      <a16:colId xmlns:a16="http://schemas.microsoft.com/office/drawing/2014/main" val="937666740"/>
                    </a:ext>
                  </a:extLst>
                </a:gridCol>
              </a:tblGrid>
              <a:tr h="314709">
                <a:tc gridSpan="8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M2-PDD1   Qu’est-ce que tu fais pendant ton temps libre</a:t>
                      </a:r>
                      <a:r>
                        <a:rPr lang="fr-FR" sz="16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 </a:t>
                      </a:r>
                      <a:r>
                        <a:rPr lang="fr-FR" sz="1400" b="1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400" b="1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do </a:t>
                      </a:r>
                      <a:r>
                        <a:rPr lang="fr-FR" sz="1400" b="1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400" b="1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do in </a:t>
                      </a:r>
                      <a:r>
                        <a:rPr lang="fr-FR" sz="1400" b="1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your</a:t>
                      </a:r>
                      <a:r>
                        <a:rPr lang="fr-FR" sz="1400" b="1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free time?</a:t>
                      </a:r>
                      <a:endParaRPr lang="fr-FR" sz="14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i="1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257489"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4</a:t>
                      </a:r>
                      <a:endParaRPr lang="fr-FR" sz="1200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5</a:t>
                      </a:r>
                      <a:endParaRPr lang="fr-FR" sz="1200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</a:t>
                      </a:r>
                      <a:endParaRPr lang="fr-FR" sz="1200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7</a:t>
                      </a:r>
                      <a:endParaRPr lang="fr-FR" sz="1200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256786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Souvent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Often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D’habitude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Usually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Parfois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Sometimes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Généralement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Generally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pendant mon temps libre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free time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fais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 footing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jogging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 hockey sur glace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hockey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 patinage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skating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 roller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roller skating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 vélo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cycling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 boxe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boxing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 danse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dancing</a:t>
                      </a:r>
                      <a:endParaRPr lang="en-GB" sz="1200" b="0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-lifting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 natation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swimming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 voile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sailing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l’escalade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Climbing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l’escrime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fencing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l’équitation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horse-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riding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randonnées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hiking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trouve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find that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selon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moi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according to me it is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mon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avis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my opinion it’s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trouve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find that it is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pense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que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think that it is</a:t>
                      </a:r>
                      <a:endParaRPr lang="en-GB" sz="1200" b="1" i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vraiment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really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assez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quite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plutôt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rather</a:t>
                      </a:r>
                      <a:endParaRPr lang="en-GB" sz="1200" b="1" i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bien.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cool.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cool.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génial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passionnant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exciting.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barbant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boring.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ennuyeux.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boring.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nul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rubbish.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stupide.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stupid.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21606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joue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play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 piano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piano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 saxophone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saxophone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violon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violin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batterie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drums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clarinette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clarinet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flûte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flute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guitare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guitar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trompette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trumpet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l’accordéon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accordion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 badminton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noProof="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badminton</a:t>
                      </a:r>
                      <a:endParaRPr lang="fr-FR" sz="1200" b="0" i="1" noProof="0" dirty="0" smtClean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 basket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noProof="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basketball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 cricket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noProof="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cricket</a:t>
                      </a:r>
                      <a:endParaRPr lang="fr-FR" sz="1200" b="0" i="1" noProof="0" dirty="0" smtClean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 foot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noProof="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football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 golf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noProof="0" dirty="0" smtClean="0">
                          <a:solidFill>
                            <a:srgbClr val="00B0F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golf</a:t>
                      </a:r>
                      <a:endParaRPr lang="fr-FR" sz="1200" b="0" i="1" noProof="0" dirty="0" smtClean="0">
                        <a:solidFill>
                          <a:srgbClr val="00B0F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466697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45" y="5300738"/>
            <a:ext cx="2803071" cy="155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9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20864"/>
              </p:ext>
            </p:extLst>
          </p:nvPr>
        </p:nvGraphicFramePr>
        <p:xfrm>
          <a:off x="13063" y="2"/>
          <a:ext cx="12192007" cy="68069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2227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1501677">
                  <a:extLst>
                    <a:ext uri="{9D8B030D-6E8A-4147-A177-3AD203B41FA5}">
                      <a16:colId xmlns:a16="http://schemas.microsoft.com/office/drawing/2014/main" val="1222527078"/>
                    </a:ext>
                  </a:extLst>
                </a:gridCol>
                <a:gridCol w="1092439">
                  <a:extLst>
                    <a:ext uri="{9D8B030D-6E8A-4147-A177-3AD203B41FA5}">
                      <a16:colId xmlns:a16="http://schemas.microsoft.com/office/drawing/2014/main" val="1536040365"/>
                    </a:ext>
                  </a:extLst>
                </a:gridCol>
                <a:gridCol w="160981">
                  <a:extLst>
                    <a:ext uri="{9D8B030D-6E8A-4147-A177-3AD203B41FA5}">
                      <a16:colId xmlns:a16="http://schemas.microsoft.com/office/drawing/2014/main" val="2778840920"/>
                    </a:ext>
                  </a:extLst>
                </a:gridCol>
                <a:gridCol w="1458813">
                  <a:extLst>
                    <a:ext uri="{9D8B030D-6E8A-4147-A177-3AD203B41FA5}">
                      <a16:colId xmlns:a16="http://schemas.microsoft.com/office/drawing/2014/main" val="4257298212"/>
                    </a:ext>
                  </a:extLst>
                </a:gridCol>
                <a:gridCol w="901337">
                  <a:extLst>
                    <a:ext uri="{9D8B030D-6E8A-4147-A177-3AD203B41FA5}">
                      <a16:colId xmlns:a16="http://schemas.microsoft.com/office/drawing/2014/main" val="3995016007"/>
                    </a:ext>
                  </a:extLst>
                </a:gridCol>
                <a:gridCol w="875212">
                  <a:extLst>
                    <a:ext uri="{9D8B030D-6E8A-4147-A177-3AD203B41FA5}">
                      <a16:colId xmlns:a16="http://schemas.microsoft.com/office/drawing/2014/main" val="685684249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3105220917"/>
                    </a:ext>
                  </a:extLst>
                </a:gridCol>
                <a:gridCol w="2130168">
                  <a:extLst>
                    <a:ext uri="{9D8B030D-6E8A-4147-A177-3AD203B41FA5}">
                      <a16:colId xmlns:a16="http://schemas.microsoft.com/office/drawing/2014/main" val="2628040507"/>
                    </a:ext>
                  </a:extLst>
                </a:gridCol>
                <a:gridCol w="1038549">
                  <a:extLst>
                    <a:ext uri="{9D8B030D-6E8A-4147-A177-3AD203B41FA5}">
                      <a16:colId xmlns:a16="http://schemas.microsoft.com/office/drawing/2014/main" val="4044158200"/>
                    </a:ext>
                  </a:extLst>
                </a:gridCol>
                <a:gridCol w="704302">
                  <a:extLst>
                    <a:ext uri="{9D8B030D-6E8A-4147-A177-3AD203B41FA5}">
                      <a16:colId xmlns:a16="http://schemas.microsoft.com/office/drawing/2014/main" val="3963539778"/>
                    </a:ext>
                  </a:extLst>
                </a:gridCol>
                <a:gridCol w="899285">
                  <a:extLst>
                    <a:ext uri="{9D8B030D-6E8A-4147-A177-3AD203B41FA5}">
                      <a16:colId xmlns:a16="http://schemas.microsoft.com/office/drawing/2014/main" val="3653351882"/>
                    </a:ext>
                  </a:extLst>
                </a:gridCol>
              </a:tblGrid>
              <a:tr h="365594"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M2-2.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Qu’est-ce que tu aimes comme sport? </a:t>
                      </a:r>
                      <a:r>
                        <a:rPr lang="fr-FR" sz="16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6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sports do </a:t>
                      </a:r>
                      <a:r>
                        <a:rPr lang="fr-FR" sz="16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6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like</a:t>
                      </a:r>
                      <a:r>
                        <a:rPr lang="fr-FR" sz="16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</a:t>
                      </a:r>
                      <a:endParaRPr lang="fr-FR" sz="16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274195"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</a:rPr>
                        <a:t> 4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2102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fais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do/go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have been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doing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going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 hockey sur glace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ice hockey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patinage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skating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vélo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cycling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boxe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boxing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 footing</a:t>
                      </a: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jogging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 roller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roller skating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danse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dancing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 natation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swimming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wind-surfing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l’escalade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climbing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l’equitation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horse-riding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randonnées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walks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depuis</a:t>
                      </a:r>
                    </a:p>
                    <a:p>
                      <a:r>
                        <a:rPr lang="en-GB" sz="1200" b="1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gridSpan="2">
                  <a:txBody>
                    <a:bodyPr/>
                    <a:lstStyle/>
                    <a:p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mois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month, </a:t>
                      </a:r>
                    </a:p>
                    <a:p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six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mois</a:t>
                      </a:r>
                      <a:endParaRPr lang="en-GB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six months</a:t>
                      </a:r>
                    </a:p>
                    <a:p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an</a:t>
                      </a: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year</a:t>
                      </a:r>
                    </a:p>
                    <a:p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deux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ans</a:t>
                      </a:r>
                      <a:endParaRPr lang="en-GB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two years</a:t>
                      </a:r>
                    </a:p>
                    <a:p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toujours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my live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trouve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think it’s </a:t>
                      </a:r>
                    </a:p>
                    <a:p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j’aime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beaucoup </a:t>
                      </a: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ça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car </a:t>
                      </a: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c’est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like it a lot because it’s </a:t>
                      </a:r>
                    </a:p>
                    <a:p>
                      <a:endParaRPr kumimoji="0" lang="en-GB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GB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GB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bien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good</a:t>
                      </a:r>
                    </a:p>
                    <a:p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cool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cool</a:t>
                      </a:r>
                    </a:p>
                    <a:p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génial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</a:t>
                      </a: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passionnant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exciting</a:t>
                      </a:r>
                    </a:p>
                    <a:p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facile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easy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sympa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nice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Rigolo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</a:t>
                      </a:r>
                    </a:p>
                    <a:p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Rapide</a:t>
                      </a: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fast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barbant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boring</a:t>
                      </a: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ennuyeux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boring</a:t>
                      </a: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nul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rubbish</a:t>
                      </a:r>
                    </a:p>
                    <a:p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stupide</a:t>
                      </a:r>
                    </a:p>
                    <a:p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stupid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992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joue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I have been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playing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FF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au badminton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FF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au basket </a:t>
                      </a:r>
                      <a:endParaRPr kumimoji="0" lang="fr-FR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FF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au cricket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FF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au foot </a:t>
                      </a:r>
                      <a:endParaRPr kumimoji="0" lang="fr-FR" sz="12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FF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au golf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FF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au rugby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FF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au volley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FF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Calibri"/>
                          <a:sym typeface="Calibri"/>
                        </a:rPr>
                        <a:t>aux boules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6FF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Calibri"/>
                          <a:sym typeface="Calibri"/>
                        </a:rPr>
                        <a:t>bowls</a:t>
                      </a:r>
                      <a:endParaRPr kumimoji="0" lang="fr-FR" sz="1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961621"/>
                  </a:ext>
                </a:extLst>
              </a:tr>
              <a:tr h="339632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pratique le trampoline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have been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trampolining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725719"/>
                  </a:ext>
                </a:extLst>
              </a:tr>
              <a:tr h="274195"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 DETAIL: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179587"/>
                  </a:ext>
                </a:extLst>
              </a:tr>
              <a:tr h="274195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758009"/>
                  </a:ext>
                </a:extLst>
              </a:tr>
              <a:tr h="2053068"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bon pour le corps et le mental</a:t>
                      </a: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It’s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good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the body and the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mind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 booste le moral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boosts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your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mood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préfère les sports individuels.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prefer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individual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sports.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préfère les sports d’équipe.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prefer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team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sports.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respire.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breathe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J’oublie mes soucis.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forget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worries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 me fait du bien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does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 good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 me détend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relaxes me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 vMerge="1">
                  <a:txBody>
                    <a:bodyPr/>
                    <a:lstStyle/>
                    <a:p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106106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2724" y="2634107"/>
            <a:ext cx="1605779" cy="153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938152"/>
              </p:ext>
            </p:extLst>
          </p:nvPr>
        </p:nvGraphicFramePr>
        <p:xfrm>
          <a:off x="13063" y="1"/>
          <a:ext cx="12125969" cy="6765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2513611">
                  <a:extLst>
                    <a:ext uri="{9D8B030D-6E8A-4147-A177-3AD203B41FA5}">
                      <a16:colId xmlns:a16="http://schemas.microsoft.com/office/drawing/2014/main" val="1889691411"/>
                    </a:ext>
                  </a:extLst>
                </a:gridCol>
                <a:gridCol w="242653">
                  <a:extLst>
                    <a:ext uri="{9D8B030D-6E8A-4147-A177-3AD203B41FA5}">
                      <a16:colId xmlns:a16="http://schemas.microsoft.com/office/drawing/2014/main" val="3899456899"/>
                    </a:ext>
                  </a:extLst>
                </a:gridCol>
                <a:gridCol w="2270958">
                  <a:extLst>
                    <a:ext uri="{9D8B030D-6E8A-4147-A177-3AD203B41FA5}">
                      <a16:colId xmlns:a16="http://schemas.microsoft.com/office/drawing/2014/main" val="2091207682"/>
                    </a:ext>
                  </a:extLst>
                </a:gridCol>
                <a:gridCol w="210985">
                  <a:extLst>
                    <a:ext uri="{9D8B030D-6E8A-4147-A177-3AD203B41FA5}">
                      <a16:colId xmlns:a16="http://schemas.microsoft.com/office/drawing/2014/main" val="685684249"/>
                    </a:ext>
                  </a:extLst>
                </a:gridCol>
                <a:gridCol w="273924">
                  <a:extLst>
                    <a:ext uri="{9D8B030D-6E8A-4147-A177-3AD203B41FA5}">
                      <a16:colId xmlns:a16="http://schemas.microsoft.com/office/drawing/2014/main" val="2300564131"/>
                    </a:ext>
                  </a:extLst>
                </a:gridCol>
                <a:gridCol w="743527">
                  <a:extLst>
                    <a:ext uri="{9D8B030D-6E8A-4147-A177-3AD203B41FA5}">
                      <a16:colId xmlns:a16="http://schemas.microsoft.com/office/drawing/2014/main" val="2206600277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4257501012"/>
                    </a:ext>
                  </a:extLst>
                </a:gridCol>
                <a:gridCol w="200297">
                  <a:extLst>
                    <a:ext uri="{9D8B030D-6E8A-4147-A177-3AD203B41FA5}">
                      <a16:colId xmlns:a16="http://schemas.microsoft.com/office/drawing/2014/main" val="750176029"/>
                    </a:ext>
                  </a:extLst>
                </a:gridCol>
                <a:gridCol w="648789">
                  <a:extLst>
                    <a:ext uri="{9D8B030D-6E8A-4147-A177-3AD203B41FA5}">
                      <a16:colId xmlns:a16="http://schemas.microsoft.com/office/drawing/2014/main" val="2308087170"/>
                    </a:ext>
                  </a:extLst>
                </a:gridCol>
                <a:gridCol w="2694585">
                  <a:extLst>
                    <a:ext uri="{9D8B030D-6E8A-4147-A177-3AD203B41FA5}">
                      <a16:colId xmlns:a16="http://schemas.microsoft.com/office/drawing/2014/main" val="595464841"/>
                    </a:ext>
                  </a:extLst>
                </a:gridCol>
              </a:tblGrid>
              <a:tr h="356070"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M2-3.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Que fais-tu sur ton portable ou ta tablette?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do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do on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your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phone of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tablet</a:t>
                      </a:r>
                      <a:r>
                        <a:rPr lang="fr-FR" sz="16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</a:t>
                      </a:r>
                      <a:endParaRPr lang="fr-FR" sz="16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328863"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2a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</a:rPr>
                        <a:t> 3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364972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De temps en temps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from time to time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Tous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les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soirs</a:t>
                      </a: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every night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Souvent</a:t>
                      </a: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often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D’habitude</a:t>
                      </a: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usually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Parfois</a:t>
                      </a: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Sometimes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fais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des</a:t>
                      </a:r>
                      <a:r>
                        <a:rPr lang="en-GB" sz="1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recherches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pour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mes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devoirs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do</a:t>
                      </a:r>
                      <a:r>
                        <a:rPr lang="en-GB" sz="1200" b="0" i="1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research for my homework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fais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des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achats</a:t>
                      </a: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buy things/make purchases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J’écris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des articles pour mon blog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</a:t>
                      </a:r>
                      <a:r>
                        <a:rPr lang="en-GB" sz="1200" b="0" i="1" baseline="0" dirty="0" smtClean="0">
                          <a:solidFill>
                            <a:srgbClr val="00B0F0"/>
                          </a:solidFill>
                        </a:rPr>
                        <a:t> write posts for my blog</a:t>
                      </a:r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lis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mes e-mails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read my</a:t>
                      </a:r>
                      <a:r>
                        <a:rPr lang="en-GB" sz="1200" b="0" i="1" baseline="0" dirty="0" smtClean="0">
                          <a:solidFill>
                            <a:srgbClr val="00B0F0"/>
                          </a:solidFill>
                        </a:rPr>
                        <a:t> emails</a:t>
                      </a:r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je</a:t>
                      </a:r>
                      <a:r>
                        <a:rPr lang="en-GB" sz="1200" b="1" baseline="0" dirty="0" smtClean="0">
                          <a:solidFill>
                            <a:srgbClr val="002060"/>
                          </a:solidFill>
                        </a:rPr>
                        <a:t> vais sur 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des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réseaux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sociaux</a:t>
                      </a: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go on social media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j’écris</a:t>
                      </a:r>
                      <a:r>
                        <a:rPr lang="en-GB" sz="1200" b="1" baseline="0" dirty="0" smtClean="0">
                          <a:solidFill>
                            <a:srgbClr val="002060"/>
                          </a:solidFill>
                        </a:rPr>
                        <a:t> des messages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baseline="0" dirty="0" smtClean="0">
                          <a:solidFill>
                            <a:srgbClr val="00B0F0"/>
                          </a:solidFill>
                        </a:rPr>
                        <a:t>I write messages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joue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à des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jeux</a:t>
                      </a: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play games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surfe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sur internet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surf the net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regarde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vidéos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sur You Tube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watch video on You tube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crée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playlists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create playlists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télécharge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la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musique</a:t>
                      </a:r>
                      <a:endParaRPr lang="en-GB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download music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prends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photos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take pictures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mets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photos sur Instagram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Snapchat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put my photos on Instagram or Snapchat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et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and</a:t>
                      </a:r>
                    </a:p>
                    <a:p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endParaRPr lang="en-GB" sz="1200" b="0" i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2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7030A0"/>
                          </a:solidFill>
                        </a:rPr>
                        <a:t>Repeat </a:t>
                      </a:r>
                    </a:p>
                    <a:p>
                      <a:r>
                        <a:rPr lang="en-GB" sz="1200" b="1" dirty="0" smtClean="0">
                          <a:solidFill>
                            <a:srgbClr val="7030A0"/>
                          </a:solidFill>
                        </a:rPr>
                        <a:t>1 and 2a</a:t>
                      </a:r>
                    </a:p>
                    <a:p>
                      <a:endParaRPr lang="en-GB" sz="1200" b="1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GB" sz="12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 </a:t>
                      </a: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contre</a:t>
                      </a:r>
                      <a:endParaRPr kumimoji="0" lang="en-GB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on the other hand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NE </a:t>
                      </a: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fais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JAMAIS DE </a:t>
                      </a: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recherches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pour </a:t>
                      </a: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mes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devoirs.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NEVER do research for my homework.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NE </a:t>
                      </a: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fais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JAMAIS </a:t>
                      </a: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D’achats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NEVER buy things/make purchases.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NE </a:t>
                      </a: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lis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JAMAIS DE blogs.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NEVER read blogs.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NE </a:t>
                      </a: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vais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JAMAIS sur des forums.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NEVER go on forums.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NE </a:t>
                      </a: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joue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JAMAIS à des </a:t>
                      </a: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jeux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NEVER play games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NE </a:t>
                      </a: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surfe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JAMAIS sur internet.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NEVER surf the net.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NE </a:t>
                      </a: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regarde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JAMAIS DE </a:t>
                      </a: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vidéos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sur You Tube.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NEVER watch video on You tube.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267053">
                <a:tc grid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 DETAIL:  OPINION</a:t>
                      </a:r>
                      <a:r>
                        <a:rPr lang="fr-FR" sz="1200" b="0" i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COMPARATIVE</a:t>
                      </a:r>
                      <a:endParaRPr lang="fr-FR" sz="1200" b="0" i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179587"/>
                  </a:ext>
                </a:extLst>
              </a:tr>
              <a:tr h="267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758009"/>
                  </a:ext>
                </a:extLst>
              </a:tr>
              <a:tr h="1873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baseline="0" dirty="0" err="1" smtClean="0">
                          <a:solidFill>
                            <a:srgbClr val="CC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Repeat</a:t>
                      </a:r>
                      <a:r>
                        <a:rPr lang="fr-FR" sz="1600" b="1" kern="1200" baseline="0" dirty="0" smtClean="0">
                          <a:solidFill>
                            <a:srgbClr val="CC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2a</a:t>
                      </a:r>
                      <a:endParaRPr lang="fr-FR" sz="1600" b="1" i="1" kern="1200" dirty="0" smtClean="0">
                        <a:solidFill>
                          <a:srgbClr val="CC00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pense 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think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endParaRPr lang="fr-FR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200" b="1" i="0" dirty="0" smtClean="0">
                          <a:solidFill>
                            <a:srgbClr val="002060"/>
                          </a:solidFill>
                        </a:rPr>
                        <a:t>c’est plus </a:t>
                      </a:r>
                    </a:p>
                    <a:p>
                      <a:r>
                        <a:rPr lang="en-GB" sz="1200" i="1" dirty="0" smtClean="0">
                          <a:solidFill>
                            <a:srgbClr val="00B0F0"/>
                          </a:solidFill>
                        </a:rPr>
                        <a:t>It is more</a:t>
                      </a:r>
                      <a:endParaRPr lang="en-GB" sz="1200" i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200" b="1" i="0" dirty="0" smtClean="0">
                          <a:solidFill>
                            <a:srgbClr val="002060"/>
                          </a:solidFill>
                        </a:rPr>
                        <a:t>amusant</a:t>
                      </a:r>
                    </a:p>
                    <a:p>
                      <a:r>
                        <a:rPr lang="en-GB" sz="1200" i="1" dirty="0" smtClean="0">
                          <a:solidFill>
                            <a:srgbClr val="00B0F0"/>
                          </a:solidFill>
                        </a:rPr>
                        <a:t>funny</a:t>
                      </a:r>
                    </a:p>
                    <a:p>
                      <a:r>
                        <a:rPr lang="en-GB" sz="1200" b="1" i="0" dirty="0" err="1" smtClean="0">
                          <a:solidFill>
                            <a:srgbClr val="002060"/>
                          </a:solidFill>
                        </a:rPr>
                        <a:t>intéressant</a:t>
                      </a:r>
                      <a:r>
                        <a:rPr lang="en-GB" sz="1200" b="1" i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en-GB" sz="1200" i="1" dirty="0" smtClean="0">
                          <a:solidFill>
                            <a:srgbClr val="00B0F0"/>
                          </a:solidFill>
                        </a:rPr>
                        <a:t>interesting</a:t>
                      </a:r>
                      <a:endParaRPr lang="en-GB" sz="1200" i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200" i="1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i="0" dirty="0" smtClean="0">
                          <a:solidFill>
                            <a:srgbClr val="002060"/>
                          </a:solidFill>
                        </a:rPr>
                        <a:t>que </a:t>
                      </a:r>
                    </a:p>
                    <a:p>
                      <a:r>
                        <a:rPr lang="en-GB" sz="1200" i="1" dirty="0" smtClean="0">
                          <a:solidFill>
                            <a:srgbClr val="00B0F0"/>
                          </a:solidFill>
                        </a:rPr>
                        <a:t>than 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faire mes devoirs.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doing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homework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i="0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ranger ma chambre.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tidying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room up.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2106106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970" y="3095895"/>
            <a:ext cx="1956120" cy="119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60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94025"/>
              </p:ext>
            </p:extLst>
          </p:nvPr>
        </p:nvGraphicFramePr>
        <p:xfrm>
          <a:off x="13063" y="2"/>
          <a:ext cx="12182428" cy="68579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0879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543012">
                  <a:extLst>
                    <a:ext uri="{9D8B030D-6E8A-4147-A177-3AD203B41FA5}">
                      <a16:colId xmlns:a16="http://schemas.microsoft.com/office/drawing/2014/main" val="1079670787"/>
                    </a:ext>
                  </a:extLst>
                </a:gridCol>
                <a:gridCol w="568869">
                  <a:extLst>
                    <a:ext uri="{9D8B030D-6E8A-4147-A177-3AD203B41FA5}">
                      <a16:colId xmlns:a16="http://schemas.microsoft.com/office/drawing/2014/main" val="1222527078"/>
                    </a:ext>
                  </a:extLst>
                </a:gridCol>
                <a:gridCol w="1331674">
                  <a:extLst>
                    <a:ext uri="{9D8B030D-6E8A-4147-A177-3AD203B41FA5}">
                      <a16:colId xmlns:a16="http://schemas.microsoft.com/office/drawing/2014/main" val="549252293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2310639415"/>
                    </a:ext>
                  </a:extLst>
                </a:gridCol>
                <a:gridCol w="819469">
                  <a:extLst>
                    <a:ext uri="{9D8B030D-6E8A-4147-A177-3AD203B41FA5}">
                      <a16:colId xmlns:a16="http://schemas.microsoft.com/office/drawing/2014/main" val="1478790568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val="3164122371"/>
                    </a:ext>
                  </a:extLst>
                </a:gridCol>
                <a:gridCol w="995680">
                  <a:extLst>
                    <a:ext uri="{9D8B030D-6E8A-4147-A177-3AD203B41FA5}">
                      <a16:colId xmlns:a16="http://schemas.microsoft.com/office/drawing/2014/main" val="625002941"/>
                    </a:ext>
                  </a:extLst>
                </a:gridCol>
                <a:gridCol w="349863">
                  <a:extLst>
                    <a:ext uri="{9D8B030D-6E8A-4147-A177-3AD203B41FA5}">
                      <a16:colId xmlns:a16="http://schemas.microsoft.com/office/drawing/2014/main" val="1572855406"/>
                    </a:ext>
                  </a:extLst>
                </a:gridCol>
                <a:gridCol w="2494937">
                  <a:extLst>
                    <a:ext uri="{9D8B030D-6E8A-4147-A177-3AD203B41FA5}">
                      <a16:colId xmlns:a16="http://schemas.microsoft.com/office/drawing/2014/main" val="1869917937"/>
                    </a:ext>
                  </a:extLst>
                </a:gridCol>
                <a:gridCol w="1538514">
                  <a:extLst>
                    <a:ext uri="{9D8B030D-6E8A-4147-A177-3AD203B41FA5}">
                      <a16:colId xmlns:a16="http://schemas.microsoft.com/office/drawing/2014/main" val="3145705887"/>
                    </a:ext>
                  </a:extLst>
                </a:gridCol>
                <a:gridCol w="1512977">
                  <a:extLst>
                    <a:ext uri="{9D8B030D-6E8A-4147-A177-3AD203B41FA5}">
                      <a16:colId xmlns:a16="http://schemas.microsoft.com/office/drawing/2014/main" val="3963539778"/>
                    </a:ext>
                  </a:extLst>
                </a:gridCol>
              </a:tblGrid>
              <a:tr h="386248"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M2-4.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Quel est ton avis sur Internet? </a:t>
                      </a:r>
                      <a:r>
                        <a:rPr lang="fr-FR" sz="16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6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do </a:t>
                      </a:r>
                      <a:r>
                        <a:rPr lang="fr-FR" sz="16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6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think</a:t>
                      </a:r>
                      <a:r>
                        <a:rPr lang="fr-FR" sz="16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of the Internet?</a:t>
                      </a:r>
                      <a:endParaRPr lang="fr-FR" sz="16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304257">
                <a:tc gridSpan="2">
                  <a:txBody>
                    <a:bodyPr/>
                    <a:lstStyle/>
                    <a:p>
                      <a:pPr lvl="0"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</a:rPr>
                        <a:t> 4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318125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pense 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think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trouve que</a:t>
                      </a: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 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find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À mon avis </a:t>
                      </a: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 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opinion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Selon moi</a:t>
                      </a:r>
                      <a:endParaRPr kumimoji="0" lang="fr-F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According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me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Il </a:t>
                      </a: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facile de (d’)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 is easy 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Il </a:t>
                      </a: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possible de (d’)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 is possible 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Il </a:t>
                      </a:r>
                      <a:r>
                        <a:rPr kumimoji="0" lang="en-GB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r>
                        <a:rPr kumimoji="0" lang="en-GB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important de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important to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rester en contact avec ses amis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stay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 in contact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friends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AptiferSansLTPro-Regular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faire des recherches pour ses devoirs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research</a:t>
                      </a: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 for </a:t>
                      </a: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homework</a:t>
                      </a:r>
                      <a:endParaRPr lang="en-GB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utiliser un dico en ligne 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use an online </a:t>
                      </a: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dictionary</a:t>
                      </a:r>
                      <a:endParaRPr lang="en-GB" sz="1200" i="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AptiferSansLTPro-Italic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partager des photos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share</a:t>
                      </a: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 photos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partager ses détails personnels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share</a:t>
                      </a: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personal</a:t>
                      </a: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details</a:t>
                      </a:r>
                      <a:endParaRPr lang="fr-FR" sz="1200" i="1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AptiferSansLTPro-Italic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passer trop de temps sur Internet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spend</a:t>
                      </a: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too</a:t>
                      </a: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much</a:t>
                      </a: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 time on the</a:t>
                      </a:r>
                      <a:r>
                        <a:rPr lang="fr-FR" sz="1200" i="1" baseline="0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internet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tchatter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 en ligne avec des inconnus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chat to </a:t>
                      </a: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strangers</a:t>
                      </a: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 online</a:t>
                      </a:r>
                      <a:endParaRPr lang="en-GB" sz="120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faire du sport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do </a:t>
                      </a: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some</a:t>
                      </a: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 sport</a:t>
                      </a:r>
                      <a:endParaRPr lang="en-GB" sz="120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passer du temps avec sa famille 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spend</a:t>
                      </a: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some</a:t>
                      </a: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 time </a:t>
                      </a: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n-GB" sz="1200" i="0" baseline="0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your family</a:t>
                      </a:r>
                      <a:endParaRPr lang="en-GB" sz="120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retrouver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ses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amis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 en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vrai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meet up with</a:t>
                      </a:r>
                      <a:r>
                        <a:rPr lang="en-GB" sz="1200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your friends in</a:t>
                      </a:r>
                      <a:r>
                        <a:rPr lang="en-GB" sz="1200" i="0" baseline="0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real life</a:t>
                      </a:r>
                      <a:endParaRPr lang="en-GB" sz="120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n-GB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i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mais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but</a:t>
                      </a:r>
                    </a:p>
                    <a:p>
                      <a:r>
                        <a:rPr lang="en-GB" sz="1200" b="1" i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par </a:t>
                      </a:r>
                      <a:r>
                        <a:rPr lang="en-GB" sz="1200" b="1" i="0" dirty="0" err="1" smtClean="0">
                          <a:solidFill>
                            <a:srgbClr val="002060"/>
                          </a:solidFill>
                          <a:latin typeface="+mn-lt"/>
                        </a:rPr>
                        <a:t>contre</a:t>
                      </a:r>
                      <a:endParaRPr lang="en-GB" sz="1200" b="1" i="0" dirty="0" smtClean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latin typeface="+mn-lt"/>
                        </a:rPr>
                        <a:t>however</a:t>
                      </a:r>
                      <a:r>
                        <a:rPr lang="en-GB" sz="1200" b="1" i="0" baseline="0" dirty="0" smtClean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  <a:endParaRPr lang="en-GB" sz="1200" b="0" i="1" dirty="0">
                        <a:solidFill>
                          <a:srgbClr val="00B0F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i="0" kern="1200" dirty="0" smtClean="0">
                          <a:solidFill>
                            <a:srgbClr val="CC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Repeat</a:t>
                      </a:r>
                      <a:r>
                        <a:rPr lang="en-GB" sz="1600" b="1" i="0" kern="1200" baseline="0" dirty="0" smtClean="0">
                          <a:solidFill>
                            <a:srgbClr val="CC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2+3</a:t>
                      </a:r>
                      <a:endParaRPr lang="en-GB" sz="1200" b="1" i="1" dirty="0">
                        <a:solidFill>
                          <a:srgbClr val="CC0099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313951"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EXTRA DETAIL:  EXTRA</a:t>
                      </a:r>
                      <a:r>
                        <a:rPr lang="fr-FR" sz="1200" b="0" i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VOCAB</a:t>
                      </a:r>
                      <a:endParaRPr lang="fr-FR" sz="1200" b="0" i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179587"/>
                  </a:ext>
                </a:extLst>
              </a:tr>
              <a:tr h="357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                   7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758009"/>
                  </a:ext>
                </a:extLst>
              </a:tr>
              <a:tr h="2314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cependant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however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trouve que</a:t>
                      </a: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 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find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à mon avis </a:t>
                      </a: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 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opinion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les réseaux sociaux </a:t>
                      </a:r>
                      <a:endParaRPr kumimoji="0" lang="fr-F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social media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GB" sz="1200" b="0" i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sont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aussi</a:t>
                      </a: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also are</a:t>
                      </a:r>
                      <a:endParaRPr lang="en-GB" sz="1200" b="0" i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dangereux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dangerous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 </a:t>
                      </a:r>
                      <a:r>
                        <a:rPr lang="fr-FR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probème</a:t>
                      </a:r>
                      <a:endParaRPr lang="fr-FR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problem</a:t>
                      </a:r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parce que/</a:t>
                      </a:r>
                      <a:r>
                        <a:rPr lang="en-GB" sz="1200" b="1" baseline="0" dirty="0" err="1" smtClean="0">
                          <a:solidFill>
                            <a:srgbClr val="002060"/>
                          </a:solidFill>
                        </a:rPr>
                        <a:t>qu</a:t>
                      </a:r>
                      <a:r>
                        <a:rPr lang="en-GB" sz="1200" b="1" baseline="0" dirty="0" smtClean="0">
                          <a:solidFill>
                            <a:srgbClr val="002060"/>
                          </a:solidFill>
                        </a:rPr>
                        <a:t>’</a:t>
                      </a: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because</a:t>
                      </a:r>
                    </a:p>
                    <a:p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car 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because</a:t>
                      </a:r>
                    </a:p>
                    <a:p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puisque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puisqu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’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as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 crée une dépendance.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it’s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addictive.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y a un risque de harcèlement.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bullying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 mauvais</a:t>
                      </a:r>
                      <a:r>
                        <a:rPr lang="fr-FR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pour la santé mentale.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it’s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bad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mental </a:t>
                      </a:r>
                      <a:r>
                        <a:rPr lang="fr-FR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106106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190" y="4754879"/>
            <a:ext cx="2815164" cy="187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9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950084"/>
              </p:ext>
            </p:extLst>
          </p:nvPr>
        </p:nvGraphicFramePr>
        <p:xfrm>
          <a:off x="0" y="0"/>
          <a:ext cx="12284704" cy="68326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9166">
                  <a:extLst>
                    <a:ext uri="{9D8B030D-6E8A-4147-A177-3AD203B41FA5}">
                      <a16:colId xmlns:a16="http://schemas.microsoft.com/office/drawing/2014/main" val="3286831374"/>
                    </a:ext>
                  </a:extLst>
                </a:gridCol>
                <a:gridCol w="1351016">
                  <a:extLst>
                    <a:ext uri="{9D8B030D-6E8A-4147-A177-3AD203B41FA5}">
                      <a16:colId xmlns:a16="http://schemas.microsoft.com/office/drawing/2014/main" val="625547749"/>
                    </a:ext>
                  </a:extLst>
                </a:gridCol>
                <a:gridCol w="236847">
                  <a:extLst>
                    <a:ext uri="{9D8B030D-6E8A-4147-A177-3AD203B41FA5}">
                      <a16:colId xmlns:a16="http://schemas.microsoft.com/office/drawing/2014/main" val="4264538866"/>
                    </a:ext>
                  </a:extLst>
                </a:gridCol>
                <a:gridCol w="881017">
                  <a:extLst>
                    <a:ext uri="{9D8B030D-6E8A-4147-A177-3AD203B41FA5}">
                      <a16:colId xmlns:a16="http://schemas.microsoft.com/office/drawing/2014/main" val="1961991339"/>
                    </a:ext>
                  </a:extLst>
                </a:gridCol>
                <a:gridCol w="1397725">
                  <a:extLst>
                    <a:ext uri="{9D8B030D-6E8A-4147-A177-3AD203B41FA5}">
                      <a16:colId xmlns:a16="http://schemas.microsoft.com/office/drawing/2014/main" val="2674923979"/>
                    </a:ext>
                  </a:extLst>
                </a:gridCol>
                <a:gridCol w="175714">
                  <a:extLst>
                    <a:ext uri="{9D8B030D-6E8A-4147-A177-3AD203B41FA5}">
                      <a16:colId xmlns:a16="http://schemas.microsoft.com/office/drawing/2014/main" val="3228148350"/>
                    </a:ext>
                  </a:extLst>
                </a:gridCol>
                <a:gridCol w="1368079">
                  <a:extLst>
                    <a:ext uri="{9D8B030D-6E8A-4147-A177-3AD203B41FA5}">
                      <a16:colId xmlns:a16="http://schemas.microsoft.com/office/drawing/2014/main" val="3751187414"/>
                    </a:ext>
                  </a:extLst>
                </a:gridCol>
                <a:gridCol w="1160220">
                  <a:extLst>
                    <a:ext uri="{9D8B030D-6E8A-4147-A177-3AD203B41FA5}">
                      <a16:colId xmlns:a16="http://schemas.microsoft.com/office/drawing/2014/main" val="3141930141"/>
                    </a:ext>
                  </a:extLst>
                </a:gridCol>
                <a:gridCol w="1227908">
                  <a:extLst>
                    <a:ext uri="{9D8B030D-6E8A-4147-A177-3AD203B41FA5}">
                      <a16:colId xmlns:a16="http://schemas.microsoft.com/office/drawing/2014/main" val="4129934503"/>
                    </a:ext>
                  </a:extLst>
                </a:gridCol>
                <a:gridCol w="1267780">
                  <a:extLst>
                    <a:ext uri="{9D8B030D-6E8A-4147-A177-3AD203B41FA5}">
                      <a16:colId xmlns:a16="http://schemas.microsoft.com/office/drawing/2014/main" val="515026857"/>
                    </a:ext>
                  </a:extLst>
                </a:gridCol>
                <a:gridCol w="230726">
                  <a:extLst>
                    <a:ext uri="{9D8B030D-6E8A-4147-A177-3AD203B41FA5}">
                      <a16:colId xmlns:a16="http://schemas.microsoft.com/office/drawing/2014/main" val="937666740"/>
                    </a:ext>
                  </a:extLst>
                </a:gridCol>
                <a:gridCol w="1498506">
                  <a:extLst>
                    <a:ext uri="{9D8B030D-6E8A-4147-A177-3AD203B41FA5}">
                      <a16:colId xmlns:a16="http://schemas.microsoft.com/office/drawing/2014/main" val="2521775062"/>
                    </a:ext>
                  </a:extLst>
                </a:gridCol>
              </a:tblGrid>
              <a:tr h="332157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M2-5    Qu’est-ce que tu aimes lire</a:t>
                      </a:r>
                      <a:r>
                        <a:rPr lang="fr-FR" sz="16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 </a:t>
                      </a:r>
                      <a:r>
                        <a:rPr lang="fr-FR" sz="1400" b="1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400" b="1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do </a:t>
                      </a:r>
                      <a:r>
                        <a:rPr lang="fr-FR" sz="1400" b="1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400" b="1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400" b="1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like</a:t>
                      </a:r>
                      <a:r>
                        <a:rPr lang="fr-FR" sz="1400" b="1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to </a:t>
                      </a:r>
                      <a:r>
                        <a:rPr lang="fr-FR" sz="1400" b="1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read</a:t>
                      </a:r>
                      <a:r>
                        <a:rPr lang="fr-FR" sz="1400" b="1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</a:t>
                      </a:r>
                      <a:endParaRPr lang="fr-FR" sz="14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i="1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301961">
                <a:tc gridSpan="3">
                  <a:txBody>
                    <a:bodyPr/>
                    <a:lstStyle/>
                    <a:p>
                      <a:pPr lvl="0" algn="ctr"/>
                      <a:r>
                        <a:rPr lang="fr-FR" sz="14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fr-FR" sz="14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/>
                      <a:r>
                        <a:rPr lang="fr-FR" sz="14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2a</a:t>
                      </a:r>
                      <a:endParaRPr lang="fr-FR" sz="14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/>
                      <a:r>
                        <a:rPr lang="fr-FR" sz="14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fr-FR" sz="14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1200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3623532">
                <a:tc grid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J’apprécie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 beaucoup les … 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I really appreciate/like…</a:t>
                      </a:r>
                      <a:endParaRPr lang="en-GB" sz="1200" i="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AptiferSansLTPro-Italic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Je préfère les … 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I </a:t>
                      </a: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prefer</a:t>
                      </a: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 …</a:t>
                      </a:r>
                      <a:endParaRPr lang="en-GB" sz="120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J’adore les… 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I love …</a:t>
                      </a:r>
                      <a:endParaRPr lang="en-GB" sz="120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J’ai une passion pour les … 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I’m</a:t>
                      </a: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passionate</a:t>
                      </a: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 about …</a:t>
                      </a:r>
                      <a:endParaRPr lang="en-GB" sz="120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Je n’aime pas les … 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I </a:t>
                      </a: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don’t</a:t>
                      </a: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like</a:t>
                      </a: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 …</a:t>
                      </a:r>
                      <a:endParaRPr lang="en-GB" sz="120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</a:rPr>
                        <a:t>J’ai horreur des …</a:t>
                      </a:r>
                    </a:p>
                    <a:p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</a:rPr>
                        <a:t>I </a:t>
                      </a: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</a:rPr>
                        <a:t>hate</a:t>
                      </a: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</a:rPr>
                        <a:t> …</a:t>
                      </a:r>
                      <a:endParaRPr lang="fr-FR" sz="120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AptiferSansLTPro-Regular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romans fantastiques.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fantasy </a:t>
                      </a: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novels</a:t>
                      </a:r>
                      <a:endParaRPr lang="en-GB" sz="1600" i="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AptiferSansLTPro-Italic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romans policiers.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detective</a:t>
                      </a: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novels</a:t>
                      </a:r>
                      <a:endParaRPr lang="en-GB" sz="160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romans d’amour.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romance </a:t>
                      </a: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novels</a:t>
                      </a:r>
                      <a:endParaRPr lang="en-GB" sz="1600" i="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AptiferSansLTPro-Italic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livres d’épouvante.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horror</a:t>
                      </a: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 books</a:t>
                      </a:r>
                      <a:endParaRPr lang="en-GB" sz="1600" i="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AptiferSansLTPro-Italic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BD.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comic</a:t>
                      </a: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 books/</a:t>
                      </a: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graphic</a:t>
                      </a: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novels</a:t>
                      </a:r>
                      <a:endParaRPr lang="fr-FR" sz="1200" i="1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AptiferSansLTPro-Italic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</a:rPr>
                        <a:t>mangas.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</a:rPr>
                        <a:t>Mangas</a:t>
                      </a:r>
                      <a:endParaRPr lang="fr-FR" sz="1200" b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J’aime les illustrations/l’humour</a:t>
                      </a: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I </a:t>
                      </a: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like</a:t>
                      </a: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 the illustrations/humour.</a:t>
                      </a:r>
                      <a:endParaRPr lang="en-GB" sz="160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Je ne lis pas sur une tablette. 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I don’t read on a tablet.</a:t>
                      </a:r>
                      <a:endParaRPr lang="en-GB" sz="160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Je préfère tenir un livre traditionnel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dans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 mes mains.</a:t>
                      </a:r>
                      <a:endParaRPr lang="fr-FR" sz="1200" b="1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ptiferSansLTPro-Regular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I </a:t>
                      </a: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prefer</a:t>
                      </a: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 holding a </a:t>
                      </a: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traditional</a:t>
                      </a: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 book</a:t>
                      </a:r>
                      <a:r>
                        <a:rPr lang="fr-FR" sz="1200" i="1" baseline="0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in my hands.</a:t>
                      </a:r>
                      <a:endParaRPr lang="en-GB" sz="160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Je ne lis plus de livres traditionnels. 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I no longer read traditional books.</a:t>
                      </a:r>
                      <a:endParaRPr lang="en-GB" sz="160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</a:rPr>
                        <a:t>Je lis beaucoup en ligne. </a:t>
                      </a:r>
                    </a:p>
                    <a:p>
                      <a:r>
                        <a:rPr lang="en-GB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</a:rPr>
                        <a:t>I read a lot online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mais je ne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pas de </a:t>
                      </a:r>
                    </a:p>
                    <a:p>
                      <a:r>
                        <a:rPr lang="en-GB" sz="1200" i="1" dirty="0" smtClean="0">
                          <a:solidFill>
                            <a:srgbClr val="00B0F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 I don’t read</a:t>
                      </a:r>
                      <a:endParaRPr lang="en-GB" sz="1200" i="1" dirty="0">
                        <a:solidFill>
                          <a:srgbClr val="00B0F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rgbClr val="CC0099"/>
                          </a:solidFill>
                        </a:rPr>
                        <a:t>Repeat</a:t>
                      </a:r>
                      <a:r>
                        <a:rPr lang="en-GB" sz="2400" b="1" baseline="0" dirty="0" smtClean="0">
                          <a:solidFill>
                            <a:srgbClr val="CC0099"/>
                          </a:solidFill>
                        </a:rPr>
                        <a:t> 2a</a:t>
                      </a:r>
                      <a:endParaRPr lang="en-GB" b="1" dirty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271765">
                <a:tc gridSpan="1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EXTRA DETAIL : </a:t>
                      </a:r>
                      <a:r>
                        <a:rPr kumimoji="0" lang="fr-FR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Past</a:t>
                      </a: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tense</a:t>
                      </a: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Futur </a:t>
                      </a:r>
                      <a:r>
                        <a:rPr kumimoji="0" lang="fr-FR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tense</a:t>
                      </a: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Opinion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032340"/>
                  </a:ext>
                </a:extLst>
              </a:tr>
              <a:tr h="3254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CC0099"/>
                          </a:solidFill>
                        </a:rPr>
                        <a:t>Repeat</a:t>
                      </a:r>
                      <a:r>
                        <a:rPr lang="en-GB" sz="1600" b="1" baseline="0" dirty="0" smtClean="0">
                          <a:solidFill>
                            <a:srgbClr val="CC0099"/>
                          </a:solidFill>
                        </a:rPr>
                        <a:t> 2a</a:t>
                      </a:r>
                      <a:endParaRPr lang="en-GB" sz="1800" b="1" dirty="0" smtClean="0">
                        <a:solidFill>
                          <a:srgbClr val="CC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solidFill>
                            <a:srgbClr val="CC0099"/>
                          </a:solidFill>
                        </a:rPr>
                        <a:t>Repeat</a:t>
                      </a:r>
                      <a:r>
                        <a:rPr lang="en-GB" sz="1600" b="1" baseline="0" dirty="0" smtClean="0">
                          <a:solidFill>
                            <a:srgbClr val="CC0099"/>
                          </a:solidFill>
                        </a:rPr>
                        <a:t> 2a</a:t>
                      </a:r>
                      <a:endParaRPr lang="en-GB" sz="1600" b="1" dirty="0" smtClean="0">
                        <a:solidFill>
                          <a:srgbClr val="CC0099"/>
                        </a:solidFill>
                      </a:endParaRPr>
                    </a:p>
                    <a:p>
                      <a:pPr algn="ctr"/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514653"/>
                  </a:ext>
                </a:extLst>
              </a:tr>
              <a:tr h="19692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L’année  dernière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Last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year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j’ai lu un/une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read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 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L’année  prochaine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Next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vais lire un/une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going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read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À mon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avis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In my opinion</a:t>
                      </a:r>
                    </a:p>
                    <a:p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pense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que 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think that</a:t>
                      </a:r>
                    </a:p>
                    <a:p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crois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que 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think that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fr-FR" sz="1200" b="1" i="0" dirty="0" smtClean="0">
                          <a:solidFill>
                            <a:srgbClr val="002060"/>
                          </a:solidFill>
                        </a:rPr>
                        <a:t>la lecture est très importante dans la vie. 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reading</a:t>
                      </a:r>
                      <a:r>
                        <a:rPr lang="fr-FR" sz="1200" b="0" i="1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baseline="0" dirty="0" err="1" smtClean="0">
                          <a:solidFill>
                            <a:srgbClr val="00B0F0"/>
                          </a:solidFill>
                        </a:rPr>
                        <a:t>is</a:t>
                      </a:r>
                      <a:r>
                        <a:rPr lang="fr-FR" sz="1200" b="0" i="1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very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important in life.</a:t>
                      </a:r>
                    </a:p>
                    <a:p>
                      <a:endParaRPr lang="fr-FR" sz="1200" b="1" i="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48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7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058446"/>
              </p:ext>
            </p:extLst>
          </p:nvPr>
        </p:nvGraphicFramePr>
        <p:xfrm>
          <a:off x="0" y="0"/>
          <a:ext cx="12193264" cy="68386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922">
                  <a:extLst>
                    <a:ext uri="{9D8B030D-6E8A-4147-A177-3AD203B41FA5}">
                      <a16:colId xmlns:a16="http://schemas.microsoft.com/office/drawing/2014/main" val="3286831374"/>
                    </a:ext>
                  </a:extLst>
                </a:gridCol>
                <a:gridCol w="192244">
                  <a:extLst>
                    <a:ext uri="{9D8B030D-6E8A-4147-A177-3AD203B41FA5}">
                      <a16:colId xmlns:a16="http://schemas.microsoft.com/office/drawing/2014/main" val="4234911211"/>
                    </a:ext>
                  </a:extLst>
                </a:gridCol>
                <a:gridCol w="1857731">
                  <a:extLst>
                    <a:ext uri="{9D8B030D-6E8A-4147-A177-3AD203B41FA5}">
                      <a16:colId xmlns:a16="http://schemas.microsoft.com/office/drawing/2014/main" val="625547749"/>
                    </a:ext>
                  </a:extLst>
                </a:gridCol>
                <a:gridCol w="232326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378823">
                  <a:extLst>
                    <a:ext uri="{9D8B030D-6E8A-4147-A177-3AD203B41FA5}">
                      <a16:colId xmlns:a16="http://schemas.microsoft.com/office/drawing/2014/main" val="1578210231"/>
                    </a:ext>
                  </a:extLst>
                </a:gridCol>
                <a:gridCol w="1100790">
                  <a:extLst>
                    <a:ext uri="{9D8B030D-6E8A-4147-A177-3AD203B41FA5}">
                      <a16:colId xmlns:a16="http://schemas.microsoft.com/office/drawing/2014/main" val="2674923979"/>
                    </a:ext>
                  </a:extLst>
                </a:gridCol>
                <a:gridCol w="296935">
                  <a:extLst>
                    <a:ext uri="{9D8B030D-6E8A-4147-A177-3AD203B41FA5}">
                      <a16:colId xmlns:a16="http://schemas.microsoft.com/office/drawing/2014/main" val="2153256686"/>
                    </a:ext>
                  </a:extLst>
                </a:gridCol>
                <a:gridCol w="766543">
                  <a:extLst>
                    <a:ext uri="{9D8B030D-6E8A-4147-A177-3AD203B41FA5}">
                      <a16:colId xmlns:a16="http://schemas.microsoft.com/office/drawing/2014/main" val="3228148350"/>
                    </a:ext>
                  </a:extLst>
                </a:gridCol>
                <a:gridCol w="1506396">
                  <a:extLst>
                    <a:ext uri="{9D8B030D-6E8A-4147-A177-3AD203B41FA5}">
                      <a16:colId xmlns:a16="http://schemas.microsoft.com/office/drawing/2014/main" val="1925764611"/>
                    </a:ext>
                  </a:extLst>
                </a:gridCol>
                <a:gridCol w="339634">
                  <a:extLst>
                    <a:ext uri="{9D8B030D-6E8A-4147-A177-3AD203B41FA5}">
                      <a16:colId xmlns:a16="http://schemas.microsoft.com/office/drawing/2014/main" val="3141930141"/>
                    </a:ext>
                  </a:extLst>
                </a:gridCol>
                <a:gridCol w="242016">
                  <a:extLst>
                    <a:ext uri="{9D8B030D-6E8A-4147-A177-3AD203B41FA5}">
                      <a16:colId xmlns:a16="http://schemas.microsoft.com/office/drawing/2014/main" val="4129934503"/>
                    </a:ext>
                  </a:extLst>
                </a:gridCol>
                <a:gridCol w="985892">
                  <a:extLst>
                    <a:ext uri="{9D8B030D-6E8A-4147-A177-3AD203B41FA5}">
                      <a16:colId xmlns:a16="http://schemas.microsoft.com/office/drawing/2014/main" val="2401550540"/>
                    </a:ext>
                  </a:extLst>
                </a:gridCol>
                <a:gridCol w="157907">
                  <a:extLst>
                    <a:ext uri="{9D8B030D-6E8A-4147-A177-3AD203B41FA5}">
                      <a16:colId xmlns:a16="http://schemas.microsoft.com/office/drawing/2014/main" val="515026857"/>
                    </a:ext>
                  </a:extLst>
                </a:gridCol>
                <a:gridCol w="1109873">
                  <a:extLst>
                    <a:ext uri="{9D8B030D-6E8A-4147-A177-3AD203B41FA5}">
                      <a16:colId xmlns:a16="http://schemas.microsoft.com/office/drawing/2014/main" val="2762944129"/>
                    </a:ext>
                  </a:extLst>
                </a:gridCol>
                <a:gridCol w="1729232">
                  <a:extLst>
                    <a:ext uri="{9D8B030D-6E8A-4147-A177-3AD203B41FA5}">
                      <a16:colId xmlns:a16="http://schemas.microsoft.com/office/drawing/2014/main" val="937666740"/>
                    </a:ext>
                  </a:extLst>
                </a:gridCol>
              </a:tblGrid>
              <a:tr h="332157">
                <a:tc gridSpan="1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M2-6    Qu’est-ce que tu aimes comme musique</a:t>
                      </a:r>
                      <a:r>
                        <a:rPr lang="fr-FR" sz="16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 </a:t>
                      </a:r>
                      <a:r>
                        <a:rPr lang="fr-FR" sz="1400" b="1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400" b="1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 music do </a:t>
                      </a:r>
                      <a:r>
                        <a:rPr lang="fr-FR" sz="1400" b="1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400" b="1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400" b="1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like</a:t>
                      </a:r>
                      <a:r>
                        <a:rPr lang="fr-FR" sz="1400" b="1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</a:t>
                      </a:r>
                      <a:endParaRPr lang="fr-FR" sz="14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i="1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301961">
                <a:tc>
                  <a:txBody>
                    <a:bodyPr/>
                    <a:lstStyle/>
                    <a:p>
                      <a:pPr lvl="0" algn="ctr"/>
                      <a:r>
                        <a:rPr lang="fr-FR" sz="14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fr-FR" sz="14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 algn="ctr"/>
                      <a:r>
                        <a:rPr lang="fr-FR" sz="14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fr-FR" sz="14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vl="0" algn="ctr"/>
                      <a:r>
                        <a:rPr lang="fr-FR" sz="14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fr-FR" sz="14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6</a:t>
                      </a:r>
                      <a:endParaRPr lang="fr-FR" sz="1400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i="1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7</a:t>
                      </a:r>
                      <a:endParaRPr lang="fr-FR" sz="1400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1200" i="1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63411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trouve que</a:t>
                      </a: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 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find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À mon avis </a:t>
                      </a: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 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 opinion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 chanteur/ </a:t>
                      </a:r>
                      <a:r>
                        <a:rPr lang="fr-FR" sz="12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 chanteuse </a:t>
                      </a: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préféré</a:t>
                      </a:r>
                      <a:r>
                        <a:rPr lang="fr-FR" sz="1200" b="1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c’est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favourite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singer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</a:rPr>
                        <a:t>parce que</a:t>
                      </a:r>
                      <a:endParaRPr lang="fr-FR" sz="1200" b="1" baseline="0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</a:rPr>
                        <a:t>car</a:t>
                      </a:r>
                      <a:endParaRPr lang="fr-FR" sz="1200" b="1" baseline="0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because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j’aime les paroles.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lyrics.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j’aime les mélodies.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</a:t>
                      </a:r>
                      <a:r>
                        <a:rPr lang="fr-FR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tunes.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0" u="none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 me donne envie de danser.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makes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 </a:t>
                      </a:r>
                      <a:r>
                        <a:rPr lang="fr-FR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want</a:t>
                      </a:r>
                      <a:r>
                        <a:rPr lang="fr-FR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dance.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ç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a me donne envie de</a:t>
                      </a:r>
                      <a:r>
                        <a:rPr lang="fr-FR" sz="1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chanter.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kumimoji="0" lang="fr-FR" sz="1200" b="0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makes</a:t>
                      </a:r>
                      <a:r>
                        <a:rPr kumimoji="0" lang="fr-FR" sz="1200" b="0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me </a:t>
                      </a:r>
                      <a:r>
                        <a:rPr kumimoji="0" lang="fr-FR" sz="1200" b="0" i="1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want</a:t>
                      </a:r>
                      <a:r>
                        <a:rPr kumimoji="0" lang="fr-FR" sz="1200" b="0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kumimoji="0" lang="fr-FR" sz="1200" b="0" i="1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sing</a:t>
                      </a:r>
                      <a:r>
                        <a:rPr kumimoji="0" lang="fr-FR" sz="1200" b="0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ç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a me rend joyeux / </a:t>
                      </a:r>
                      <a:r>
                        <a:rPr lang="fr-FR" sz="1200" b="1" dirty="0" smtClean="0">
                          <a:solidFill>
                            <a:srgbClr val="FF0000"/>
                          </a:solidFill>
                        </a:rPr>
                        <a:t>joyeuse.</a:t>
                      </a:r>
                      <a:endParaRPr lang="fr-FR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kumimoji="0" lang="fr-FR" sz="1200" b="0" i="1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kumimoji="0" lang="fr-FR" sz="1200" b="0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makes</a:t>
                      </a:r>
                      <a:r>
                        <a:rPr kumimoji="0" lang="fr-FR" sz="1200" b="0" i="1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me happy.</a:t>
                      </a:r>
                    </a:p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c’est relaxant</a:t>
                      </a:r>
                      <a:r>
                        <a:rPr lang="fr-FR" sz="1200" b="1" baseline="0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it’s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relaxing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D’habitude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Usually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Parfois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Sometimes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Généralement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Generally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j’écoute ma </a:t>
                      </a:r>
                      <a:r>
                        <a:rPr lang="en-GB" sz="1200" b="1" i="0" u="none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musique</a:t>
                      </a:r>
                      <a:r>
                        <a:rPr lang="en-GB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sur mon </a:t>
                      </a:r>
                      <a:r>
                        <a:rPr lang="en-GB" sz="1200" b="1" i="0" u="none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ordi</a:t>
                      </a:r>
                      <a:r>
                        <a:rPr lang="en-GB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listen to my </a:t>
                      </a:r>
                      <a:r>
                        <a:rPr lang="en-GB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music on my PC.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j’écoute ma </a:t>
                      </a:r>
                      <a:r>
                        <a:rPr lang="en-GB" sz="1200" b="1" i="0" u="none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musique</a:t>
                      </a:r>
                      <a:r>
                        <a:rPr lang="en-GB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sur mon portable.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listen to my </a:t>
                      </a:r>
                      <a:r>
                        <a:rPr lang="en-GB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music on my mobile.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j’écoute ma </a:t>
                      </a:r>
                      <a:r>
                        <a:rPr lang="en-GB" sz="1200" b="1" i="0" u="none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musique</a:t>
                      </a:r>
                      <a:r>
                        <a:rPr lang="en-GB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sur ma </a:t>
                      </a:r>
                      <a:r>
                        <a:rPr lang="en-GB" sz="1200" b="1" i="0" u="none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tablette</a:t>
                      </a:r>
                      <a:r>
                        <a:rPr lang="en-GB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listen to my </a:t>
                      </a:r>
                      <a:r>
                        <a:rPr lang="en-GB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music on my tablet.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j’écoute ma </a:t>
                      </a:r>
                      <a:r>
                        <a:rPr lang="en-GB" sz="1200" b="1" i="0" u="none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musique</a:t>
                      </a:r>
                      <a:r>
                        <a:rPr lang="en-GB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avec </a:t>
                      </a:r>
                      <a:r>
                        <a:rPr lang="en-GB" sz="1200" b="1" i="0" u="none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</a:t>
                      </a:r>
                      <a:r>
                        <a:rPr lang="en-GB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u="none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écouteurs</a:t>
                      </a:r>
                      <a:r>
                        <a:rPr lang="en-GB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listen to my </a:t>
                      </a:r>
                      <a:r>
                        <a:rPr lang="en-GB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music with my </a:t>
                      </a:r>
                      <a:r>
                        <a:rPr lang="en-GB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earpods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200" b="1" i="0" u="none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crée</a:t>
                      </a:r>
                      <a:r>
                        <a:rPr lang="en-GB" sz="1200" b="1" i="0" u="none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playlists.</a:t>
                      </a:r>
                      <a:endParaRPr lang="en-GB" sz="1200" b="0" i="1" u="none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playlist.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regarde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des clips videos.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watch video clips.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298941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 style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préféré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c’est</a:t>
                      </a:r>
                      <a:endParaRPr lang="en-GB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favourite genre 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j’aime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n’aime pas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don’t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préfère</a:t>
                      </a:r>
                      <a:endParaRPr kumimoji="0" lang="fr-F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prefer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 musique pop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pop music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 musique rock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rock music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 musique classique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classical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music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 hard rock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hard rock</a:t>
                      </a:r>
                      <a:endParaRPr kumimoji="0" lang="fr-F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 jazz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jazz</a:t>
                      </a:r>
                      <a:endParaRPr kumimoji="0" lang="fr-F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 rap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rap</a:t>
                      </a:r>
                      <a:endParaRPr kumimoji="0" lang="fr-F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le </a:t>
                      </a:r>
                      <a:r>
                        <a:rPr kumimoji="0" lang="fr-FR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R'n’B</a:t>
                      </a: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R’n’B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834692"/>
                  </a:ext>
                </a:extLst>
              </a:tr>
              <a:tr h="271765">
                <a:tc gridSpan="1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EXTRA </a:t>
                      </a: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DETAIL : </a:t>
                      </a:r>
                      <a:r>
                        <a:rPr kumimoji="0" lang="fr-FR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Past</a:t>
                      </a: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tense</a:t>
                      </a: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Futur </a:t>
                      </a:r>
                      <a:r>
                        <a:rPr kumimoji="0" lang="fr-FR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tense</a:t>
                      </a: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/ Opinion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1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032340"/>
                  </a:ext>
                </a:extLst>
              </a:tr>
              <a:tr h="32547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514653"/>
                  </a:ext>
                </a:extLst>
              </a:tr>
              <a:tr h="196925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L’année  dernière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Last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year</a:t>
                      </a:r>
                      <a:endParaRPr lang="fr-FR" sz="1200" b="0" i="1" dirty="0" smtClean="0">
                        <a:solidFill>
                          <a:srgbClr val="00B0F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Le weekend dernier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smtClean="0">
                          <a:solidFill>
                            <a:srgbClr val="00B0F0"/>
                          </a:solidFill>
                        </a:rPr>
                        <a:t>last weekend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</a:rPr>
                        <a:t>Hier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</a:rPr>
                        <a:t>Yesterday</a:t>
                      </a:r>
                      <a:endParaRPr kumimoji="0" lang="fr-F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j’ai téléchargé des chansons.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downloaded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some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songs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j’ai acheté l’album de 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bought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…’s album.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suis allé</a:t>
                      </a: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 </a:t>
                      </a: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au concert de…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went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..’s concert.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j’ai écouté…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listened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L’année  prochaine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Next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vais télécharger des chansons.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downloaded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some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songs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vais acheter l’album de 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Iam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going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buy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…’s album.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je vais aller au concert de…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going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go to  ..’s concert.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À mon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avis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In my opinion</a:t>
                      </a:r>
                    </a:p>
                    <a:p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pense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que 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think that</a:t>
                      </a:r>
                    </a:p>
                    <a:p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Je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crois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que 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I think that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fr-FR" sz="1200" b="1" i="0" dirty="0" smtClean="0">
                          <a:solidFill>
                            <a:srgbClr val="002060"/>
                          </a:solidFill>
                        </a:rPr>
                        <a:t>la musique est très importante dans la vie. 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music</a:t>
                      </a:r>
                      <a:r>
                        <a:rPr lang="fr-FR" sz="1200" b="0" i="1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baseline="0" dirty="0" err="1" smtClean="0">
                          <a:solidFill>
                            <a:srgbClr val="00B0F0"/>
                          </a:solidFill>
                        </a:rPr>
                        <a:t>is</a:t>
                      </a:r>
                      <a:r>
                        <a:rPr lang="fr-FR" sz="1200" b="0" i="1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</a:rPr>
                        <a:t>very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</a:rPr>
                        <a:t> important in life.</a:t>
                      </a:r>
                    </a:p>
                    <a:p>
                      <a:endParaRPr lang="fr-FR" sz="1200" b="1" i="0" dirty="0" smtClean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48467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4" y="3064398"/>
            <a:ext cx="1267096" cy="120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006670"/>
              </p:ext>
            </p:extLst>
          </p:nvPr>
        </p:nvGraphicFramePr>
        <p:xfrm>
          <a:off x="0" y="13"/>
          <a:ext cx="12213564" cy="69010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5345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203450">
                  <a:extLst>
                    <a:ext uri="{9D8B030D-6E8A-4147-A177-3AD203B41FA5}">
                      <a16:colId xmlns:a16="http://schemas.microsoft.com/office/drawing/2014/main" val="2977257086"/>
                    </a:ext>
                  </a:extLst>
                </a:gridCol>
                <a:gridCol w="1763896">
                  <a:extLst>
                    <a:ext uri="{9D8B030D-6E8A-4147-A177-3AD203B41FA5}">
                      <a16:colId xmlns:a16="http://schemas.microsoft.com/office/drawing/2014/main" val="3363769880"/>
                    </a:ext>
                  </a:extLst>
                </a:gridCol>
                <a:gridCol w="563286">
                  <a:extLst>
                    <a:ext uri="{9D8B030D-6E8A-4147-A177-3AD203B41FA5}">
                      <a16:colId xmlns:a16="http://schemas.microsoft.com/office/drawing/2014/main" val="3427200910"/>
                    </a:ext>
                  </a:extLst>
                </a:gridCol>
                <a:gridCol w="766750">
                  <a:extLst>
                    <a:ext uri="{9D8B030D-6E8A-4147-A177-3AD203B41FA5}">
                      <a16:colId xmlns:a16="http://schemas.microsoft.com/office/drawing/2014/main" val="465788320"/>
                    </a:ext>
                  </a:extLst>
                </a:gridCol>
                <a:gridCol w="565662">
                  <a:extLst>
                    <a:ext uri="{9D8B030D-6E8A-4147-A177-3AD203B41FA5}">
                      <a16:colId xmlns:a16="http://schemas.microsoft.com/office/drawing/2014/main" val="2391504702"/>
                    </a:ext>
                  </a:extLst>
                </a:gridCol>
                <a:gridCol w="598120">
                  <a:extLst>
                    <a:ext uri="{9D8B030D-6E8A-4147-A177-3AD203B41FA5}">
                      <a16:colId xmlns:a16="http://schemas.microsoft.com/office/drawing/2014/main" val="2264580964"/>
                    </a:ext>
                  </a:extLst>
                </a:gridCol>
                <a:gridCol w="433845">
                  <a:extLst>
                    <a:ext uri="{9D8B030D-6E8A-4147-A177-3AD203B41FA5}">
                      <a16:colId xmlns:a16="http://schemas.microsoft.com/office/drawing/2014/main" val="1027782000"/>
                    </a:ext>
                  </a:extLst>
                </a:gridCol>
                <a:gridCol w="574766">
                  <a:extLst>
                    <a:ext uri="{9D8B030D-6E8A-4147-A177-3AD203B41FA5}">
                      <a16:colId xmlns:a16="http://schemas.microsoft.com/office/drawing/2014/main" val="3369608724"/>
                    </a:ext>
                  </a:extLst>
                </a:gridCol>
                <a:gridCol w="927463">
                  <a:extLst>
                    <a:ext uri="{9D8B030D-6E8A-4147-A177-3AD203B41FA5}">
                      <a16:colId xmlns:a16="http://schemas.microsoft.com/office/drawing/2014/main" val="2726964618"/>
                    </a:ext>
                  </a:extLst>
                </a:gridCol>
                <a:gridCol w="965925">
                  <a:extLst>
                    <a:ext uri="{9D8B030D-6E8A-4147-A177-3AD203B41FA5}">
                      <a16:colId xmlns:a16="http://schemas.microsoft.com/office/drawing/2014/main" val="299746944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433516766"/>
                    </a:ext>
                  </a:extLst>
                </a:gridCol>
                <a:gridCol w="3096416">
                  <a:extLst>
                    <a:ext uri="{9D8B030D-6E8A-4147-A177-3AD203B41FA5}">
                      <a16:colId xmlns:a16="http://schemas.microsoft.com/office/drawing/2014/main" val="826790700"/>
                    </a:ext>
                  </a:extLst>
                </a:gridCol>
              </a:tblGrid>
              <a:tr h="311766">
                <a:tc gridSpan="1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M2-7.   </a:t>
                      </a:r>
                      <a:r>
                        <a:rPr lang="fr-FR" sz="1800" b="1" i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Qu’est-ce</a:t>
                      </a:r>
                      <a:r>
                        <a:rPr lang="fr-FR" sz="1800" b="1" i="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que tu vas regarder à la télé ce soir? </a:t>
                      </a:r>
                      <a:r>
                        <a:rPr lang="fr-FR" sz="1600" b="1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600" b="1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 are </a:t>
                      </a:r>
                      <a:r>
                        <a:rPr lang="fr-FR" sz="1600" b="1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you</a:t>
                      </a:r>
                      <a:r>
                        <a:rPr lang="fr-FR" sz="1600" b="1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fr-FR" sz="1600" b="1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goign</a:t>
                      </a:r>
                      <a:r>
                        <a:rPr lang="fr-FR" sz="1600" b="1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to </a:t>
                      </a:r>
                      <a:r>
                        <a:rPr lang="fr-FR" sz="1600" b="1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watch</a:t>
                      </a:r>
                      <a:r>
                        <a:rPr lang="fr-FR" sz="1600" b="1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on TV </a:t>
                      </a:r>
                      <a:r>
                        <a:rPr lang="fr-FR" sz="1600" b="1" i="1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tonight</a:t>
                      </a:r>
                      <a:r>
                        <a:rPr lang="fr-FR" sz="1600" b="1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?</a:t>
                      </a:r>
                      <a:endParaRPr lang="fr-FR" sz="1600" b="0" i="1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233824">
                <a:tc>
                  <a:txBody>
                    <a:bodyPr/>
                    <a:lstStyle/>
                    <a:p>
                      <a:pPr lvl="0" algn="ctr"/>
                      <a:r>
                        <a:rPr lang="fr-FR" sz="12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fr-FR" sz="12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i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fr-FR" sz="12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47705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 soir je vais regarder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Tonight I am going to watch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 dessins animé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cartoon</a:t>
                      </a:r>
                      <a:r>
                        <a:rPr lang="fr-FR" sz="1200" b="1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FR" sz="1200" b="1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b="1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documentaire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documentary</a:t>
                      </a:r>
                      <a:r>
                        <a:rPr lang="fr-FR" sz="1200" b="1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FR" sz="1200" b="1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b="1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émission de sport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sport programme</a:t>
                      </a:r>
                      <a:r>
                        <a:rPr lang="fr-FR" sz="1200" b="1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FR" sz="1200" b="1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b="1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émission de télé-réalité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reality TV show</a:t>
                      </a:r>
                      <a:r>
                        <a:rPr lang="fr-FR" sz="1200" b="1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FR" sz="1200" b="1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b="1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émission de</a:t>
                      </a:r>
                      <a:r>
                        <a:rPr lang="fr-FR" sz="1200" b="1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musique</a:t>
                      </a:r>
                      <a:endParaRPr lang="fr-FR" sz="1200" b="1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music show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les actualités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news</a:t>
                      </a:r>
                      <a:r>
                        <a:rPr kumimoji="0" lang="fr-FR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fr-FR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 jeu télévisé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game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show</a:t>
                      </a:r>
                      <a:r>
                        <a:rPr kumimoji="0" lang="fr-FR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fr-FR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 météo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weather</a:t>
                      </a:r>
                      <a:r>
                        <a:rPr kumimoji="0" lang="fr-FR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fr-FR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une série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series</a:t>
                      </a:r>
                      <a:endParaRPr kumimoji="0" lang="en-GB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parce</a:t>
                      </a:r>
                      <a:r>
                        <a:rPr lang="en-GB" sz="1200" b="1" i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que c’est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1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because it is</a:t>
                      </a:r>
                      <a:endParaRPr lang="en-GB" sz="1200" b="0" i="1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0" i="1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amusant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	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funny</a:t>
                      </a:r>
                      <a:endParaRPr lang="en-GB" sz="160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divertissant</a:t>
                      </a:r>
                      <a:endParaRPr lang="en-GB" sz="1200" b="1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ptiferSansLTPro-Regular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entertaining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intéressant 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interesting</a:t>
                      </a:r>
                      <a:endParaRPr lang="fr-FR" sz="1200" i="1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AptiferSansLTPro-Italic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passionnant</a:t>
                      </a:r>
                      <a:r>
                        <a:rPr lang="fr-FR" sz="1200" dirty="0" smtClean="0"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exciting</a:t>
                      </a:r>
                      <a:endParaRPr lang="en-GB" sz="160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éducatif 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educational</a:t>
                      </a:r>
                      <a:endParaRPr lang="fr-FR" sz="1200" i="1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AptiferSansLTPro-Italic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ennuyeux 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boring</a:t>
                      </a:r>
                      <a:endParaRPr lang="en-GB" sz="160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(trop) sérieux 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too</a:t>
                      </a: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serious</a:t>
                      </a:r>
                      <a:endParaRPr lang="fr-FR" sz="1200" i="1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AptiferSansLTPro-Italic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original</a:t>
                      </a:r>
                      <a:r>
                        <a:rPr lang="fr-FR" sz="1200" b="1" dirty="0" smtClean="0"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original</a:t>
                      </a:r>
                      <a:endParaRPr lang="en-GB" sz="160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b="0" i="1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Mon émission préférée s’appelle … </a:t>
                      </a:r>
                      <a:r>
                        <a:rPr lang="fr-FR" sz="1200" b="1" i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My</a:t>
                      </a:r>
                      <a:r>
                        <a:rPr lang="fr-FR" sz="12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b="1" i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favourite</a:t>
                      </a:r>
                      <a:r>
                        <a:rPr lang="fr-FR" sz="12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 programme </a:t>
                      </a:r>
                      <a:r>
                        <a:rPr lang="fr-FR" sz="1200" b="1" i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n-GB" sz="1600" b="1" i="0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200" b="1" i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called</a:t>
                      </a:r>
                      <a:r>
                        <a:rPr lang="fr-FR" sz="12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 …</a:t>
                      </a:r>
                      <a:endParaRPr lang="en-GB" sz="1600" b="1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C’est un jeu télévisé. 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It’s</a:t>
                      </a:r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game show.</a:t>
                      </a:r>
                      <a:endParaRPr lang="en-GB" sz="1600" b="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C’est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une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série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It’s a drama series.</a:t>
                      </a:r>
                      <a:endParaRPr lang="en-GB" sz="1600" b="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J’aime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bien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l’animateur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(-trice).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I like the presenter.</a:t>
                      </a:r>
                      <a:endParaRPr lang="en-GB" sz="1600" b="0" i="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Les acteurs sont très doués.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The actors are very talented.</a:t>
                      </a:r>
                      <a:endParaRPr lang="en-GB" sz="1600" b="0" i="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Le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scénario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passionnant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. 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The plot is exciting.</a:t>
                      </a:r>
                      <a:endParaRPr lang="en-GB" sz="1600" b="0" i="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J’apprends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 beaucoup. 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GB" sz="1200" b="0" i="0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 learn a lot.</a:t>
                      </a:r>
                      <a:endParaRPr lang="en-GB" sz="1600" b="0" i="0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600"/>
                        </a:spcAft>
                      </a:pP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AptiferSansLTPro-Regular"/>
                          <a:cs typeface="Arial" panose="020B0604020202020204" pitchFamily="34" charset="0"/>
                        </a:rPr>
                        <a:t>Je ne rate jamais cette émission! </a:t>
                      </a:r>
                    </a:p>
                    <a:p>
                      <a:pPr>
                        <a:lnSpc>
                          <a:spcPts val="1600"/>
                        </a:lnSpc>
                        <a:spcAft>
                          <a:spcPts val="600"/>
                        </a:spcAft>
                      </a:pPr>
                      <a:r>
                        <a:rPr lang="en-GB" sz="1200" b="0" i="1" dirty="0" smtClean="0">
                          <a:solidFill>
                            <a:srgbClr val="00B0F0"/>
                          </a:solidFill>
                          <a:effectLst/>
                          <a:latin typeface="Arial" panose="020B0604020202020204" pitchFamily="34" charset="0"/>
                          <a:ea typeface="AptiferSansLTPro-Italic"/>
                          <a:cs typeface="Arial" panose="020B0604020202020204" pitchFamily="34" charset="0"/>
                        </a:rPr>
                        <a:t>I never miss this programme!</a:t>
                      </a:r>
                      <a:endParaRPr lang="en-GB" sz="1600" b="0" i="1" dirty="0" smtClean="0">
                        <a:solidFill>
                          <a:srgbClr val="00B0F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130624">
                <a:tc gridSpan="1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 DETAIL:</a:t>
                      </a:r>
                      <a:r>
                        <a:rPr lang="en-GB" sz="1200" i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Someone else</a:t>
                      </a:r>
                      <a:endParaRPr lang="en-GB" sz="1200" i="1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194607"/>
                  </a:ext>
                </a:extLst>
              </a:tr>
              <a:tr h="17112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i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GB" sz="12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4909698"/>
                  </a:ext>
                </a:extLst>
              </a:tr>
              <a:tr h="13062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i="1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 frère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regarder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 brother, HE is going to watch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sœur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</a:t>
                      </a: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regarder</a:t>
                      </a:r>
                      <a:endParaRPr lang="en-GB" sz="1200" b="1" i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sister, SHE is going to watch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 dessins animé</a:t>
                      </a:r>
                    </a:p>
                    <a:p>
                      <a:r>
                        <a:rPr lang="fr-FR" sz="1200" b="0" i="1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cartoon</a:t>
                      </a:r>
                      <a:r>
                        <a:rPr lang="fr-FR" sz="1200" b="1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fr-FR" sz="1200" b="1" i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1200" b="1" i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fr-FR" sz="1200" b="1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documentaire</a:t>
                      </a:r>
                    </a:p>
                    <a:p>
                      <a:r>
                        <a:rPr lang="fr-FR" sz="1200" b="0" i="1" dirty="0" err="1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documentary</a:t>
                      </a:r>
                      <a:endParaRPr lang="en-GB" sz="1200" i="1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puisqu’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as</a:t>
                      </a:r>
                    </a:p>
                    <a:p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parce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qu</a:t>
                      </a:r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’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because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il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he</a:t>
                      </a:r>
                    </a:p>
                    <a:p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elle</a:t>
                      </a: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she</a:t>
                      </a:r>
                      <a:endParaRPr lang="en-GB" sz="1200" b="0" i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n’aime pas</a:t>
                      </a: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doesn’t like</a:t>
                      </a:r>
                    </a:p>
                    <a:p>
                      <a:r>
                        <a:rPr lang="en-GB" sz="1200" b="1" dirty="0" err="1" smtClean="0">
                          <a:solidFill>
                            <a:srgbClr val="002060"/>
                          </a:solidFill>
                        </a:rPr>
                        <a:t>déteste</a:t>
                      </a:r>
                      <a:endParaRPr lang="en-GB" sz="1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GB" sz="1200" b="0" i="1" dirty="0" smtClean="0">
                          <a:solidFill>
                            <a:srgbClr val="00B0F0"/>
                          </a:solidFill>
                        </a:rPr>
                        <a:t>hates</a:t>
                      </a:r>
                      <a:endParaRPr lang="en-GB" sz="1200" b="0" i="1" dirty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les infos.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 news.</a:t>
                      </a:r>
                      <a:r>
                        <a:rPr kumimoji="0" lang="fr-FR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fr-FR" sz="12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les jeux télévisés.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game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shows.</a:t>
                      </a:r>
                      <a:endParaRPr lang="en-GB" sz="1200" b="0" i="1" dirty="0" smtClean="0">
                        <a:solidFill>
                          <a:srgbClr val="00B0F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087156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481" b="5227"/>
          <a:stretch/>
        </p:blipFill>
        <p:spPr>
          <a:xfrm>
            <a:off x="9587344" y="5749637"/>
            <a:ext cx="2166800" cy="1108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6425"/>
          <a:stretch/>
        </p:blipFill>
        <p:spPr>
          <a:xfrm>
            <a:off x="10768759" y="323947"/>
            <a:ext cx="1423241" cy="10901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4148" y="1571312"/>
            <a:ext cx="1439416" cy="806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r="3172"/>
          <a:stretch/>
        </p:blipFill>
        <p:spPr>
          <a:xfrm>
            <a:off x="9116594" y="3878810"/>
            <a:ext cx="1401677" cy="81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0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46BDE8-FE34-4271-AB6B-F55707CD8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45862"/>
              </p:ext>
            </p:extLst>
          </p:nvPr>
        </p:nvGraphicFramePr>
        <p:xfrm>
          <a:off x="0" y="3"/>
          <a:ext cx="12213773" cy="67257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3479">
                  <a:extLst>
                    <a:ext uri="{9D8B030D-6E8A-4147-A177-3AD203B41FA5}">
                      <a16:colId xmlns:a16="http://schemas.microsoft.com/office/drawing/2014/main" val="346465721"/>
                    </a:ext>
                  </a:extLst>
                </a:gridCol>
                <a:gridCol w="933479">
                  <a:extLst>
                    <a:ext uri="{9D8B030D-6E8A-4147-A177-3AD203B41FA5}">
                      <a16:colId xmlns:a16="http://schemas.microsoft.com/office/drawing/2014/main" val="3258694314"/>
                    </a:ext>
                  </a:extLst>
                </a:gridCol>
                <a:gridCol w="1774272">
                  <a:extLst>
                    <a:ext uri="{9D8B030D-6E8A-4147-A177-3AD203B41FA5}">
                      <a16:colId xmlns:a16="http://schemas.microsoft.com/office/drawing/2014/main" val="2153256686"/>
                    </a:ext>
                  </a:extLst>
                </a:gridCol>
                <a:gridCol w="1725292">
                  <a:extLst>
                    <a:ext uri="{9D8B030D-6E8A-4147-A177-3AD203B41FA5}">
                      <a16:colId xmlns:a16="http://schemas.microsoft.com/office/drawing/2014/main" val="2483169007"/>
                    </a:ext>
                  </a:extLst>
                </a:gridCol>
                <a:gridCol w="623022">
                  <a:extLst>
                    <a:ext uri="{9D8B030D-6E8A-4147-A177-3AD203B41FA5}">
                      <a16:colId xmlns:a16="http://schemas.microsoft.com/office/drawing/2014/main" val="2682667079"/>
                    </a:ext>
                  </a:extLst>
                </a:gridCol>
                <a:gridCol w="862646">
                  <a:extLst>
                    <a:ext uri="{9D8B030D-6E8A-4147-A177-3AD203B41FA5}">
                      <a16:colId xmlns:a16="http://schemas.microsoft.com/office/drawing/2014/main" val="3859250158"/>
                    </a:ext>
                  </a:extLst>
                </a:gridCol>
                <a:gridCol w="1485668">
                  <a:extLst>
                    <a:ext uri="{9D8B030D-6E8A-4147-A177-3AD203B41FA5}">
                      <a16:colId xmlns:a16="http://schemas.microsoft.com/office/drawing/2014/main" val="2696414648"/>
                    </a:ext>
                  </a:extLst>
                </a:gridCol>
                <a:gridCol w="1198119">
                  <a:extLst>
                    <a:ext uri="{9D8B030D-6E8A-4147-A177-3AD203B41FA5}">
                      <a16:colId xmlns:a16="http://schemas.microsoft.com/office/drawing/2014/main" val="4197684131"/>
                    </a:ext>
                  </a:extLst>
                </a:gridCol>
                <a:gridCol w="1198119">
                  <a:extLst>
                    <a:ext uri="{9D8B030D-6E8A-4147-A177-3AD203B41FA5}">
                      <a16:colId xmlns:a16="http://schemas.microsoft.com/office/drawing/2014/main" val="4092841317"/>
                    </a:ext>
                  </a:extLst>
                </a:gridCol>
                <a:gridCol w="1479677">
                  <a:extLst>
                    <a:ext uri="{9D8B030D-6E8A-4147-A177-3AD203B41FA5}">
                      <a16:colId xmlns:a16="http://schemas.microsoft.com/office/drawing/2014/main" val="370463609"/>
                    </a:ext>
                  </a:extLst>
                </a:gridCol>
              </a:tblGrid>
              <a:tr h="353128">
                <a:tc gridSpan="10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M2.8   </a:t>
                      </a:r>
                      <a:r>
                        <a:rPr lang="fr-FR" sz="1800" b="1" i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Qu’est-ce que tu as fait le weekend dernier avec tes amis</a:t>
                      </a:r>
                      <a:r>
                        <a:rPr lang="fr-FR" sz="1800" b="1" i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What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did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do last weekend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with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your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fr-FR" sz="1800" b="0" i="1" baseline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friends</a:t>
                      </a:r>
                      <a:r>
                        <a:rPr lang="fr-FR" sz="18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?</a:t>
                      </a: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5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500" b="0" i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920653"/>
                  </a:ext>
                </a:extLst>
              </a:tr>
              <a:tr h="391883">
                <a:tc>
                  <a:txBody>
                    <a:bodyPr/>
                    <a:lstStyle/>
                    <a:p>
                      <a:pPr lvl="0" algn="ctr"/>
                      <a:r>
                        <a:rPr lang="fr-FR" sz="15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1</a:t>
                      </a:r>
                      <a:endParaRPr lang="fr-FR" sz="15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15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2</a:t>
                      </a:r>
                      <a:endParaRPr lang="fr-FR" sz="1500" b="0" i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fr-FR" sz="15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3</a:t>
                      </a:r>
                      <a:endParaRPr lang="fr-FR" sz="15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5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1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4</a:t>
                      </a:r>
                      <a:endParaRPr lang="fr-FR" sz="1500" b="0" i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98990"/>
                  </a:ext>
                </a:extLst>
              </a:tr>
              <a:tr h="3089872">
                <a:tc rowSpan="2">
                  <a:txBody>
                    <a:bodyPr/>
                    <a:lstStyle/>
                    <a:p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</a:rPr>
                        <a:t>Le weekend</a:t>
                      </a:r>
                      <a:r>
                        <a:rPr lang="fr-FR" sz="1200" b="1" baseline="0" noProof="0" dirty="0" smtClean="0">
                          <a:solidFill>
                            <a:srgbClr val="002060"/>
                          </a:solidFill>
                        </a:rPr>
                        <a:t> dernier</a:t>
                      </a:r>
                      <a:endParaRPr lang="fr-FR" sz="1200" b="1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Last weekend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</a:rPr>
                        <a:t>d’abord</a:t>
                      </a:r>
                      <a:endParaRPr lang="fr-FR" sz="1200" b="1" baseline="0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first of all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</a:rPr>
                        <a:t>après</a:t>
                      </a:r>
                      <a:endParaRPr lang="fr-FR" sz="1200" b="1" baseline="0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afterwards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200" b="1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</a:rPr>
                        <a:t>puis</a:t>
                      </a:r>
                      <a:endParaRPr lang="fr-FR" sz="1200" b="1" baseline="0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then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</a:rPr>
                        <a:t>ensuite</a:t>
                      </a:r>
                      <a:endParaRPr lang="fr-FR" sz="1200" b="1" baseline="0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then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suis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  <a:p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</a:t>
                      </a:r>
                      <a:endParaRPr lang="en-GB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</a:p>
                    <a:p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endParaRPr lang="en-GB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</a:t>
                      </a:r>
                    </a:p>
                    <a:p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endParaRPr lang="en-GB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she</a:t>
                      </a:r>
                    </a:p>
                    <a:p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</a:t>
                      </a:r>
                      <a:endParaRPr lang="en-GB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allé(e)(s)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resté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(e)(s)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Stayed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sorti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(e)(s)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Went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out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</a:t>
                      </a:r>
                      <a:r>
                        <a:rPr lang="en-GB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 restaurant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a restaurant</a:t>
                      </a:r>
                      <a:endParaRPr lang="en-GB" sz="1200" b="1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la </a:t>
                      </a:r>
                      <a:r>
                        <a:rPr lang="en-GB" sz="12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maison</a:t>
                      </a:r>
                      <a:endParaRPr lang="en-GB" sz="1200" b="1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cinéma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en-GB" sz="1200" b="0" i="1" kern="1200" baseline="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cincema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un concert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concert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 pub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pub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c’était </a:t>
                      </a: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was</a:t>
                      </a:r>
                    </a:p>
                    <a:p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trouvé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ça</a:t>
                      </a:r>
                      <a:endParaRPr lang="en-GB" sz="1200" b="1" i="0" kern="1200" baseline="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found that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vraiment</a:t>
                      </a: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really</a:t>
                      </a:r>
                    </a:p>
                    <a:p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très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  <a:r>
                        <a:rPr lang="en-GB" sz="1200" b="1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GB" sz="1200" b="1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GB" sz="1200" b="1" i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</a:rPr>
                        <a:t>totalement</a:t>
                      </a:r>
                      <a:endParaRPr lang="fr-FR" sz="1200" b="1" baseline="0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totally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génial.</a:t>
                      </a: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great.</a:t>
                      </a:r>
                    </a:p>
                    <a:p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cool.</a:t>
                      </a:r>
                    </a:p>
                    <a:p>
                      <a:r>
                        <a:rPr lang="en-GB" sz="1200" b="1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cool.</a:t>
                      </a:r>
                    </a:p>
                    <a:p>
                      <a:endParaRPr lang="en-GB" sz="1200" b="1" i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fr-FR" sz="1200" b="1" noProof="0" dirty="0" err="1" smtClean="0">
                          <a:solidFill>
                            <a:srgbClr val="002060"/>
                          </a:solidFill>
                        </a:rPr>
                        <a:t>arrant</a:t>
                      </a:r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  <a:endParaRPr lang="fr-FR" sz="1200" b="1" baseline="0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funny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fr-FR" sz="1200" b="1" baseline="0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200" b="1" baseline="0" noProof="0" dirty="0" smtClean="0">
                          <a:solidFill>
                            <a:srgbClr val="002060"/>
                          </a:solidFill>
                        </a:rPr>
                        <a:t>intéressant.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interesting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fr-FR" sz="1200" b="1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</a:rPr>
                        <a:t>ennuyeux.</a:t>
                      </a:r>
                      <a:endParaRPr lang="fr-FR" sz="1200" b="1" baseline="0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boring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fr-FR" sz="1200" b="1" baseline="0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200" b="1" baseline="0" noProof="0" dirty="0" smtClean="0">
                          <a:solidFill>
                            <a:srgbClr val="002060"/>
                          </a:solidFill>
                        </a:rPr>
                        <a:t>nul.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rubbish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fr-FR" sz="1200" b="1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</a:rPr>
                        <a:t>fabuleux.</a:t>
                      </a:r>
                      <a:endParaRPr lang="fr-FR" sz="1200" b="1" baseline="0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fabulous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lang="fr-FR" sz="1200" b="1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fr-FR" sz="1200" b="1" noProof="0" dirty="0" smtClean="0">
                          <a:solidFill>
                            <a:srgbClr val="002060"/>
                          </a:solidFill>
                        </a:rPr>
                        <a:t>désastreux.</a:t>
                      </a:r>
                      <a:endParaRPr lang="fr-FR" sz="1200" b="1" baseline="0" noProof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Disastrous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lamentable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pathetic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b="0" i="1" kern="1200" baseline="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délicieux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delicious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2065556"/>
                  </a:ext>
                </a:extLst>
              </a:tr>
              <a:tr h="276773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j’ai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</a:p>
                    <a:p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</a:t>
                      </a: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</a:p>
                    <a:p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Il/</a:t>
                      </a:r>
                      <a:r>
                        <a:rPr lang="en-GB" sz="1200" b="1" i="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He/she</a:t>
                      </a:r>
                    </a:p>
                    <a:p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a</a:t>
                      </a:r>
                    </a:p>
                    <a:p>
                      <a:r>
                        <a:rPr lang="en-GB" sz="1200" b="0" i="1" kern="1200" baseline="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fait</a:t>
                      </a:r>
                      <a:r>
                        <a:rPr lang="en-GB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 </a:t>
                      </a:r>
                      <a:r>
                        <a:rPr lang="en-GB" sz="1200" b="1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patin</a:t>
                      </a:r>
                      <a:r>
                        <a:rPr lang="en-GB" sz="12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glace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did ice skating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pris</a:t>
                      </a:r>
                      <a:r>
                        <a:rPr lang="en-GB" sz="1200" b="1" i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beaucoup de photos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took lots of pictures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</a:t>
                      </a:r>
                      <a:r>
                        <a:rPr lang="en-GB" sz="12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les photos sur </a:t>
                      </a:r>
                      <a:r>
                        <a:rPr lang="en-GB" sz="1200" b="1" kern="1200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Instagran</a:t>
                      </a:r>
                      <a:endParaRPr lang="en-GB" sz="1200" b="1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put </a:t>
                      </a: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photos on </a:t>
                      </a: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vu un film</a:t>
                      </a:r>
                      <a:endParaRPr lang="en-GB" sz="1200" b="0" i="1" kern="1200" dirty="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 dirty="0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Saw a </a:t>
                      </a:r>
                      <a:r>
                        <a:rPr lang="en-GB" sz="1200" b="0" i="1" kern="1200" dirty="0" err="1" smtClean="0">
                          <a:solidFill>
                            <a:srgbClr val="00B0F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fllm</a:t>
                      </a:r>
                      <a:endParaRPr lang="en-GB" sz="1200" b="0" i="1" kern="1200" smtClean="0">
                        <a:solidFill>
                          <a:srgbClr val="00B0F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sz="1200" b="1" baseline="0" noProof="0" dirty="0" smtClean="0">
                          <a:solidFill>
                            <a:srgbClr val="002060"/>
                          </a:solidFill>
                        </a:rPr>
                        <a:t>discuté avec mon copain /</a:t>
                      </a:r>
                      <a:r>
                        <a:rPr lang="fr-FR" sz="1200" b="1" baseline="0" noProof="0" dirty="0" smtClean="0">
                          <a:solidFill>
                            <a:srgbClr val="FF0000"/>
                          </a:solidFill>
                        </a:rPr>
                        <a:t>ma copine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talked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my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friend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mangé un sandwich</a:t>
                      </a:r>
                    </a:p>
                    <a:p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ate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 sandwich</a:t>
                      </a:r>
                    </a:p>
                    <a:p>
                      <a:r>
                        <a:rPr lang="fr-FR" sz="1200" b="1" baseline="0" noProof="0" dirty="0" smtClean="0">
                          <a:solidFill>
                            <a:srgbClr val="002060"/>
                          </a:solidFill>
                        </a:rPr>
                        <a:t>acheté des vêtements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bought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some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clothes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fr-FR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passé une très bonne </a:t>
                      </a:r>
                      <a:r>
                        <a:rPr kumimoji="0" lang="fr-FR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jourmée</a:t>
                      </a:r>
                      <a:endParaRPr kumimoji="0" lang="fr-FR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had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very</a:t>
                      </a:r>
                      <a:r>
                        <a:rPr kumimoji="0" lang="fr-FR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good </a:t>
                      </a:r>
                      <a:r>
                        <a:rPr kumimoji="0" lang="fr-FR" sz="12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day</a:t>
                      </a:r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fr-FR" sz="1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341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5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2400</TotalTime>
  <Words>3486</Words>
  <Application>Microsoft Office PowerPoint</Application>
  <PresentationFormat>Widescreen</PresentationFormat>
  <Paragraphs>1309</Paragraphs>
  <Slides>14</Slides>
  <Notes>12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AptiferSansLTPro-Italic</vt:lpstr>
      <vt:lpstr>AptiferSansLTPro-Regular</vt:lpstr>
      <vt:lpstr>Arial</vt:lpstr>
      <vt:lpstr>AvenirNext LT Pro Bold</vt:lpstr>
      <vt:lpstr>Calibri</vt:lpstr>
      <vt:lpstr>Calibri (Body)</vt:lpstr>
      <vt:lpstr>Calibri Light</vt:lpstr>
      <vt:lpstr>Times New Roman</vt:lpstr>
      <vt:lpstr>Office Theme</vt:lpstr>
      <vt:lpstr>MODULE 2  Foundation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MODULE 2  Extra Higher questions</vt:lpstr>
      <vt:lpstr>PowerPoint Presentation</vt:lpstr>
      <vt:lpstr>PowerPoint Presentation</vt:lpstr>
      <vt:lpstr>PowerPoint Presentation</vt:lpstr>
      <vt:lpstr>PowerPoint Presentation</vt:lpstr>
    </vt:vector>
  </TitlesOfParts>
  <Company>Downham Market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Arthur Desbois</dc:creator>
  <cp:lastModifiedBy>Arthur Desbois</cp:lastModifiedBy>
  <cp:revision>60</cp:revision>
  <dcterms:created xsi:type="dcterms:W3CDTF">2021-06-16T07:38:02Z</dcterms:created>
  <dcterms:modified xsi:type="dcterms:W3CDTF">2022-12-06T21:10:49Z</dcterms:modified>
</cp:coreProperties>
</file>